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726" r:id="rId1"/>
  </p:sldMasterIdLst>
  <p:notesMasterIdLst>
    <p:notesMasterId r:id="rId69"/>
  </p:notesMasterIdLst>
  <p:handoutMasterIdLst>
    <p:handoutMasterId r:id="rId70"/>
  </p:handoutMasterIdLst>
  <p:sldIdLst>
    <p:sldId id="426" r:id="rId2"/>
    <p:sldId id="435" r:id="rId3"/>
    <p:sldId id="428" r:id="rId4"/>
    <p:sldId id="262" r:id="rId5"/>
    <p:sldId id="267" r:id="rId6"/>
    <p:sldId id="348" r:id="rId7"/>
    <p:sldId id="448" r:id="rId8"/>
    <p:sldId id="349" r:id="rId9"/>
    <p:sldId id="350" r:id="rId10"/>
    <p:sldId id="379" r:id="rId11"/>
    <p:sldId id="446" r:id="rId12"/>
    <p:sldId id="447" r:id="rId13"/>
    <p:sldId id="429" r:id="rId14"/>
    <p:sldId id="449" r:id="rId15"/>
    <p:sldId id="450" r:id="rId16"/>
    <p:sldId id="451" r:id="rId17"/>
    <p:sldId id="452" r:id="rId18"/>
    <p:sldId id="453" r:id="rId19"/>
    <p:sldId id="454" r:id="rId20"/>
    <p:sldId id="455" r:id="rId21"/>
    <p:sldId id="456" r:id="rId22"/>
    <p:sldId id="457" r:id="rId23"/>
    <p:sldId id="458" r:id="rId24"/>
    <p:sldId id="459" r:id="rId25"/>
    <p:sldId id="460" r:id="rId26"/>
    <p:sldId id="461" r:id="rId27"/>
    <p:sldId id="462" r:id="rId28"/>
    <p:sldId id="463" r:id="rId29"/>
    <p:sldId id="464" r:id="rId30"/>
    <p:sldId id="465" r:id="rId31"/>
    <p:sldId id="466" r:id="rId32"/>
    <p:sldId id="467" r:id="rId33"/>
    <p:sldId id="468" r:id="rId34"/>
    <p:sldId id="469" r:id="rId35"/>
    <p:sldId id="470" r:id="rId36"/>
    <p:sldId id="471" r:id="rId37"/>
    <p:sldId id="472" r:id="rId38"/>
    <p:sldId id="473" r:id="rId39"/>
    <p:sldId id="474" r:id="rId40"/>
    <p:sldId id="475" r:id="rId41"/>
    <p:sldId id="476" r:id="rId42"/>
    <p:sldId id="477" r:id="rId43"/>
    <p:sldId id="478" r:id="rId44"/>
    <p:sldId id="479" r:id="rId45"/>
    <p:sldId id="480" r:id="rId46"/>
    <p:sldId id="481" r:id="rId47"/>
    <p:sldId id="482" r:id="rId48"/>
    <p:sldId id="483" r:id="rId49"/>
    <p:sldId id="484" r:id="rId50"/>
    <p:sldId id="485" r:id="rId51"/>
    <p:sldId id="486" r:id="rId52"/>
    <p:sldId id="487" r:id="rId53"/>
    <p:sldId id="488" r:id="rId54"/>
    <p:sldId id="489" r:id="rId55"/>
    <p:sldId id="490" r:id="rId56"/>
    <p:sldId id="491" r:id="rId57"/>
    <p:sldId id="492" r:id="rId58"/>
    <p:sldId id="501" r:id="rId59"/>
    <p:sldId id="495" r:id="rId60"/>
    <p:sldId id="498" r:id="rId61"/>
    <p:sldId id="493" r:id="rId62"/>
    <p:sldId id="494" r:id="rId63"/>
    <p:sldId id="496" r:id="rId64"/>
    <p:sldId id="497" r:id="rId65"/>
    <p:sldId id="499" r:id="rId66"/>
    <p:sldId id="500" r:id="rId67"/>
    <p:sldId id="434" r:id="rId68"/>
  </p:sldIdLst>
  <p:sldSz cx="9906000" cy="6858000" type="A4"/>
  <p:notesSz cx="6858000" cy="9144000"/>
  <p:embeddedFontLst>
    <p:embeddedFont>
      <p:font typeface="나눔고딕" panose="020B0600000101010101" charset="-127"/>
      <p:regular r:id="rId71"/>
      <p:bold r:id="rId72"/>
    </p:embeddedFont>
    <p:embeddedFont>
      <p:font typeface="맑은 고딕" panose="020B0503020000020004" pitchFamily="50" charset="-127"/>
      <p:regular r:id="rId73"/>
      <p:bold r:id="rId7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C08D862F-AF91-4C62-B4CE-C35D38C6993E}">
          <p14:sldIdLst>
            <p14:sldId id="426"/>
            <p14:sldId id="435"/>
            <p14:sldId id="428"/>
            <p14:sldId id="262"/>
            <p14:sldId id="267"/>
            <p14:sldId id="348"/>
            <p14:sldId id="448"/>
            <p14:sldId id="349"/>
            <p14:sldId id="350"/>
            <p14:sldId id="379"/>
            <p14:sldId id="446"/>
            <p14:sldId id="447"/>
            <p14:sldId id="429"/>
            <p14:sldId id="449"/>
            <p14:sldId id="450"/>
            <p14:sldId id="451"/>
            <p14:sldId id="452"/>
            <p14:sldId id="453"/>
            <p14:sldId id="454"/>
            <p14:sldId id="455"/>
            <p14:sldId id="456"/>
            <p14:sldId id="457"/>
            <p14:sldId id="458"/>
            <p14:sldId id="459"/>
            <p14:sldId id="460"/>
            <p14:sldId id="461"/>
            <p14:sldId id="462"/>
            <p14:sldId id="463"/>
            <p14:sldId id="464"/>
            <p14:sldId id="465"/>
            <p14:sldId id="466"/>
            <p14:sldId id="467"/>
            <p14:sldId id="468"/>
            <p14:sldId id="469"/>
            <p14:sldId id="470"/>
            <p14:sldId id="471"/>
            <p14:sldId id="472"/>
            <p14:sldId id="473"/>
            <p14:sldId id="474"/>
            <p14:sldId id="475"/>
            <p14:sldId id="476"/>
            <p14:sldId id="477"/>
            <p14:sldId id="478"/>
            <p14:sldId id="479"/>
            <p14:sldId id="480"/>
            <p14:sldId id="481"/>
            <p14:sldId id="482"/>
            <p14:sldId id="483"/>
            <p14:sldId id="484"/>
            <p14:sldId id="485"/>
            <p14:sldId id="486"/>
            <p14:sldId id="487"/>
            <p14:sldId id="488"/>
            <p14:sldId id="489"/>
            <p14:sldId id="490"/>
            <p14:sldId id="491"/>
            <p14:sldId id="492"/>
            <p14:sldId id="501"/>
            <p14:sldId id="495"/>
            <p14:sldId id="498"/>
            <p14:sldId id="493"/>
            <p14:sldId id="494"/>
            <p14:sldId id="496"/>
            <p14:sldId id="497"/>
            <p14:sldId id="499"/>
            <p14:sldId id="500"/>
          </p14:sldIdLst>
        </p14:section>
        <p14:section name="제목 없는 구역" id="{503EDBF5-680B-4B32-8839-3DD6843B1EC0}">
          <p14:sldIdLst>
            <p14:sldId id="434"/>
          </p14:sldIdLst>
        </p14:section>
      </p14:sectionLst>
    </p:ext>
    <p:ext uri="{EFAFB233-063F-42B5-8137-9DF3F51BA10A}">
      <p15:sldGuideLst xmlns:p15="http://schemas.microsoft.com/office/powerpoint/2012/main" xmlns="">
        <p15:guide id="1" orient="horz" pos="2024" userDrawn="1">
          <p15:clr>
            <a:srgbClr val="A4A3A4"/>
          </p15:clr>
        </p15:guide>
        <p15:guide id="2" pos="353" userDrawn="1">
          <p15:clr>
            <a:srgbClr val="A4A3A4"/>
          </p15:clr>
        </p15:guide>
        <p15:guide id="3" pos="5887" userDrawn="1">
          <p15:clr>
            <a:srgbClr val="A4A3A4"/>
          </p15:clr>
        </p15:guide>
        <p15:guide id="4" orient="horz" pos="1071" userDrawn="1">
          <p15:clr>
            <a:srgbClr val="A4A3A4"/>
          </p15:clr>
        </p15:guide>
        <p15:guide id="5" pos="3596" userDrawn="1">
          <p15:clr>
            <a:srgbClr val="A4A3A4"/>
          </p15:clr>
        </p15:guide>
        <p15:guide id="6" pos="3120" userDrawn="1">
          <p15:clr>
            <a:srgbClr val="A4A3A4"/>
          </p15:clr>
        </p15:guide>
        <p15:guide id="7" orient="horz" pos="399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375"/>
    <a:srgbClr val="F25C2A"/>
    <a:srgbClr val="F15C2A"/>
    <a:srgbClr val="EE5D28"/>
    <a:srgbClr val="CE0000"/>
    <a:srgbClr val="FF7F00"/>
    <a:srgbClr val="7DA9D9"/>
    <a:srgbClr val="FF0000"/>
    <a:srgbClr val="000000"/>
    <a:srgbClr val="889B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750" autoAdjust="0"/>
    <p:restoredTop sz="88163" autoAdjust="0"/>
  </p:normalViewPr>
  <p:slideViewPr>
    <p:cSldViewPr snapToGrid="0">
      <p:cViewPr>
        <p:scale>
          <a:sx n="100" d="100"/>
          <a:sy n="100" d="100"/>
        </p:scale>
        <p:origin x="-1644" y="-132"/>
      </p:cViewPr>
      <p:guideLst>
        <p:guide orient="horz" pos="2024"/>
        <p:guide orient="horz" pos="1071"/>
        <p:guide orient="horz" pos="3997"/>
        <p:guide pos="353"/>
        <p:guide pos="5887"/>
        <p:guide pos="3596"/>
        <p:guide pos="312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18972"/>
    </p:cViewPr>
  </p:sorterViewPr>
  <p:notesViewPr>
    <p:cSldViewPr snapToGrid="0">
      <p:cViewPr varScale="1">
        <p:scale>
          <a:sx n="88" d="100"/>
          <a:sy n="88" d="100"/>
        </p:scale>
        <p:origin x="3822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font" Target="fonts/font4.fntdata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handoutMaster" Target="handoutMasters/handoutMaster1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3.fntdata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font" Target="fonts/font1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&#53685;&#54633;%20&#47928;&#49436;1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20"/>
    </mc:Choice>
    <mc:Fallback>
      <c:style val="20"/>
    </mc:Fallback>
  </mc:AlternateContent>
  <c:chart>
    <c:title>
      <c:layout/>
      <c:overlay val="0"/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v>기능구성</c:v>
          </c:tx>
          <c:invertIfNegative val="0"/>
          <c:cat>
            <c:strRef>
              <c:f>Sheet1!$I$7:$I$11</c:f>
              <c:strCache>
                <c:ptCount val="5"/>
                <c:pt idx="0">
                  <c:v>품목/자재 관리</c:v>
                </c:pt>
                <c:pt idx="1">
                  <c:v>수발주 관리</c:v>
                </c:pt>
                <c:pt idx="2">
                  <c:v>재고 관리</c:v>
                </c:pt>
                <c:pt idx="3">
                  <c:v>고객 관리</c:v>
                </c:pt>
                <c:pt idx="4">
                  <c:v>지점/창고 관리</c:v>
                </c:pt>
              </c:strCache>
            </c:strRef>
          </c:cat>
          <c:val>
            <c:numRef>
              <c:f>Sheet1!$J$7:$J$11</c:f>
              <c:numCache>
                <c:formatCode>0%</c:formatCode>
                <c:ptCount val="5"/>
                <c:pt idx="0">
                  <c:v>0.2</c:v>
                </c:pt>
                <c:pt idx="1">
                  <c:v>0.1</c:v>
                </c:pt>
                <c:pt idx="2">
                  <c:v>0.3</c:v>
                </c:pt>
                <c:pt idx="3">
                  <c:v>0.3</c:v>
                </c:pt>
                <c:pt idx="4">
                  <c:v>0.1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axId val="108885504"/>
        <c:axId val="100065856"/>
      </c:barChart>
      <c:catAx>
        <c:axId val="108885504"/>
        <c:scaling>
          <c:orientation val="minMax"/>
        </c:scaling>
        <c:delete val="0"/>
        <c:axPos val="l"/>
        <c:majorTickMark val="none"/>
        <c:minorTickMark val="none"/>
        <c:tickLblPos val="nextTo"/>
        <c:crossAx val="100065856"/>
        <c:crosses val="autoZero"/>
        <c:auto val="1"/>
        <c:lblAlgn val="ctr"/>
        <c:lblOffset val="100"/>
        <c:noMultiLvlLbl val="0"/>
      </c:catAx>
      <c:valAx>
        <c:axId val="100065856"/>
        <c:scaling>
          <c:orientation val="minMax"/>
        </c:scaling>
        <c:delete val="1"/>
        <c:axPos val="b"/>
        <c:numFmt formatCode="0%" sourceLinked="1"/>
        <c:majorTickMark val="none"/>
        <c:minorTickMark val="none"/>
        <c:tickLblPos val="nextTo"/>
        <c:crossAx val="108885504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F12919-0F05-4073-BBE1-218508FB6B83}" type="datetimeFigureOut">
              <a:rPr lang="ko-KR" altLang="en-US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2021-03-02</a:t>
            </a:fld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DB431E-C9A2-44F8-8E39-CF3CC92BAF3F}" type="slidenum">
              <a:rPr lang="ko-KR" altLang="en-US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‹#›</a:t>
            </a:fld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976179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fld id="{5BADD886-A690-4A06-9653-BA76F7F32CB4}" type="datetimeFigureOut">
              <a:rPr lang="ko-KR" altLang="en-US" smtClean="0"/>
              <a:pPr/>
              <a:t>2021-03-02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fld id="{1DCC241A-DA85-4D30-B52E-52711F01C88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300666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나눔고딕" panose="020D0604000000000000" pitchFamily="50" charset="-127"/>
        <a:ea typeface="나눔고딕" panose="020D0604000000000000" pitchFamily="50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나눔고딕" panose="020D0604000000000000" pitchFamily="50" charset="-127"/>
        <a:ea typeface="나눔고딕" panose="020D0604000000000000" pitchFamily="50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나눔고딕" panose="020D0604000000000000" pitchFamily="50" charset="-127"/>
        <a:ea typeface="나눔고딕" panose="020D0604000000000000" pitchFamily="50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나눔고딕" panose="020D0604000000000000" pitchFamily="50" charset="-127"/>
        <a:ea typeface="나눔고딕" panose="020D0604000000000000" pitchFamily="50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나눔고딕" panose="020D0604000000000000" pitchFamily="50" charset="-127"/>
        <a:ea typeface="나눔고딕" panose="020D0604000000000000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CC241A-DA85-4D30-B52E-52711F01C88C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631827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CC241A-DA85-4D30-B52E-52711F01C88C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22139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CC241A-DA85-4D30-B52E-52711F01C88C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22139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CC241A-DA85-4D30-B52E-52711F01C88C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22139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CC241A-DA85-4D30-B52E-52711F01C88C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76418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CC241A-DA85-4D30-B52E-52711F01C88C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22139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CC241A-DA85-4D30-B52E-52711F01C88C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22139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CC241A-DA85-4D30-B52E-52711F01C88C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764183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CC241A-DA85-4D30-B52E-52711F01C88C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22139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CC241A-DA85-4D30-B52E-52711F01C88C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22139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CC241A-DA85-4D30-B52E-52711F01C88C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22139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CC241A-DA85-4D30-B52E-52711F01C88C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731459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CC241A-DA85-4D30-B52E-52711F01C88C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221393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CC241A-DA85-4D30-B52E-52711F01C88C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764183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CC241A-DA85-4D30-B52E-52711F01C88C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221393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CC241A-DA85-4D30-B52E-52711F01C88C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221393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CC241A-DA85-4D30-B52E-52711F01C88C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221393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CC241A-DA85-4D30-B52E-52711F01C88C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221393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CC241A-DA85-4D30-B52E-52711F01C88C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221393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CC241A-DA85-4D30-B52E-52711F01C88C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221393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CC241A-DA85-4D30-B52E-52711F01C88C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764183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CC241A-DA85-4D30-B52E-52711F01C88C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22139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CC241A-DA85-4D30-B52E-52711F01C88C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952764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CC241A-DA85-4D30-B52E-52711F01C88C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221393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CC241A-DA85-4D30-B52E-52711F01C88C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221393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CC241A-DA85-4D30-B52E-52711F01C88C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764183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CC241A-DA85-4D30-B52E-52711F01C88C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221393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CC241A-DA85-4D30-B52E-52711F01C88C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221393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CC241A-DA85-4D30-B52E-52711F01C88C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206587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CC241A-DA85-4D30-B52E-52711F01C88C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221393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CC241A-DA85-4D30-B52E-52711F01C88C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764183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CC241A-DA85-4D30-B52E-52711F01C88C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206587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CC241A-DA85-4D30-B52E-52711F01C88C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22139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CC241A-DA85-4D30-B52E-52711F01C88C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159552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CC241A-DA85-4D30-B52E-52711F01C88C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764183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CC241A-DA85-4D30-B52E-52711F01C88C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221393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CC241A-DA85-4D30-B52E-52711F01C88C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221393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CC241A-DA85-4D30-B52E-52711F01C88C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221393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CC241A-DA85-4D30-B52E-52711F01C88C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221393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CC241A-DA85-4D30-B52E-52711F01C88C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221393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CC241A-DA85-4D30-B52E-52711F01C88C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221393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CC241A-DA85-4D30-B52E-52711F01C88C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221393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CC241A-DA85-4D30-B52E-52711F01C88C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221393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CC241A-DA85-4D30-B52E-52711F01C88C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22139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CC241A-DA85-4D30-B52E-52711F01C88C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205663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CC241A-DA85-4D30-B52E-52711F01C88C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221393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CC241A-DA85-4D30-B52E-52711F01C88C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221393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CC241A-DA85-4D30-B52E-52711F01C88C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221393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CC241A-DA85-4D30-B52E-52711F01C88C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221393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CC241A-DA85-4D30-B52E-52711F01C88C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221393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CC241A-DA85-4D30-B52E-52711F01C88C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221393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CC241A-DA85-4D30-B52E-52711F01C88C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221393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CC241A-DA85-4D30-B52E-52711F01C88C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221393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CC241A-DA85-4D30-B52E-52711F01C88C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221393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CC241A-DA85-4D30-B52E-52711F01C88C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22139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CC241A-DA85-4D30-B52E-52711F01C88C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683026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CC241A-DA85-4D30-B52E-52711F01C88C}" type="slidenum">
              <a:rPr lang="ko-KR" altLang="en-US" smtClean="0"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221393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CC241A-DA85-4D30-B52E-52711F01C88C}" type="slidenum">
              <a:rPr lang="ko-KR" altLang="en-US" smtClean="0"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2213938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CC241A-DA85-4D30-B52E-52711F01C88C}" type="slidenum">
              <a:rPr lang="ko-KR" altLang="en-US" smtClean="0"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221393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CC241A-DA85-4D30-B52E-52711F01C88C}" type="slidenum">
              <a:rPr lang="ko-KR" altLang="en-US" smtClean="0"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221393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CC241A-DA85-4D30-B52E-52711F01C88C}" type="slidenum">
              <a:rPr lang="ko-KR" altLang="en-US" smtClean="0"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221393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CC241A-DA85-4D30-B52E-52711F01C88C}" type="slidenum">
              <a:rPr lang="ko-KR" altLang="en-US" smtClean="0"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2213938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CC241A-DA85-4D30-B52E-52711F01C88C}" type="slidenum">
              <a:rPr lang="ko-KR" altLang="en-US" smtClean="0"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221393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CC241A-DA85-4D30-B52E-52711F01C88C}" type="slidenum">
              <a:rPr lang="ko-KR" altLang="en-US" smtClean="0"/>
              <a:pPr/>
              <a:t>67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183097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CC241A-DA85-4D30-B52E-52711F01C88C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95276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CC241A-DA85-4D30-B52E-52711F01C88C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20658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CC241A-DA85-4D30-B52E-52711F01C88C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98502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560387" y="6421666"/>
            <a:ext cx="2129068" cy="365125"/>
          </a:xfrm>
        </p:spPr>
        <p:txBody>
          <a:bodyPr anchor="t"/>
          <a:lstStyle>
            <a:lvl1pPr>
              <a:defRPr sz="800">
                <a:solidFill>
                  <a:schemeClr val="tx1"/>
                </a:solidFill>
              </a:defRPr>
            </a:lvl1pPr>
          </a:lstStyle>
          <a:p>
            <a:fld id="{692D6A83-073B-4079-840B-31E2A780A3AF}" type="datetime1">
              <a:rPr lang="ko-KR" altLang="en-US" smtClean="0"/>
              <a:t>2021-03-02</a:t>
            </a:fld>
            <a:endParaRPr lang="ko-KR" alt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281363" y="6421666"/>
            <a:ext cx="3343275" cy="365125"/>
          </a:xfrm>
        </p:spPr>
        <p:txBody>
          <a:bodyPr anchor="t"/>
          <a:lstStyle>
            <a:lvl1pPr>
              <a:defRPr sz="800">
                <a:solidFill>
                  <a:schemeClr val="tx1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224711" y="6421666"/>
            <a:ext cx="2120903" cy="365125"/>
          </a:xfrm>
        </p:spPr>
        <p:txBody>
          <a:bodyPr anchor="t"/>
          <a:lstStyle>
            <a:lvl1pPr>
              <a:defRPr sz="800">
                <a:solidFill>
                  <a:schemeClr val="tx1"/>
                </a:solidFill>
              </a:defRPr>
            </a:lvl1pPr>
          </a:lstStyle>
          <a:p>
            <a:fld id="{B42010CD-12E9-4091-8357-9D5CDF929741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3" name="제목 2"/>
          <p:cNvSpPr>
            <a:spLocks noGrp="1"/>
          </p:cNvSpPr>
          <p:nvPr>
            <p:ph type="title"/>
          </p:nvPr>
        </p:nvSpPr>
        <p:spPr>
          <a:xfrm>
            <a:off x="560387" y="1565271"/>
            <a:ext cx="8543925" cy="718145"/>
          </a:xfrm>
        </p:spPr>
        <p:txBody>
          <a:bodyPr lIns="0" tIns="0" rIns="0" bIns="0" anchor="t">
            <a:spAutoFit/>
          </a:bodyPr>
          <a:lstStyle>
            <a:lvl1pPr>
              <a:lnSpc>
                <a:spcPts val="5600"/>
              </a:lnSpc>
              <a:defRPr sz="4000" b="1" spc="-300" baseline="0"/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38137807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53" userDrawn="1">
          <p15:clr>
            <a:srgbClr val="FBAE40"/>
          </p15:clr>
        </p15:guide>
        <p15:guide id="2" pos="5887" userDrawn="1">
          <p15:clr>
            <a:srgbClr val="FBAE40"/>
          </p15:clr>
        </p15:guide>
        <p15:guide id="3" orient="horz" pos="368" userDrawn="1">
          <p15:clr>
            <a:srgbClr val="FBAE40"/>
          </p15:clr>
        </p15:guide>
        <p15:guide id="4" orient="horz" pos="3952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216545" y="6281509"/>
            <a:ext cx="2120903" cy="365125"/>
          </a:xfrm>
        </p:spPr>
        <p:txBody>
          <a:bodyPr lIns="0" tIns="0" rIns="0" bIns="0" anchor="t"/>
          <a:lstStyle>
            <a:lvl1pPr>
              <a:defRPr sz="7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B42010CD-12E9-4091-8357-9D5CDF929741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560388" y="6273800"/>
            <a:ext cx="2129068" cy="365125"/>
          </a:xfrm>
        </p:spPr>
        <p:txBody>
          <a:bodyPr lIns="0" tIns="0" rIns="0" bIns="0" anchor="t"/>
          <a:lstStyle>
            <a:lvl1pPr>
              <a:defRPr sz="7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6292C26B-E879-4A3B-BF86-EED9D1E27F73}" type="datetime1">
              <a:rPr lang="ko-KR" altLang="en-US" smtClean="0"/>
              <a:pPr/>
              <a:t>2021-03-02</a:t>
            </a:fld>
            <a:endParaRPr lang="ko-KR" altLang="en-US" dirty="0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281363" y="6281509"/>
            <a:ext cx="3343275" cy="365125"/>
          </a:xfrm>
        </p:spPr>
        <p:txBody>
          <a:bodyPr lIns="0" tIns="0" rIns="0" bIns="0" anchor="t"/>
          <a:lstStyle>
            <a:lvl1pPr>
              <a:defRPr sz="7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4702543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pos="5887" userDrawn="1">
          <p15:clr>
            <a:srgbClr val="FBAE40"/>
          </p15:clr>
        </p15:guide>
        <p15:guide id="2" pos="353" userDrawn="1">
          <p15:clr>
            <a:srgbClr val="FBAE40"/>
          </p15:clr>
        </p15:guide>
        <p15:guide id="3" orient="horz" pos="368" userDrawn="1">
          <p15:clr>
            <a:srgbClr val="FBAE40"/>
          </p15:clr>
        </p15:guide>
        <p15:guide id="4" pos="1351" userDrawn="1">
          <p15:clr>
            <a:srgbClr val="FBAE40"/>
          </p15:clr>
        </p15:guide>
        <p15:guide id="5" orient="horz" pos="3952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a typeface="나눔고딕" panose="020D0604000000000000" pitchFamily="50" charset="-127"/>
              </a:defRPr>
            </a:lvl1pPr>
          </a:lstStyle>
          <a:p>
            <a:fld id="{25F54882-6A00-4A23-939B-2D2679338D74}" type="datetime1">
              <a:rPr lang="ko-KR" altLang="en-US" smtClean="0"/>
              <a:t>2021-03-02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a typeface="나눔고딕" panose="020D0604000000000000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a typeface="나눔고딕" panose="020D0604000000000000" pitchFamily="50" charset="-127"/>
              </a:defRPr>
            </a:lvl1pPr>
          </a:lstStyle>
          <a:p>
            <a:fld id="{3347EF1B-97DE-47A6-8B18-2DD3A1067904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71761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나눔고딕" panose="020D0604000000000000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나눔고딕" panose="020D0604000000000000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나눔고딕" panose="020D0604000000000000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나눔고딕" panose="020D0604000000000000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나눔고딕" panose="020D0604000000000000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나눔고딕" panose="020D0604000000000000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e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jpeg"/><Relationship Id="rId4" Type="http://schemas.openxmlformats.org/officeDocument/2006/relationships/image" Target="../media/image38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jpeg"/><Relationship Id="rId5" Type="http://schemas.openxmlformats.org/officeDocument/2006/relationships/image" Target="../media/image37.jpeg"/><Relationship Id="rId4" Type="http://schemas.openxmlformats.org/officeDocument/2006/relationships/image" Target="../media/image1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jpe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jpe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jpe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jpe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jpe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5D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60387" y="1565271"/>
            <a:ext cx="8543925" cy="674031"/>
          </a:xfrm>
          <a:noFill/>
        </p:spPr>
        <p:txBody>
          <a:bodyPr wrap="square" lIns="0" tIns="0" rIns="0" bIns="0" anchor="t">
            <a:spAutoFit/>
          </a:bodyPr>
          <a:lstStyle/>
          <a:p>
            <a:r>
              <a:rPr lang="ko-KR" altLang="en-US" sz="4400" b="1" spc="-3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유통</a:t>
            </a:r>
            <a:r>
              <a:rPr lang="en-US" altLang="ko-KR" sz="4400" b="1" spc="-3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4400" b="1" spc="-3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물류 재고 및 고객관리</a:t>
            </a:r>
            <a:endParaRPr lang="ko-KR" altLang="en-US" sz="4400" b="1" spc="-3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560388" y="2989814"/>
            <a:ext cx="1412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pc="-15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사용자 </a:t>
            </a:r>
            <a:r>
              <a:rPr lang="ko-KR" altLang="en-US" spc="-150" dirty="0" err="1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메뉴얼</a:t>
            </a:r>
            <a:endParaRPr lang="en-US" altLang="ko-KR" spc="-150" dirty="0" smtClean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800225" y="4554388"/>
            <a:ext cx="2263775" cy="923330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1.0</a:t>
            </a:r>
          </a:p>
          <a:p>
            <a:pPr>
              <a:lnSpc>
                <a:spcPct val="150000"/>
              </a:lnSpc>
            </a:pPr>
            <a:r>
              <a:rPr lang="en-US" altLang="ko-KR" sz="8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2021-03-02</a:t>
            </a:r>
          </a:p>
          <a:p>
            <a:pPr>
              <a:lnSpc>
                <a:spcPct val="150000"/>
              </a:lnSpc>
            </a:pPr>
            <a:r>
              <a:rPr lang="en-US" altLang="ko-KR" sz="8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Visual Basic 6.0</a:t>
            </a:r>
          </a:p>
          <a:p>
            <a:pPr>
              <a:lnSpc>
                <a:spcPct val="150000"/>
              </a:lnSpc>
            </a:pPr>
            <a:r>
              <a:rPr lang="en-US" altLang="ko-KR" sz="8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Windows Server 2008 R2 or 2012</a:t>
            </a:r>
          </a:p>
          <a:p>
            <a:pPr>
              <a:lnSpc>
                <a:spcPct val="150000"/>
              </a:lnSpc>
            </a:pPr>
            <a:r>
              <a:rPr lang="en-US" altLang="ko-KR" sz="8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SQL Server 2008 R2 or 2012</a:t>
            </a:r>
            <a:endParaRPr lang="en-US" altLang="ko-KR" sz="8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60388" y="5801714"/>
            <a:ext cx="2003754" cy="553998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김진석</a:t>
            </a:r>
            <a:r>
              <a:rPr lang="en-US" altLang="ko-KR" sz="8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en-US" altLang="ko-KR" sz="800" dirty="0" err="1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Jin</a:t>
            </a:r>
            <a:r>
              <a:rPr lang="en-US" altLang="ko-KR" sz="8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800" dirty="0" err="1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Seok</a:t>
            </a:r>
            <a:r>
              <a:rPr lang="en-US" altLang="ko-KR" sz="8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Kim)</a:t>
            </a:r>
          </a:p>
          <a:p>
            <a:pPr>
              <a:lnSpc>
                <a:spcPct val="150000"/>
              </a:lnSpc>
            </a:pPr>
            <a:r>
              <a:rPr lang="en-US" altLang="ko-KR" sz="8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stark78@naver.com</a:t>
            </a:r>
            <a:endParaRPr lang="ko-KR" altLang="en-US" sz="8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8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https://</a:t>
            </a:r>
            <a:r>
              <a:rPr lang="en-US" altLang="ko-KR" sz="8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github.com/JinSeokKim78/Projects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560388" y="4554388"/>
            <a:ext cx="1239837" cy="923330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Version.</a:t>
            </a:r>
          </a:p>
          <a:p>
            <a:pPr>
              <a:lnSpc>
                <a:spcPct val="150000"/>
              </a:lnSpc>
            </a:pPr>
            <a:r>
              <a:rPr lang="en-US" altLang="ko-KR" sz="8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Date</a:t>
            </a:r>
            <a:r>
              <a:rPr lang="en-US" altLang="ko-KR" sz="8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en-US" altLang="ko-KR" sz="800" dirty="0" smtClean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8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Programing Language.</a:t>
            </a:r>
          </a:p>
          <a:p>
            <a:pPr>
              <a:lnSpc>
                <a:spcPct val="150000"/>
              </a:lnSpc>
            </a:pPr>
            <a:r>
              <a:rPr lang="en-US" altLang="ko-KR" sz="8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Database Server.</a:t>
            </a:r>
          </a:p>
          <a:p>
            <a:pPr>
              <a:lnSpc>
                <a:spcPct val="150000"/>
              </a:lnSpc>
            </a:pPr>
            <a:r>
              <a:rPr lang="en-US" altLang="ko-KR" sz="8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Database .</a:t>
            </a:r>
            <a:endParaRPr lang="en-US" altLang="ko-KR" sz="8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246812" y="6193936"/>
            <a:ext cx="3432175" cy="161776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본 시스템은 별도의 데이터베이스 서버가 구축되어야 함을 알려 드립니다</a:t>
            </a:r>
            <a:endParaRPr lang="en-US" altLang="ko-KR" sz="8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63555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010CD-12E9-4091-8357-9D5CDF929741}" type="slidenum">
              <a:rPr lang="ko-KR" altLang="en-US" smtClean="0"/>
              <a:pPr/>
              <a:t>10</a:t>
            </a:fld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562846" y="584200"/>
            <a:ext cx="506549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800" dirty="0">
                <a:solidFill>
                  <a:srgbClr val="F15C2A"/>
                </a:solidFill>
                <a:latin typeface="+mn-ea"/>
              </a:rPr>
              <a:t>2. </a:t>
            </a:r>
            <a:r>
              <a:rPr lang="ko-KR" altLang="en-US" sz="800" dirty="0">
                <a:solidFill>
                  <a:srgbClr val="F15C2A"/>
                </a:solidFill>
                <a:latin typeface="+mn-ea"/>
              </a:rPr>
              <a:t>품목관리</a:t>
            </a:r>
            <a:endParaRPr lang="en-US" altLang="ko-KR" sz="800" dirty="0">
              <a:solidFill>
                <a:srgbClr val="F15C2A"/>
              </a:solidFill>
              <a:latin typeface="+mn-ea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60388" y="745783"/>
            <a:ext cx="690895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400" b="1" spc="-50" dirty="0" smtClean="0">
                <a:solidFill>
                  <a:srgbClr val="F15C2A"/>
                </a:solidFill>
                <a:latin typeface="+mn-ea"/>
              </a:rPr>
              <a:t>분류 관리</a:t>
            </a:r>
            <a:endParaRPr lang="ko-KR" altLang="en-US" sz="1400" b="1" spc="-50" dirty="0">
              <a:solidFill>
                <a:srgbClr val="F15C2A"/>
              </a:solidFill>
              <a:latin typeface="+mn-ea"/>
            </a:endParaRPr>
          </a:p>
        </p:txBody>
      </p:sp>
      <p:pic>
        <p:nvPicPr>
          <p:cNvPr id="2050" name="Picture 2" descr="C:\Users\jsk\Desktop\캡처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46" y="1447200"/>
            <a:ext cx="6681600" cy="4563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7330044" y="1447799"/>
            <a:ext cx="2423556" cy="8233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b="1" spc="-30" dirty="0" smtClean="0">
                <a:latin typeface="+mn-ea"/>
              </a:rPr>
              <a:t>대</a:t>
            </a:r>
            <a:r>
              <a:rPr lang="en-US" altLang="ko-KR" sz="1000" b="1" spc="-30" dirty="0" smtClean="0">
                <a:latin typeface="+mn-ea"/>
              </a:rPr>
              <a:t>/</a:t>
            </a:r>
            <a:r>
              <a:rPr lang="ko-KR" altLang="en-US" sz="1000" b="1" spc="-30" dirty="0" smtClean="0">
                <a:latin typeface="+mn-ea"/>
              </a:rPr>
              <a:t>중</a:t>
            </a:r>
            <a:r>
              <a:rPr lang="en-US" altLang="ko-KR" sz="1000" b="1" spc="-30" dirty="0" smtClean="0">
                <a:latin typeface="+mn-ea"/>
              </a:rPr>
              <a:t>/</a:t>
            </a:r>
            <a:r>
              <a:rPr lang="ko-KR" altLang="en-US" sz="1000" b="1" spc="-30" dirty="0" smtClean="0">
                <a:latin typeface="+mn-ea"/>
              </a:rPr>
              <a:t>소 분류 </a:t>
            </a:r>
            <a:r>
              <a:rPr lang="ko-KR" altLang="en-US" sz="1000" b="1" spc="-30" dirty="0" smtClean="0">
                <a:latin typeface="+mn-ea"/>
              </a:rPr>
              <a:t>생성</a:t>
            </a:r>
            <a:endParaRPr lang="en-US" altLang="ko-KR" sz="1000" b="1" spc="-30" dirty="0" smtClean="0">
              <a:latin typeface="+mn-ea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spc="-30" dirty="0" smtClean="0">
                <a:latin typeface="+mn-ea"/>
              </a:rPr>
              <a:t>대</a:t>
            </a:r>
            <a:r>
              <a:rPr lang="en-US" altLang="ko-KR" sz="1000" spc="-30" dirty="0" smtClean="0">
                <a:latin typeface="+mn-ea"/>
              </a:rPr>
              <a:t>/</a:t>
            </a:r>
            <a:r>
              <a:rPr lang="ko-KR" altLang="en-US" sz="1000" spc="-30" dirty="0" smtClean="0">
                <a:latin typeface="+mn-ea"/>
              </a:rPr>
              <a:t>중</a:t>
            </a:r>
            <a:r>
              <a:rPr lang="en-US" altLang="ko-KR" sz="1000" spc="-30" dirty="0" smtClean="0">
                <a:latin typeface="+mn-ea"/>
              </a:rPr>
              <a:t>/</a:t>
            </a:r>
            <a:r>
              <a:rPr lang="ko-KR" altLang="en-US" sz="1000" spc="-30" dirty="0" smtClean="0">
                <a:latin typeface="+mn-ea"/>
              </a:rPr>
              <a:t>소 별 작성</a:t>
            </a:r>
            <a:r>
              <a:rPr lang="en-US" altLang="ko-KR" sz="1000" spc="-30" dirty="0" smtClean="0">
                <a:latin typeface="+mn-ea"/>
              </a:rPr>
              <a:t> </a:t>
            </a:r>
            <a:r>
              <a:rPr lang="ko-KR" altLang="en-US" sz="1000" spc="-30" dirty="0" smtClean="0">
                <a:latin typeface="+mn-ea"/>
              </a:rPr>
              <a:t>후 선택</a:t>
            </a:r>
            <a:r>
              <a:rPr lang="en-US" altLang="ko-KR" sz="1000" spc="-30" dirty="0" smtClean="0">
                <a:latin typeface="+mn-ea"/>
              </a:rPr>
              <a:t>(Cursor)</a:t>
            </a:r>
            <a:r>
              <a:rPr lang="en-US" altLang="ko-KR" sz="1000" spc="-30" dirty="0" smtClean="0">
                <a:latin typeface="+mn-ea"/>
              </a:rPr>
              <a:t> </a:t>
            </a: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spc="-30" dirty="0" smtClean="0">
                <a:latin typeface="+mn-ea"/>
              </a:rPr>
              <a:t>하위 분류 작성</a:t>
            </a:r>
            <a:endParaRPr lang="en-US" altLang="ko-KR" sz="1000" spc="-30" dirty="0" smtClean="0">
              <a:latin typeface="+mn-ea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spc="-30" dirty="0" smtClean="0">
                <a:latin typeface="+mn-ea"/>
              </a:rPr>
              <a:t>대</a:t>
            </a:r>
            <a:r>
              <a:rPr lang="en-US" altLang="ko-KR" sz="1000" spc="-30" dirty="0">
                <a:latin typeface="+mn-ea"/>
              </a:rPr>
              <a:t> </a:t>
            </a:r>
            <a:r>
              <a:rPr lang="en-US" altLang="ko-KR" sz="1000" spc="-30" dirty="0" smtClean="0">
                <a:latin typeface="+mn-ea"/>
              </a:rPr>
              <a:t>&gt; </a:t>
            </a:r>
            <a:r>
              <a:rPr lang="ko-KR" altLang="en-US" sz="1000" spc="-30" dirty="0" smtClean="0">
                <a:latin typeface="+mn-ea"/>
              </a:rPr>
              <a:t>중</a:t>
            </a:r>
            <a:r>
              <a:rPr lang="en-US" altLang="ko-KR" sz="1000" spc="-30" dirty="0">
                <a:latin typeface="+mn-ea"/>
              </a:rPr>
              <a:t> </a:t>
            </a:r>
            <a:r>
              <a:rPr lang="en-US" altLang="ko-KR" sz="1000" spc="-30" dirty="0" smtClean="0">
                <a:latin typeface="+mn-ea"/>
              </a:rPr>
              <a:t>&gt; </a:t>
            </a:r>
            <a:r>
              <a:rPr lang="ko-KR" altLang="en-US" sz="1000" spc="-30" dirty="0" smtClean="0">
                <a:latin typeface="+mn-ea"/>
              </a:rPr>
              <a:t>소  순서로 </a:t>
            </a:r>
            <a:r>
              <a:rPr lang="ko-KR" altLang="en-US" sz="1000" spc="-30" dirty="0" smtClean="0">
                <a:latin typeface="+mn-ea"/>
              </a:rPr>
              <a:t>입</a:t>
            </a:r>
            <a:r>
              <a:rPr lang="ko-KR" altLang="en-US" sz="1000" spc="-30" dirty="0">
                <a:latin typeface="+mn-ea"/>
              </a:rPr>
              <a:t>력</a:t>
            </a:r>
            <a:endParaRPr lang="en-US" altLang="ko-KR" sz="1000" spc="-30" dirty="0" smtClean="0">
              <a:latin typeface="+mn-ea"/>
            </a:endParaRPr>
          </a:p>
        </p:txBody>
      </p:sp>
      <p:sp>
        <p:nvSpPr>
          <p:cNvPr id="7" name="object 47"/>
          <p:cNvSpPr/>
          <p:nvPr/>
        </p:nvSpPr>
        <p:spPr>
          <a:xfrm>
            <a:off x="7904163" y="2607054"/>
            <a:ext cx="763587" cy="370800"/>
          </a:xfrm>
          <a:custGeom>
            <a:avLst/>
            <a:gdLst/>
            <a:ahLst/>
            <a:cxnLst/>
            <a:rect l="l" t="t" r="r" b="b"/>
            <a:pathLst>
              <a:path w="1435100" h="254000">
                <a:moveTo>
                  <a:pt x="1435100" y="254000"/>
                </a:moveTo>
                <a:lnTo>
                  <a:pt x="0" y="254000"/>
                </a:lnTo>
                <a:lnTo>
                  <a:pt x="0" y="0"/>
                </a:lnTo>
                <a:lnTo>
                  <a:pt x="1435100" y="0"/>
                </a:lnTo>
                <a:lnTo>
                  <a:pt x="1435100" y="254000"/>
                </a:lnTo>
                <a:close/>
              </a:path>
            </a:pathLst>
          </a:custGeom>
          <a:solidFill>
            <a:srgbClr val="F15C2A"/>
          </a:solidFill>
          <a:ln>
            <a:noFill/>
          </a:ln>
        </p:spPr>
        <p:txBody>
          <a:bodyPr wrap="square" lIns="0" tIns="0" rIns="0" bIns="0" rtlCol="0"/>
          <a:lstStyle/>
          <a:p>
            <a:pPr algn="ctr"/>
            <a:r>
              <a:rPr lang="ko-KR" altLang="en-US" sz="1100" b="1" dirty="0" smtClean="0">
                <a:solidFill>
                  <a:schemeClr val="bg1"/>
                </a:solidFill>
                <a:latin typeface="+mn-ea"/>
              </a:rPr>
              <a:t>분류 </a:t>
            </a:r>
            <a:r>
              <a:rPr lang="ko-KR" altLang="en-US" sz="1100" b="1" dirty="0" smtClean="0">
                <a:solidFill>
                  <a:schemeClr val="bg1"/>
                </a:solidFill>
                <a:latin typeface="+mn-ea"/>
              </a:rPr>
              <a:t>선택</a:t>
            </a:r>
            <a:endParaRPr lang="en-US" altLang="ko-KR" sz="1100" b="1" dirty="0" smtClean="0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ko-KR" altLang="en-US" sz="1100" b="1" dirty="0" smtClean="0">
                <a:solidFill>
                  <a:schemeClr val="bg1"/>
                </a:solidFill>
                <a:latin typeface="+mn-ea"/>
              </a:rPr>
              <a:t>대</a:t>
            </a:r>
            <a:r>
              <a:rPr lang="en-US" altLang="ko-KR" sz="1100" b="1" dirty="0" smtClean="0">
                <a:solidFill>
                  <a:schemeClr val="bg1"/>
                </a:solidFill>
                <a:latin typeface="+mn-ea"/>
              </a:rPr>
              <a:t>/</a:t>
            </a:r>
            <a:r>
              <a:rPr lang="ko-KR" altLang="en-US" sz="1100" b="1" dirty="0" smtClean="0">
                <a:solidFill>
                  <a:schemeClr val="bg1"/>
                </a:solidFill>
                <a:latin typeface="+mn-ea"/>
              </a:rPr>
              <a:t>중</a:t>
            </a:r>
            <a:r>
              <a:rPr lang="en-US" altLang="ko-KR" sz="1100" b="1" dirty="0" smtClean="0">
                <a:solidFill>
                  <a:schemeClr val="bg1"/>
                </a:solidFill>
                <a:latin typeface="+mn-ea"/>
              </a:rPr>
              <a:t>/</a:t>
            </a:r>
            <a:r>
              <a:rPr lang="ko-KR" altLang="en-US" sz="1100" b="1" dirty="0" smtClean="0">
                <a:solidFill>
                  <a:schemeClr val="bg1"/>
                </a:solidFill>
                <a:latin typeface="+mn-ea"/>
              </a:rPr>
              <a:t>소</a:t>
            </a:r>
            <a:endParaRPr sz="1100" b="1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8" name="직선 화살표 연결선 7"/>
          <p:cNvCxnSpPr/>
          <p:nvPr/>
        </p:nvCxnSpPr>
        <p:spPr>
          <a:xfrm>
            <a:off x="8285955" y="2985469"/>
            <a:ext cx="1" cy="329230"/>
          </a:xfrm>
          <a:prstGeom prst="straightConnector1">
            <a:avLst/>
          </a:prstGeom>
          <a:ln w="38100">
            <a:solidFill>
              <a:srgbClr val="F25C2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bject 47"/>
          <p:cNvSpPr/>
          <p:nvPr/>
        </p:nvSpPr>
        <p:spPr>
          <a:xfrm>
            <a:off x="7904162" y="3314699"/>
            <a:ext cx="763587" cy="370800"/>
          </a:xfrm>
          <a:custGeom>
            <a:avLst/>
            <a:gdLst/>
            <a:ahLst/>
            <a:cxnLst/>
            <a:rect l="l" t="t" r="r" b="b"/>
            <a:pathLst>
              <a:path w="1435100" h="254000">
                <a:moveTo>
                  <a:pt x="1435100" y="254000"/>
                </a:moveTo>
                <a:lnTo>
                  <a:pt x="0" y="254000"/>
                </a:lnTo>
                <a:lnTo>
                  <a:pt x="0" y="0"/>
                </a:lnTo>
                <a:lnTo>
                  <a:pt x="1435100" y="0"/>
                </a:lnTo>
                <a:lnTo>
                  <a:pt x="1435100" y="254000"/>
                </a:lnTo>
                <a:close/>
              </a:path>
            </a:pathLst>
          </a:custGeom>
          <a:solidFill>
            <a:srgbClr val="F15C2A"/>
          </a:solidFill>
          <a:ln>
            <a:noFill/>
          </a:ln>
        </p:spPr>
        <p:txBody>
          <a:bodyPr wrap="square" lIns="0" tIns="0" rIns="0" bIns="0" rtlCol="0"/>
          <a:lstStyle/>
          <a:p>
            <a:pPr algn="ctr"/>
            <a:r>
              <a:rPr lang="ko-KR" altLang="en-US" sz="1100" b="1" dirty="0" smtClean="0">
                <a:solidFill>
                  <a:schemeClr val="bg1"/>
                </a:solidFill>
                <a:latin typeface="+mn-ea"/>
              </a:rPr>
              <a:t>행 추가</a:t>
            </a:r>
            <a:endParaRPr sz="1100" b="1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10" name="직선 화살표 연결선 9"/>
          <p:cNvCxnSpPr/>
          <p:nvPr/>
        </p:nvCxnSpPr>
        <p:spPr>
          <a:xfrm>
            <a:off x="8285956" y="3683484"/>
            <a:ext cx="1" cy="329230"/>
          </a:xfrm>
          <a:prstGeom prst="straightConnector1">
            <a:avLst/>
          </a:prstGeom>
          <a:ln w="38100">
            <a:solidFill>
              <a:srgbClr val="F25C2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bject 47"/>
          <p:cNvSpPr/>
          <p:nvPr/>
        </p:nvSpPr>
        <p:spPr>
          <a:xfrm>
            <a:off x="7904165" y="4022239"/>
            <a:ext cx="763587" cy="370800"/>
          </a:xfrm>
          <a:custGeom>
            <a:avLst/>
            <a:gdLst/>
            <a:ahLst/>
            <a:cxnLst/>
            <a:rect l="l" t="t" r="r" b="b"/>
            <a:pathLst>
              <a:path w="1435100" h="254000">
                <a:moveTo>
                  <a:pt x="1435100" y="254000"/>
                </a:moveTo>
                <a:lnTo>
                  <a:pt x="0" y="254000"/>
                </a:lnTo>
                <a:lnTo>
                  <a:pt x="0" y="0"/>
                </a:lnTo>
                <a:lnTo>
                  <a:pt x="1435100" y="0"/>
                </a:lnTo>
                <a:lnTo>
                  <a:pt x="1435100" y="254000"/>
                </a:lnTo>
                <a:close/>
              </a:path>
            </a:pathLst>
          </a:custGeom>
          <a:solidFill>
            <a:srgbClr val="F15C2A"/>
          </a:solidFill>
          <a:ln>
            <a:noFill/>
          </a:ln>
        </p:spPr>
        <p:txBody>
          <a:bodyPr wrap="square" lIns="0" tIns="0" rIns="0" bIns="0" rtlCol="0"/>
          <a:lstStyle/>
          <a:p>
            <a:pPr algn="ctr"/>
            <a:r>
              <a:rPr lang="ko-KR" altLang="en-US" sz="1100" b="1" dirty="0" smtClean="0">
                <a:solidFill>
                  <a:schemeClr val="bg1"/>
                </a:solidFill>
                <a:latin typeface="+mn-ea"/>
              </a:rPr>
              <a:t>분류명 </a:t>
            </a:r>
            <a:endParaRPr lang="en-US" altLang="ko-KR" sz="1100" b="1" dirty="0" smtClean="0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ko-KR" altLang="en-US" sz="1100" b="1" dirty="0" smtClean="0">
                <a:solidFill>
                  <a:schemeClr val="bg1"/>
                </a:solidFill>
                <a:latin typeface="+mn-ea"/>
              </a:rPr>
              <a:t>입력</a:t>
            </a:r>
            <a:endParaRPr lang="en-US" altLang="ko-KR" sz="1100" b="1" dirty="0" smtClean="0">
              <a:solidFill>
                <a:schemeClr val="bg1"/>
              </a:solidFill>
              <a:latin typeface="+mn-ea"/>
            </a:endParaRPr>
          </a:p>
          <a:p>
            <a:pPr algn="ctr"/>
            <a:endParaRPr sz="11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3" name="object 47"/>
          <p:cNvSpPr/>
          <p:nvPr/>
        </p:nvSpPr>
        <p:spPr>
          <a:xfrm>
            <a:off x="8856665" y="2606379"/>
            <a:ext cx="763587" cy="371475"/>
          </a:xfrm>
          <a:custGeom>
            <a:avLst/>
            <a:gdLst/>
            <a:ahLst/>
            <a:cxnLst/>
            <a:rect l="l" t="t" r="r" b="b"/>
            <a:pathLst>
              <a:path w="1435100" h="254000">
                <a:moveTo>
                  <a:pt x="1435100" y="254000"/>
                </a:moveTo>
                <a:lnTo>
                  <a:pt x="0" y="254000"/>
                </a:lnTo>
                <a:lnTo>
                  <a:pt x="0" y="0"/>
                </a:lnTo>
                <a:lnTo>
                  <a:pt x="1435100" y="0"/>
                </a:lnTo>
                <a:lnTo>
                  <a:pt x="1435100" y="25400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wrap="square" lIns="0" tIns="0" rIns="0" bIns="0" rtlCol="0"/>
          <a:lstStyle/>
          <a:p>
            <a:pPr algn="ctr"/>
            <a:r>
              <a:rPr lang="ko-KR" altLang="en-US" sz="1100" b="1" dirty="0" smtClean="0">
                <a:solidFill>
                  <a:schemeClr val="bg1"/>
                </a:solidFill>
                <a:latin typeface="+mn-ea"/>
              </a:rPr>
              <a:t>행 선택</a:t>
            </a:r>
            <a:endParaRPr lang="en-US" altLang="ko-KR" sz="1100" b="1" dirty="0" smtClean="0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ko-KR" altLang="en-US" sz="1100" b="1" dirty="0" smtClean="0">
                <a:solidFill>
                  <a:schemeClr val="bg1"/>
                </a:solidFill>
                <a:latin typeface="+mn-ea"/>
              </a:rPr>
              <a:t>행 삭제</a:t>
            </a:r>
            <a:endParaRPr sz="1100" b="1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21" name="직선 화살표 연결선 20"/>
          <p:cNvCxnSpPr/>
          <p:nvPr/>
        </p:nvCxnSpPr>
        <p:spPr>
          <a:xfrm>
            <a:off x="8285163" y="4393039"/>
            <a:ext cx="1" cy="329230"/>
          </a:xfrm>
          <a:prstGeom prst="straightConnector1">
            <a:avLst/>
          </a:prstGeom>
          <a:ln w="38100">
            <a:solidFill>
              <a:srgbClr val="F25C2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bject 47"/>
          <p:cNvSpPr/>
          <p:nvPr/>
        </p:nvSpPr>
        <p:spPr>
          <a:xfrm>
            <a:off x="8856665" y="3304010"/>
            <a:ext cx="763587" cy="370800"/>
          </a:xfrm>
          <a:custGeom>
            <a:avLst/>
            <a:gdLst/>
            <a:ahLst/>
            <a:cxnLst/>
            <a:rect l="l" t="t" r="r" b="b"/>
            <a:pathLst>
              <a:path w="1435100" h="254000">
                <a:moveTo>
                  <a:pt x="1435100" y="254000"/>
                </a:moveTo>
                <a:lnTo>
                  <a:pt x="0" y="254000"/>
                </a:lnTo>
                <a:lnTo>
                  <a:pt x="0" y="0"/>
                </a:lnTo>
                <a:lnTo>
                  <a:pt x="1435100" y="0"/>
                </a:lnTo>
                <a:lnTo>
                  <a:pt x="1435100" y="25400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wrap="square" lIns="0" tIns="0" rIns="0" bIns="0" rtlCol="0"/>
          <a:lstStyle/>
          <a:p>
            <a:pPr algn="ctr"/>
            <a:r>
              <a:rPr lang="ko-KR" altLang="en-US" sz="1100" b="1" dirty="0" smtClean="0">
                <a:solidFill>
                  <a:schemeClr val="bg1"/>
                </a:solidFill>
                <a:latin typeface="+mn-ea"/>
              </a:rPr>
              <a:t>저</a:t>
            </a:r>
            <a:r>
              <a:rPr lang="ko-KR" altLang="en-US" sz="1100" b="1" dirty="0">
                <a:solidFill>
                  <a:schemeClr val="bg1"/>
                </a:solidFill>
                <a:latin typeface="+mn-ea"/>
              </a:rPr>
              <a:t>장</a:t>
            </a:r>
            <a:endParaRPr sz="1100" b="1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23" name="직선 화살표 연결선 22"/>
          <p:cNvCxnSpPr/>
          <p:nvPr/>
        </p:nvCxnSpPr>
        <p:spPr>
          <a:xfrm>
            <a:off x="9238458" y="2977854"/>
            <a:ext cx="1" cy="32923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bject 47"/>
          <p:cNvSpPr/>
          <p:nvPr/>
        </p:nvSpPr>
        <p:spPr>
          <a:xfrm>
            <a:off x="7904161" y="4722269"/>
            <a:ext cx="763587" cy="370800"/>
          </a:xfrm>
          <a:custGeom>
            <a:avLst/>
            <a:gdLst/>
            <a:ahLst/>
            <a:cxnLst/>
            <a:rect l="l" t="t" r="r" b="b"/>
            <a:pathLst>
              <a:path w="1435100" h="254000">
                <a:moveTo>
                  <a:pt x="1435100" y="254000"/>
                </a:moveTo>
                <a:lnTo>
                  <a:pt x="0" y="254000"/>
                </a:lnTo>
                <a:lnTo>
                  <a:pt x="0" y="0"/>
                </a:lnTo>
                <a:lnTo>
                  <a:pt x="1435100" y="0"/>
                </a:lnTo>
                <a:lnTo>
                  <a:pt x="1435100" y="254000"/>
                </a:lnTo>
                <a:close/>
              </a:path>
            </a:pathLst>
          </a:custGeom>
          <a:solidFill>
            <a:srgbClr val="F15C2A"/>
          </a:solidFill>
          <a:ln>
            <a:noFill/>
          </a:ln>
        </p:spPr>
        <p:txBody>
          <a:bodyPr wrap="square" lIns="0" tIns="0" rIns="0" bIns="0" rtlCol="0"/>
          <a:lstStyle/>
          <a:p>
            <a:pPr algn="ctr"/>
            <a:r>
              <a:rPr lang="ko-KR" altLang="en-US" sz="1100" b="1" dirty="0" smtClean="0">
                <a:solidFill>
                  <a:schemeClr val="bg1"/>
                </a:solidFill>
                <a:latin typeface="+mn-ea"/>
              </a:rPr>
              <a:t>저</a:t>
            </a:r>
            <a:r>
              <a:rPr lang="ko-KR" altLang="en-US" sz="1100" b="1" dirty="0">
                <a:solidFill>
                  <a:schemeClr val="bg1"/>
                </a:solidFill>
                <a:latin typeface="+mn-ea"/>
              </a:rPr>
              <a:t>장</a:t>
            </a:r>
            <a:endParaRPr sz="11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0" name="오각형 19"/>
          <p:cNvSpPr/>
          <p:nvPr/>
        </p:nvSpPr>
        <p:spPr>
          <a:xfrm>
            <a:off x="2057400" y="3024909"/>
            <a:ext cx="1543050" cy="613630"/>
          </a:xfrm>
          <a:prstGeom prst="homePlate">
            <a:avLst/>
          </a:prstGeom>
          <a:solidFill>
            <a:srgbClr val="F15C2A">
              <a:alpha val="24000"/>
            </a:srgbClr>
          </a:solidFill>
          <a:ln w="6350">
            <a:solidFill>
              <a:srgbClr val="F15C2A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 smtClean="0">
                <a:solidFill>
                  <a:schemeClr val="tx1"/>
                </a:solidFill>
                <a:latin typeface="+mn-ea"/>
              </a:rPr>
              <a:t>야채류 </a:t>
            </a:r>
            <a:r>
              <a:rPr lang="en-US" altLang="ko-KR" sz="1100" b="1" dirty="0" smtClean="0">
                <a:solidFill>
                  <a:schemeClr val="tx1"/>
                </a:solidFill>
                <a:latin typeface="+mn-ea"/>
              </a:rPr>
              <a:t>&gt; </a:t>
            </a:r>
            <a:r>
              <a:rPr lang="ko-KR" altLang="en-US" sz="1100" b="1" dirty="0" smtClean="0">
                <a:solidFill>
                  <a:schemeClr val="tx1"/>
                </a:solidFill>
                <a:latin typeface="+mn-ea"/>
              </a:rPr>
              <a:t>기본채소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6" name="오각형 25"/>
          <p:cNvSpPr/>
          <p:nvPr/>
        </p:nvSpPr>
        <p:spPr>
          <a:xfrm>
            <a:off x="3903646" y="3046659"/>
            <a:ext cx="2133600" cy="613630"/>
          </a:xfrm>
          <a:prstGeom prst="homePlate">
            <a:avLst/>
          </a:prstGeom>
          <a:solidFill>
            <a:srgbClr val="F15C2A">
              <a:alpha val="24000"/>
            </a:srgbClr>
          </a:solidFill>
          <a:ln w="6350">
            <a:solidFill>
              <a:srgbClr val="F15C2A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 smtClean="0">
                <a:solidFill>
                  <a:schemeClr val="tx1"/>
                </a:solidFill>
                <a:latin typeface="+mn-ea"/>
              </a:rPr>
              <a:t>야채류 </a:t>
            </a:r>
            <a:r>
              <a:rPr lang="en-US" altLang="ko-KR" sz="1100" b="1" dirty="0" smtClean="0">
                <a:solidFill>
                  <a:schemeClr val="tx1"/>
                </a:solidFill>
                <a:latin typeface="+mn-ea"/>
              </a:rPr>
              <a:t>&gt; </a:t>
            </a:r>
            <a:r>
              <a:rPr lang="ko-KR" altLang="en-US" sz="1100" b="1" dirty="0" smtClean="0">
                <a:solidFill>
                  <a:schemeClr val="tx1"/>
                </a:solidFill>
                <a:latin typeface="+mn-ea"/>
              </a:rPr>
              <a:t>기본채소 </a:t>
            </a:r>
            <a:r>
              <a:rPr lang="en-US" altLang="ko-KR" sz="1100" b="1" dirty="0" smtClean="0">
                <a:solidFill>
                  <a:schemeClr val="tx1"/>
                </a:solidFill>
                <a:latin typeface="+mn-ea"/>
              </a:rPr>
              <a:t>&gt; </a:t>
            </a:r>
            <a:r>
              <a:rPr lang="ko-KR" altLang="en-US" sz="1100" b="1" dirty="0" smtClean="0">
                <a:solidFill>
                  <a:schemeClr val="tx1"/>
                </a:solidFill>
                <a:latin typeface="+mn-ea"/>
              </a:rPr>
              <a:t>단 채소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60386" y="6010972"/>
            <a:ext cx="855503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spc="-30" dirty="0" smtClean="0">
                <a:latin typeface="+mn-ea"/>
              </a:rPr>
              <a:t>&lt;</a:t>
            </a:r>
            <a:r>
              <a:rPr lang="ko-KR" altLang="en-US" sz="1000" b="1" spc="-30" dirty="0" smtClean="0">
                <a:latin typeface="+mn-ea"/>
              </a:rPr>
              <a:t>분류 내려 받기</a:t>
            </a:r>
            <a:r>
              <a:rPr lang="en-US" altLang="ko-KR" sz="1000" b="1" spc="-30" dirty="0" smtClean="0">
                <a:latin typeface="+mn-ea"/>
              </a:rPr>
              <a:t>&gt;</a:t>
            </a:r>
          </a:p>
          <a:p>
            <a:pPr marL="228600" indent="-228600">
              <a:buAutoNum type="arabicPeriod"/>
            </a:pPr>
            <a:r>
              <a:rPr lang="ko-KR" altLang="en-US" sz="1000" spc="-30" dirty="0" smtClean="0">
                <a:latin typeface="+mn-ea"/>
              </a:rPr>
              <a:t>통합관리 </a:t>
            </a:r>
            <a:r>
              <a:rPr lang="en-US" altLang="ko-KR" sz="1000" spc="-30" dirty="0" smtClean="0">
                <a:latin typeface="+mn-ea"/>
              </a:rPr>
              <a:t>&gt; </a:t>
            </a:r>
            <a:r>
              <a:rPr lang="ko-KR" altLang="en-US" sz="1000" spc="-30" dirty="0" smtClean="0">
                <a:latin typeface="+mn-ea"/>
              </a:rPr>
              <a:t>분류관리</a:t>
            </a:r>
            <a:r>
              <a:rPr lang="en-US" altLang="ko-KR" sz="1000" spc="-30" dirty="0" smtClean="0">
                <a:latin typeface="+mn-ea"/>
              </a:rPr>
              <a:t>(</a:t>
            </a:r>
            <a:r>
              <a:rPr lang="ko-KR" altLang="en-US" sz="1000" spc="-30" dirty="0" smtClean="0">
                <a:latin typeface="+mn-ea"/>
              </a:rPr>
              <a:t>각 지점</a:t>
            </a:r>
            <a:r>
              <a:rPr lang="en-US" altLang="ko-KR" sz="1000" spc="-30" dirty="0" smtClean="0">
                <a:latin typeface="+mn-ea"/>
              </a:rPr>
              <a:t>/</a:t>
            </a:r>
            <a:r>
              <a:rPr lang="ko-KR" altLang="en-US" sz="1000" spc="-30" dirty="0" smtClean="0">
                <a:latin typeface="+mn-ea"/>
              </a:rPr>
              <a:t>창고에서 참고 할 기준 분류체계 생성</a:t>
            </a:r>
            <a:r>
              <a:rPr lang="en-US" altLang="ko-KR" sz="1000" spc="-30" dirty="0" smtClean="0">
                <a:latin typeface="+mn-ea"/>
              </a:rPr>
              <a:t>)</a:t>
            </a:r>
          </a:p>
          <a:p>
            <a:pPr marL="228600" indent="-228600">
              <a:buAutoNum type="arabicPeriod"/>
            </a:pPr>
            <a:r>
              <a:rPr lang="ko-KR" altLang="en-US" sz="1000" spc="-30" dirty="0" smtClean="0">
                <a:latin typeface="+mn-ea"/>
              </a:rPr>
              <a:t>통합관리 </a:t>
            </a:r>
            <a:r>
              <a:rPr lang="en-US" altLang="ko-KR" sz="1000" spc="-30" dirty="0" smtClean="0">
                <a:latin typeface="+mn-ea"/>
              </a:rPr>
              <a:t>&gt; </a:t>
            </a:r>
            <a:r>
              <a:rPr lang="ko-KR" altLang="en-US" sz="1000" spc="-30" dirty="0" smtClean="0">
                <a:latin typeface="+mn-ea"/>
              </a:rPr>
              <a:t>상품분류 내려 받기</a:t>
            </a:r>
            <a:endParaRPr lang="en-US" altLang="ko-KR" sz="1000" spc="-30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72645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010CD-12E9-4091-8357-9D5CDF929741}" type="slidenum">
              <a:rPr lang="ko-KR" altLang="en-US" smtClean="0"/>
              <a:pPr/>
              <a:t>11</a:t>
            </a:fld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562846" y="584200"/>
            <a:ext cx="506549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800" dirty="0">
                <a:solidFill>
                  <a:srgbClr val="F15C2A"/>
                </a:solidFill>
                <a:latin typeface="+mn-ea"/>
              </a:rPr>
              <a:t>2. </a:t>
            </a:r>
            <a:r>
              <a:rPr lang="ko-KR" altLang="en-US" sz="800" dirty="0">
                <a:solidFill>
                  <a:srgbClr val="F15C2A"/>
                </a:solidFill>
                <a:latin typeface="+mn-ea"/>
              </a:rPr>
              <a:t>품목관리</a:t>
            </a:r>
            <a:endParaRPr lang="en-US" altLang="ko-KR" sz="800" dirty="0">
              <a:solidFill>
                <a:srgbClr val="F15C2A"/>
              </a:solidFill>
              <a:latin typeface="+mn-ea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60388" y="745783"/>
            <a:ext cx="1014701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400" b="1" spc="-50" dirty="0" smtClean="0">
                <a:solidFill>
                  <a:srgbClr val="F15C2A"/>
                </a:solidFill>
                <a:latin typeface="+mn-ea"/>
              </a:rPr>
              <a:t>적재위치 관리</a:t>
            </a:r>
            <a:endParaRPr lang="ko-KR" altLang="en-US" sz="1400" b="1" spc="-50" dirty="0">
              <a:solidFill>
                <a:srgbClr val="F15C2A"/>
              </a:solidFill>
              <a:latin typeface="+mn-ea"/>
            </a:endParaRPr>
          </a:p>
        </p:txBody>
      </p:sp>
      <p:pic>
        <p:nvPicPr>
          <p:cNvPr id="3074" name="Picture 2" descr="C:\Users\jsk\Desktop\캡처.JPG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600" y="1447200"/>
            <a:ext cx="6681600" cy="456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7330044" y="1447799"/>
            <a:ext cx="24235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b="1" spc="-30" dirty="0" smtClean="0">
                <a:latin typeface="+mn-ea"/>
              </a:rPr>
              <a:t>품목별 </a:t>
            </a:r>
            <a:r>
              <a:rPr lang="ko-KR" altLang="en-US" sz="1000" b="1" spc="-30" dirty="0" smtClean="0">
                <a:latin typeface="+mn-ea"/>
              </a:rPr>
              <a:t>적재</a:t>
            </a:r>
            <a:r>
              <a:rPr lang="en-US" altLang="ko-KR" sz="1000" b="1" spc="-30" dirty="0" smtClean="0">
                <a:latin typeface="+mn-ea"/>
              </a:rPr>
              <a:t>/</a:t>
            </a:r>
            <a:r>
              <a:rPr lang="ko-KR" altLang="en-US" sz="1000" b="1" spc="-30" dirty="0" smtClean="0">
                <a:latin typeface="+mn-ea"/>
              </a:rPr>
              <a:t>진열 위치 </a:t>
            </a:r>
            <a:r>
              <a:rPr lang="ko-KR" altLang="en-US" sz="1000" b="1" spc="-30" dirty="0" smtClean="0">
                <a:latin typeface="+mn-ea"/>
              </a:rPr>
              <a:t>연결</a:t>
            </a:r>
            <a:endParaRPr lang="en-US" altLang="ko-KR" sz="1000" b="1" spc="-30" dirty="0" smtClean="0">
              <a:latin typeface="+mn-ea"/>
            </a:endParaRPr>
          </a:p>
        </p:txBody>
      </p:sp>
      <p:pic>
        <p:nvPicPr>
          <p:cNvPr id="1026" name="Picture 2" descr="C:\Users\jsk\Desktop\캡처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7525" y="3105149"/>
            <a:ext cx="3495675" cy="2085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6724650" y="2295525"/>
            <a:ext cx="123825" cy="123825"/>
          </a:xfrm>
          <a:prstGeom prst="rect">
            <a:avLst/>
          </a:prstGeom>
          <a:solidFill>
            <a:srgbClr val="FF0000">
              <a:alpha val="24000"/>
            </a:srgbClr>
          </a:solidFill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+mn-ea"/>
            </a:endParaRPr>
          </a:p>
        </p:txBody>
      </p:sp>
      <p:cxnSp>
        <p:nvCxnSpPr>
          <p:cNvPr id="5" name="직선 화살표 연결선 4"/>
          <p:cNvCxnSpPr>
            <a:stCxn id="2" idx="2"/>
          </p:cNvCxnSpPr>
          <p:nvPr/>
        </p:nvCxnSpPr>
        <p:spPr>
          <a:xfrm flipH="1">
            <a:off x="6562725" y="2419350"/>
            <a:ext cx="223838" cy="68579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3752287" y="3105149"/>
            <a:ext cx="3490913" cy="2085975"/>
          </a:xfrm>
          <a:prstGeom prst="rect">
            <a:avLst/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+mn-ea"/>
            </a:endParaRPr>
          </a:p>
        </p:txBody>
      </p:sp>
      <p:sp>
        <p:nvSpPr>
          <p:cNvPr id="12" name="object 47"/>
          <p:cNvSpPr/>
          <p:nvPr/>
        </p:nvSpPr>
        <p:spPr>
          <a:xfrm>
            <a:off x="7904163" y="2607054"/>
            <a:ext cx="763587" cy="370800"/>
          </a:xfrm>
          <a:custGeom>
            <a:avLst/>
            <a:gdLst/>
            <a:ahLst/>
            <a:cxnLst/>
            <a:rect l="l" t="t" r="r" b="b"/>
            <a:pathLst>
              <a:path w="1435100" h="254000">
                <a:moveTo>
                  <a:pt x="1435100" y="254000"/>
                </a:moveTo>
                <a:lnTo>
                  <a:pt x="0" y="254000"/>
                </a:lnTo>
                <a:lnTo>
                  <a:pt x="0" y="0"/>
                </a:lnTo>
                <a:lnTo>
                  <a:pt x="1435100" y="0"/>
                </a:lnTo>
                <a:lnTo>
                  <a:pt x="1435100" y="254000"/>
                </a:lnTo>
                <a:close/>
              </a:path>
            </a:pathLst>
          </a:custGeom>
          <a:solidFill>
            <a:srgbClr val="F15C2A"/>
          </a:solidFill>
          <a:ln>
            <a:noFill/>
          </a:ln>
        </p:spPr>
        <p:txBody>
          <a:bodyPr wrap="square" lIns="0" tIns="0" rIns="0" bIns="0" rtlCol="0"/>
          <a:lstStyle/>
          <a:p>
            <a:pPr algn="ctr"/>
            <a:r>
              <a:rPr lang="ko-KR" altLang="en-US" sz="1100" b="1" dirty="0" smtClean="0">
                <a:solidFill>
                  <a:schemeClr val="bg1"/>
                </a:solidFill>
                <a:latin typeface="+mn-ea"/>
              </a:rPr>
              <a:t>상품 조회</a:t>
            </a:r>
            <a:endParaRPr sz="1100" b="1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13" name="직선 화살표 연결선 12"/>
          <p:cNvCxnSpPr/>
          <p:nvPr/>
        </p:nvCxnSpPr>
        <p:spPr>
          <a:xfrm>
            <a:off x="8285955" y="2985469"/>
            <a:ext cx="1" cy="329230"/>
          </a:xfrm>
          <a:prstGeom prst="straightConnector1">
            <a:avLst/>
          </a:prstGeom>
          <a:ln w="38100">
            <a:solidFill>
              <a:srgbClr val="F25C2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bject 47"/>
          <p:cNvSpPr/>
          <p:nvPr/>
        </p:nvSpPr>
        <p:spPr>
          <a:xfrm>
            <a:off x="7904169" y="4022238"/>
            <a:ext cx="763587" cy="370800"/>
          </a:xfrm>
          <a:custGeom>
            <a:avLst/>
            <a:gdLst/>
            <a:ahLst/>
            <a:cxnLst/>
            <a:rect l="l" t="t" r="r" b="b"/>
            <a:pathLst>
              <a:path w="1435100" h="254000">
                <a:moveTo>
                  <a:pt x="1435100" y="254000"/>
                </a:moveTo>
                <a:lnTo>
                  <a:pt x="0" y="254000"/>
                </a:lnTo>
                <a:lnTo>
                  <a:pt x="0" y="0"/>
                </a:lnTo>
                <a:lnTo>
                  <a:pt x="1435100" y="0"/>
                </a:lnTo>
                <a:lnTo>
                  <a:pt x="1435100" y="254000"/>
                </a:lnTo>
                <a:close/>
              </a:path>
            </a:pathLst>
          </a:custGeom>
          <a:solidFill>
            <a:srgbClr val="F15C2A"/>
          </a:solidFill>
          <a:ln>
            <a:noFill/>
          </a:ln>
        </p:spPr>
        <p:txBody>
          <a:bodyPr wrap="square" lIns="0" tIns="0" rIns="0" bIns="0" rtlCol="0"/>
          <a:lstStyle/>
          <a:p>
            <a:pPr algn="ctr"/>
            <a:r>
              <a:rPr lang="ko-KR" altLang="en-US" sz="1100" b="1" dirty="0" smtClean="0">
                <a:solidFill>
                  <a:schemeClr val="bg1"/>
                </a:solidFill>
                <a:latin typeface="+mn-ea"/>
              </a:rPr>
              <a:t>적재위치</a:t>
            </a:r>
            <a:endParaRPr lang="en-US" altLang="ko-KR" sz="1100" b="1" dirty="0" smtClean="0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ko-KR" altLang="en-US" sz="1100" b="1" dirty="0" smtClean="0">
                <a:solidFill>
                  <a:schemeClr val="bg1"/>
                </a:solidFill>
                <a:latin typeface="+mn-ea"/>
              </a:rPr>
              <a:t>선</a:t>
            </a:r>
            <a:r>
              <a:rPr lang="ko-KR" altLang="en-US" sz="1100" b="1" dirty="0">
                <a:solidFill>
                  <a:schemeClr val="bg1"/>
                </a:solidFill>
                <a:latin typeface="+mn-ea"/>
              </a:rPr>
              <a:t>택</a:t>
            </a:r>
            <a:endParaRPr sz="11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9" name="object 47"/>
          <p:cNvSpPr/>
          <p:nvPr/>
        </p:nvSpPr>
        <p:spPr>
          <a:xfrm>
            <a:off x="8892659" y="2607037"/>
            <a:ext cx="763587" cy="370800"/>
          </a:xfrm>
          <a:custGeom>
            <a:avLst/>
            <a:gdLst/>
            <a:ahLst/>
            <a:cxnLst/>
            <a:rect l="l" t="t" r="r" b="b"/>
            <a:pathLst>
              <a:path w="1435100" h="254000">
                <a:moveTo>
                  <a:pt x="1435100" y="254000"/>
                </a:moveTo>
                <a:lnTo>
                  <a:pt x="0" y="254000"/>
                </a:lnTo>
                <a:lnTo>
                  <a:pt x="0" y="0"/>
                </a:lnTo>
                <a:lnTo>
                  <a:pt x="1435100" y="0"/>
                </a:lnTo>
                <a:lnTo>
                  <a:pt x="1435100" y="25400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wrap="square" lIns="0" tIns="0" rIns="0" bIns="0" rtlCol="0"/>
          <a:lstStyle/>
          <a:p>
            <a:pPr algn="ctr"/>
            <a:r>
              <a:rPr lang="ko-KR" altLang="en-US" sz="1100" b="1" smtClean="0">
                <a:solidFill>
                  <a:schemeClr val="bg1"/>
                </a:solidFill>
                <a:latin typeface="+mn-ea"/>
              </a:rPr>
              <a:t>상품 선택</a:t>
            </a:r>
            <a:endParaRPr sz="1100" b="1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20" name="직선 화살표 연결선 19"/>
          <p:cNvCxnSpPr/>
          <p:nvPr/>
        </p:nvCxnSpPr>
        <p:spPr>
          <a:xfrm>
            <a:off x="8285963" y="4393038"/>
            <a:ext cx="1" cy="329230"/>
          </a:xfrm>
          <a:prstGeom prst="straightConnector1">
            <a:avLst/>
          </a:prstGeom>
          <a:ln w="38100">
            <a:solidFill>
              <a:srgbClr val="F25C2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bject 47"/>
          <p:cNvSpPr/>
          <p:nvPr/>
        </p:nvSpPr>
        <p:spPr>
          <a:xfrm>
            <a:off x="7904170" y="5433672"/>
            <a:ext cx="763587" cy="370800"/>
          </a:xfrm>
          <a:custGeom>
            <a:avLst/>
            <a:gdLst/>
            <a:ahLst/>
            <a:cxnLst/>
            <a:rect l="l" t="t" r="r" b="b"/>
            <a:pathLst>
              <a:path w="1435100" h="254000">
                <a:moveTo>
                  <a:pt x="1435100" y="254000"/>
                </a:moveTo>
                <a:lnTo>
                  <a:pt x="0" y="254000"/>
                </a:lnTo>
                <a:lnTo>
                  <a:pt x="0" y="0"/>
                </a:lnTo>
                <a:lnTo>
                  <a:pt x="1435100" y="0"/>
                </a:lnTo>
                <a:lnTo>
                  <a:pt x="1435100" y="254000"/>
                </a:lnTo>
                <a:close/>
              </a:path>
            </a:pathLst>
          </a:custGeom>
          <a:solidFill>
            <a:srgbClr val="F15C2A"/>
          </a:solidFill>
          <a:ln>
            <a:noFill/>
          </a:ln>
        </p:spPr>
        <p:txBody>
          <a:bodyPr wrap="square" lIns="0" tIns="0" rIns="0" bIns="0" rtlCol="0"/>
          <a:lstStyle/>
          <a:p>
            <a:pPr algn="ctr"/>
            <a:r>
              <a:rPr lang="ko-KR" altLang="en-US" sz="1100" b="1" dirty="0" smtClean="0">
                <a:solidFill>
                  <a:schemeClr val="bg1"/>
                </a:solidFill>
                <a:latin typeface="+mn-ea"/>
              </a:rPr>
              <a:t>저</a:t>
            </a:r>
            <a:r>
              <a:rPr lang="ko-KR" altLang="en-US" sz="1100" b="1" dirty="0">
                <a:solidFill>
                  <a:schemeClr val="bg1"/>
                </a:solidFill>
                <a:latin typeface="+mn-ea"/>
              </a:rPr>
              <a:t>장</a:t>
            </a:r>
            <a:endParaRPr sz="1100" b="1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22" name="직선 화살표 연결선 21"/>
          <p:cNvCxnSpPr/>
          <p:nvPr/>
        </p:nvCxnSpPr>
        <p:spPr>
          <a:xfrm>
            <a:off x="8285964" y="5098667"/>
            <a:ext cx="1" cy="329230"/>
          </a:xfrm>
          <a:prstGeom prst="straightConnector1">
            <a:avLst/>
          </a:prstGeom>
          <a:ln w="38100">
            <a:solidFill>
              <a:srgbClr val="F25C2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bject 47"/>
          <p:cNvSpPr/>
          <p:nvPr/>
        </p:nvSpPr>
        <p:spPr>
          <a:xfrm>
            <a:off x="7904165" y="4722268"/>
            <a:ext cx="763587" cy="370800"/>
          </a:xfrm>
          <a:custGeom>
            <a:avLst/>
            <a:gdLst/>
            <a:ahLst/>
            <a:cxnLst/>
            <a:rect l="l" t="t" r="r" b="b"/>
            <a:pathLst>
              <a:path w="1435100" h="254000">
                <a:moveTo>
                  <a:pt x="1435100" y="254000"/>
                </a:moveTo>
                <a:lnTo>
                  <a:pt x="0" y="254000"/>
                </a:lnTo>
                <a:lnTo>
                  <a:pt x="0" y="0"/>
                </a:lnTo>
                <a:lnTo>
                  <a:pt x="1435100" y="0"/>
                </a:lnTo>
                <a:lnTo>
                  <a:pt x="1435100" y="254000"/>
                </a:lnTo>
                <a:close/>
              </a:path>
            </a:pathLst>
          </a:custGeom>
          <a:solidFill>
            <a:srgbClr val="F15C2A"/>
          </a:solidFill>
          <a:ln>
            <a:noFill/>
          </a:ln>
        </p:spPr>
        <p:txBody>
          <a:bodyPr wrap="square" lIns="0" tIns="0" rIns="0" bIns="0" rtlCol="0"/>
          <a:lstStyle/>
          <a:p>
            <a:pPr algn="ctr"/>
            <a:r>
              <a:rPr lang="ko-KR" altLang="en-US" sz="1100" b="1" dirty="0" smtClean="0">
                <a:solidFill>
                  <a:schemeClr val="bg1"/>
                </a:solidFill>
                <a:latin typeface="+mn-ea"/>
              </a:rPr>
              <a:t>더블클릭</a:t>
            </a:r>
            <a:endParaRPr sz="11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4" name="object 47"/>
          <p:cNvSpPr/>
          <p:nvPr/>
        </p:nvSpPr>
        <p:spPr>
          <a:xfrm>
            <a:off x="7904162" y="3314699"/>
            <a:ext cx="763587" cy="370800"/>
          </a:xfrm>
          <a:custGeom>
            <a:avLst/>
            <a:gdLst/>
            <a:ahLst/>
            <a:cxnLst/>
            <a:rect l="l" t="t" r="r" b="b"/>
            <a:pathLst>
              <a:path w="1435100" h="254000">
                <a:moveTo>
                  <a:pt x="1435100" y="254000"/>
                </a:moveTo>
                <a:lnTo>
                  <a:pt x="0" y="254000"/>
                </a:lnTo>
                <a:lnTo>
                  <a:pt x="0" y="0"/>
                </a:lnTo>
                <a:lnTo>
                  <a:pt x="1435100" y="0"/>
                </a:lnTo>
                <a:lnTo>
                  <a:pt x="1435100" y="254000"/>
                </a:lnTo>
                <a:close/>
              </a:path>
            </a:pathLst>
          </a:custGeom>
          <a:solidFill>
            <a:srgbClr val="F15C2A"/>
          </a:solidFill>
          <a:ln>
            <a:noFill/>
          </a:ln>
        </p:spPr>
        <p:txBody>
          <a:bodyPr wrap="square" lIns="0" tIns="0" rIns="0" bIns="0" rtlCol="0"/>
          <a:lstStyle/>
          <a:p>
            <a:pPr algn="ctr"/>
            <a:r>
              <a:rPr lang="ko-KR" altLang="en-US" sz="1100" b="1" dirty="0" smtClean="0">
                <a:solidFill>
                  <a:schemeClr val="bg1"/>
                </a:solidFill>
                <a:latin typeface="+mn-ea"/>
              </a:rPr>
              <a:t>팝업버</a:t>
            </a:r>
            <a:r>
              <a:rPr lang="ko-KR" altLang="en-US" sz="1100" b="1" dirty="0">
                <a:solidFill>
                  <a:schemeClr val="bg1"/>
                </a:solidFill>
                <a:latin typeface="+mn-ea"/>
              </a:rPr>
              <a:t>튼</a:t>
            </a:r>
            <a:endParaRPr sz="1100" b="1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25" name="직선 화살표 연결선 24"/>
          <p:cNvCxnSpPr/>
          <p:nvPr/>
        </p:nvCxnSpPr>
        <p:spPr>
          <a:xfrm>
            <a:off x="8285956" y="3683484"/>
            <a:ext cx="1" cy="329230"/>
          </a:xfrm>
          <a:prstGeom prst="straightConnector1">
            <a:avLst/>
          </a:prstGeom>
          <a:ln w="38100">
            <a:solidFill>
              <a:srgbClr val="F25C2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560386" y="6010972"/>
            <a:ext cx="85550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spc="-30" dirty="0" smtClean="0">
                <a:latin typeface="+mn-ea"/>
              </a:rPr>
              <a:t>&lt;</a:t>
            </a:r>
            <a:r>
              <a:rPr lang="ko-KR" altLang="en-US" sz="1000" b="1" spc="-30" dirty="0" smtClean="0">
                <a:latin typeface="+mn-ea"/>
              </a:rPr>
              <a:t>적재위치 등록</a:t>
            </a:r>
            <a:r>
              <a:rPr lang="en-US" altLang="ko-KR" sz="1000" b="1" spc="-30" dirty="0" smtClean="0">
                <a:latin typeface="+mn-ea"/>
              </a:rPr>
              <a:t>&gt;</a:t>
            </a:r>
          </a:p>
          <a:p>
            <a:pPr marL="228600" indent="-228600">
              <a:buAutoNum type="arabicPeriod"/>
            </a:pPr>
            <a:r>
              <a:rPr lang="ko-KR" altLang="en-US" sz="1000" spc="-30" dirty="0" smtClean="0">
                <a:latin typeface="+mn-ea"/>
              </a:rPr>
              <a:t>시스템 관리 </a:t>
            </a:r>
            <a:r>
              <a:rPr lang="en-US" altLang="ko-KR" sz="1000" spc="-30" dirty="0" smtClean="0">
                <a:latin typeface="+mn-ea"/>
              </a:rPr>
              <a:t>&gt; </a:t>
            </a:r>
            <a:r>
              <a:rPr lang="ko-KR" altLang="en-US" sz="1000" spc="-30" dirty="0" smtClean="0">
                <a:latin typeface="+mn-ea"/>
              </a:rPr>
              <a:t>적재위치 관리</a:t>
            </a:r>
            <a:r>
              <a:rPr lang="en-US" altLang="ko-KR" sz="1000" spc="-30" dirty="0" smtClean="0">
                <a:latin typeface="+mn-ea"/>
              </a:rPr>
              <a:t>(</a:t>
            </a:r>
            <a:r>
              <a:rPr lang="ko-KR" altLang="en-US" sz="1000" spc="-30" dirty="0" smtClean="0">
                <a:latin typeface="+mn-ea"/>
              </a:rPr>
              <a:t>상품별 </a:t>
            </a:r>
            <a:r>
              <a:rPr lang="ko-KR" altLang="en-US" sz="1000" spc="-30" dirty="0" smtClean="0">
                <a:latin typeface="+mn-ea"/>
              </a:rPr>
              <a:t>연결될 </a:t>
            </a:r>
            <a:r>
              <a:rPr lang="ko-KR" altLang="en-US" sz="1000" spc="-30" dirty="0" smtClean="0">
                <a:latin typeface="+mn-ea"/>
              </a:rPr>
              <a:t>적재위치를 생성</a:t>
            </a:r>
            <a:r>
              <a:rPr lang="en-US" altLang="ko-KR" sz="1000" spc="-30" dirty="0" smtClean="0">
                <a:latin typeface="+mn-ea"/>
              </a:rPr>
              <a:t>)</a:t>
            </a:r>
          </a:p>
        </p:txBody>
      </p:sp>
      <p:sp>
        <p:nvSpPr>
          <p:cNvPr id="27" name="object 47"/>
          <p:cNvSpPr/>
          <p:nvPr/>
        </p:nvSpPr>
        <p:spPr>
          <a:xfrm>
            <a:off x="8894771" y="3318391"/>
            <a:ext cx="763587" cy="370800"/>
          </a:xfrm>
          <a:custGeom>
            <a:avLst/>
            <a:gdLst/>
            <a:ahLst/>
            <a:cxnLst/>
            <a:rect l="l" t="t" r="r" b="b"/>
            <a:pathLst>
              <a:path w="1435100" h="254000">
                <a:moveTo>
                  <a:pt x="1435100" y="254000"/>
                </a:moveTo>
                <a:lnTo>
                  <a:pt x="0" y="254000"/>
                </a:lnTo>
                <a:lnTo>
                  <a:pt x="0" y="0"/>
                </a:lnTo>
                <a:lnTo>
                  <a:pt x="1435100" y="0"/>
                </a:lnTo>
                <a:lnTo>
                  <a:pt x="1435100" y="25400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wrap="square" lIns="0" tIns="0" rIns="0" bIns="0" rtlCol="0"/>
          <a:lstStyle/>
          <a:p>
            <a:pPr algn="ctr"/>
            <a:r>
              <a:rPr lang="en-US" altLang="ko-KR" sz="1100" b="1" dirty="0" smtClean="0">
                <a:solidFill>
                  <a:schemeClr val="bg1"/>
                </a:solidFill>
                <a:latin typeface="+mn-ea"/>
              </a:rPr>
              <a:t>Del </a:t>
            </a:r>
            <a:r>
              <a:rPr lang="ko-KR" altLang="en-US" sz="1100" b="1" dirty="0" smtClean="0">
                <a:solidFill>
                  <a:schemeClr val="bg1"/>
                </a:solidFill>
                <a:latin typeface="+mn-ea"/>
              </a:rPr>
              <a:t>버튼</a:t>
            </a:r>
            <a:endParaRPr lang="en-US" altLang="ko-KR" sz="1100" b="1" dirty="0" smtClean="0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ko-KR" altLang="en-US" sz="1100" b="1" dirty="0" smtClean="0">
                <a:solidFill>
                  <a:schemeClr val="bg1"/>
                </a:solidFill>
                <a:latin typeface="+mn-ea"/>
              </a:rPr>
              <a:t>입</a:t>
            </a:r>
            <a:r>
              <a:rPr lang="ko-KR" altLang="en-US" sz="1100" b="1" dirty="0">
                <a:solidFill>
                  <a:schemeClr val="bg1"/>
                </a:solidFill>
                <a:latin typeface="+mn-ea"/>
              </a:rPr>
              <a:t>력</a:t>
            </a:r>
            <a:endParaRPr sz="11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8" name="object 47"/>
          <p:cNvSpPr/>
          <p:nvPr/>
        </p:nvSpPr>
        <p:spPr>
          <a:xfrm>
            <a:off x="8894771" y="4020203"/>
            <a:ext cx="763587" cy="370800"/>
          </a:xfrm>
          <a:custGeom>
            <a:avLst/>
            <a:gdLst/>
            <a:ahLst/>
            <a:cxnLst/>
            <a:rect l="l" t="t" r="r" b="b"/>
            <a:pathLst>
              <a:path w="1435100" h="254000">
                <a:moveTo>
                  <a:pt x="1435100" y="254000"/>
                </a:moveTo>
                <a:lnTo>
                  <a:pt x="0" y="254000"/>
                </a:lnTo>
                <a:lnTo>
                  <a:pt x="0" y="0"/>
                </a:lnTo>
                <a:lnTo>
                  <a:pt x="1435100" y="0"/>
                </a:lnTo>
                <a:lnTo>
                  <a:pt x="1435100" y="25400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wrap="square" lIns="0" tIns="0" rIns="0" bIns="0" rtlCol="0"/>
          <a:lstStyle/>
          <a:p>
            <a:pPr algn="ctr"/>
            <a:r>
              <a:rPr lang="ko-KR" altLang="en-US" sz="1100" b="1" dirty="0" smtClean="0">
                <a:solidFill>
                  <a:schemeClr val="bg1"/>
                </a:solidFill>
                <a:latin typeface="+mn-ea"/>
              </a:rPr>
              <a:t>저장</a:t>
            </a:r>
            <a:endParaRPr lang="en-US" altLang="ko-KR" sz="1100" b="1" dirty="0" smtClean="0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ko-KR" altLang="en-US" sz="1100" b="1" dirty="0" smtClean="0">
                <a:solidFill>
                  <a:schemeClr val="bg1"/>
                </a:solidFill>
                <a:latin typeface="+mn-ea"/>
              </a:rPr>
              <a:t>연결 해지</a:t>
            </a:r>
            <a:endParaRPr sz="1100" b="1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29" name="직선 화살표 연결선 28"/>
          <p:cNvCxnSpPr/>
          <p:nvPr/>
        </p:nvCxnSpPr>
        <p:spPr>
          <a:xfrm>
            <a:off x="9276564" y="2977255"/>
            <a:ext cx="2" cy="33161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/>
          <p:nvPr/>
        </p:nvCxnSpPr>
        <p:spPr>
          <a:xfrm>
            <a:off x="9276565" y="3690317"/>
            <a:ext cx="1" cy="32923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111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010CD-12E9-4091-8357-9D5CDF929741}" type="slidenum">
              <a:rPr lang="ko-KR" altLang="en-US" smtClean="0"/>
              <a:pPr/>
              <a:t>12</a:t>
            </a:fld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562846" y="584200"/>
            <a:ext cx="506549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800" dirty="0">
                <a:solidFill>
                  <a:srgbClr val="F15C2A"/>
                </a:solidFill>
                <a:latin typeface="+mn-ea"/>
              </a:rPr>
              <a:t>2. </a:t>
            </a:r>
            <a:r>
              <a:rPr lang="ko-KR" altLang="en-US" sz="800" dirty="0">
                <a:solidFill>
                  <a:srgbClr val="F15C2A"/>
                </a:solidFill>
                <a:latin typeface="+mn-ea"/>
              </a:rPr>
              <a:t>품목관리</a:t>
            </a:r>
            <a:endParaRPr lang="en-US" altLang="ko-KR" sz="800" dirty="0">
              <a:solidFill>
                <a:srgbClr val="F15C2A"/>
              </a:solidFill>
              <a:latin typeface="+mn-ea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60388" y="745783"/>
            <a:ext cx="852798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400" b="1" spc="-50" dirty="0" smtClean="0">
                <a:solidFill>
                  <a:srgbClr val="F15C2A"/>
                </a:solidFill>
                <a:latin typeface="+mn-ea"/>
              </a:rPr>
              <a:t>바코드 관리</a:t>
            </a:r>
            <a:endParaRPr lang="ko-KR" altLang="en-US" sz="1400" b="1" spc="-50" dirty="0">
              <a:solidFill>
                <a:srgbClr val="F15C2A"/>
              </a:solidFill>
              <a:latin typeface="+mn-ea"/>
            </a:endParaRPr>
          </a:p>
        </p:txBody>
      </p:sp>
      <p:pic>
        <p:nvPicPr>
          <p:cNvPr id="2050" name="Picture 2" descr="C:\Users\jsk\Desktop\캡처.JPG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600" y="1447200"/>
            <a:ext cx="6681600" cy="456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7330044" y="1447799"/>
            <a:ext cx="242355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b="1" spc="-30" dirty="0" smtClean="0">
                <a:latin typeface="+mn-ea"/>
              </a:rPr>
              <a:t>출력 할 바코드 </a:t>
            </a:r>
            <a:r>
              <a:rPr lang="ko-KR" altLang="en-US" sz="1000" b="1" spc="-30" dirty="0" smtClean="0">
                <a:latin typeface="+mn-ea"/>
              </a:rPr>
              <a:t>양식 </a:t>
            </a:r>
            <a:r>
              <a:rPr lang="ko-KR" altLang="en-US" sz="1000" b="1" spc="-30" dirty="0" smtClean="0">
                <a:latin typeface="+mn-ea"/>
              </a:rPr>
              <a:t>생성 </a:t>
            </a:r>
            <a:r>
              <a:rPr lang="ko-KR" altLang="en-US" sz="1000" b="1" spc="-30" dirty="0" smtClean="0">
                <a:latin typeface="+mn-ea"/>
              </a:rPr>
              <a:t>및 수정</a:t>
            </a:r>
            <a:endParaRPr lang="en-US" altLang="ko-KR" sz="1000" b="1" spc="-30" dirty="0" smtClean="0">
              <a:latin typeface="+mn-ea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spc="-30" dirty="0" smtClean="0">
                <a:latin typeface="+mn-ea"/>
              </a:rPr>
              <a:t>상품 선택</a:t>
            </a:r>
            <a:r>
              <a:rPr lang="en-US" altLang="ko-KR" sz="1000" spc="-30" dirty="0" smtClean="0">
                <a:latin typeface="+mn-ea"/>
              </a:rPr>
              <a:t>, </a:t>
            </a:r>
            <a:r>
              <a:rPr lang="ko-KR" altLang="en-US" sz="1000" spc="-30" dirty="0" smtClean="0">
                <a:latin typeface="+mn-ea"/>
              </a:rPr>
              <a:t>출력매수 입력</a:t>
            </a:r>
            <a:endParaRPr lang="en-US" altLang="ko-KR" sz="1000" spc="-30" dirty="0">
              <a:latin typeface="+mn-ea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spc="-30" dirty="0" smtClean="0">
                <a:latin typeface="+mn-ea"/>
              </a:rPr>
              <a:t>바코드 출력양식 작성</a:t>
            </a:r>
            <a:r>
              <a:rPr lang="en-US" altLang="ko-KR" sz="1000" spc="-30" dirty="0" smtClean="0">
                <a:latin typeface="+mn-ea"/>
              </a:rPr>
              <a:t>/</a:t>
            </a:r>
            <a:r>
              <a:rPr lang="ko-KR" altLang="en-US" sz="1000" spc="-30" dirty="0" smtClean="0">
                <a:latin typeface="+mn-ea"/>
              </a:rPr>
              <a:t>선택</a:t>
            </a:r>
            <a:endParaRPr lang="en-US" altLang="ko-KR" sz="1000" spc="-30" dirty="0" smtClean="0">
              <a:latin typeface="+mn-ea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spc="-30" dirty="0" smtClean="0">
                <a:latin typeface="+mn-ea"/>
              </a:rPr>
              <a:t>프린터기 및 출력항목 확인</a:t>
            </a:r>
            <a:endParaRPr lang="en-US" altLang="ko-KR" sz="1000" spc="-30" dirty="0" smtClean="0">
              <a:latin typeface="+mn-ea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spc="-30" dirty="0" smtClean="0">
                <a:latin typeface="+mn-ea"/>
              </a:rPr>
              <a:t>미리 보기 최종 확인 후 출력</a:t>
            </a:r>
            <a:endParaRPr lang="en-US" altLang="ko-KR" sz="1000" spc="-30" dirty="0" smtClean="0">
              <a:latin typeface="+mn-ea"/>
            </a:endParaRPr>
          </a:p>
        </p:txBody>
      </p:sp>
      <p:pic>
        <p:nvPicPr>
          <p:cNvPr id="2051" name="Picture 3" descr="C:\Users\jsk\Desktop\캡처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7489" y="4057649"/>
            <a:ext cx="2103888" cy="1190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5276850" y="4057649"/>
            <a:ext cx="704850" cy="228601"/>
          </a:xfrm>
          <a:prstGeom prst="rect">
            <a:avLst/>
          </a:prstGeom>
          <a:solidFill>
            <a:srgbClr val="FF0000">
              <a:alpha val="24000"/>
            </a:srgbClr>
          </a:solidFill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+mn-ea"/>
            </a:endParaRPr>
          </a:p>
        </p:txBody>
      </p:sp>
      <p:cxnSp>
        <p:nvCxnSpPr>
          <p:cNvPr id="9" name="직선 화살표 연결선 8"/>
          <p:cNvCxnSpPr>
            <a:endCxn id="10" idx="3"/>
          </p:cNvCxnSpPr>
          <p:nvPr/>
        </p:nvCxnSpPr>
        <p:spPr>
          <a:xfrm flipH="1">
            <a:off x="4861378" y="4171949"/>
            <a:ext cx="415472" cy="48101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2757490" y="4057649"/>
            <a:ext cx="2103888" cy="1190625"/>
          </a:xfrm>
          <a:prstGeom prst="rect">
            <a:avLst/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+mn-ea"/>
            </a:endParaRPr>
          </a:p>
        </p:txBody>
      </p:sp>
      <p:sp>
        <p:nvSpPr>
          <p:cNvPr id="13" name="object 47"/>
          <p:cNvSpPr/>
          <p:nvPr/>
        </p:nvSpPr>
        <p:spPr>
          <a:xfrm>
            <a:off x="7904163" y="2607054"/>
            <a:ext cx="763587" cy="370800"/>
          </a:xfrm>
          <a:custGeom>
            <a:avLst/>
            <a:gdLst/>
            <a:ahLst/>
            <a:cxnLst/>
            <a:rect l="l" t="t" r="r" b="b"/>
            <a:pathLst>
              <a:path w="1435100" h="254000">
                <a:moveTo>
                  <a:pt x="1435100" y="254000"/>
                </a:moveTo>
                <a:lnTo>
                  <a:pt x="0" y="254000"/>
                </a:lnTo>
                <a:lnTo>
                  <a:pt x="0" y="0"/>
                </a:lnTo>
                <a:lnTo>
                  <a:pt x="1435100" y="0"/>
                </a:lnTo>
                <a:lnTo>
                  <a:pt x="1435100" y="254000"/>
                </a:lnTo>
                <a:close/>
              </a:path>
            </a:pathLst>
          </a:custGeom>
          <a:solidFill>
            <a:srgbClr val="F15C2A"/>
          </a:solidFill>
          <a:ln>
            <a:noFill/>
          </a:ln>
        </p:spPr>
        <p:txBody>
          <a:bodyPr wrap="square" lIns="0" tIns="0" rIns="0" bIns="0" rtlCol="0"/>
          <a:lstStyle/>
          <a:p>
            <a:pPr algn="ctr"/>
            <a:r>
              <a:rPr lang="ko-KR" altLang="en-US" sz="1100" b="1" dirty="0" smtClean="0">
                <a:solidFill>
                  <a:schemeClr val="bg1"/>
                </a:solidFill>
                <a:latin typeface="+mn-ea"/>
              </a:rPr>
              <a:t>상품 명</a:t>
            </a:r>
            <a:endParaRPr lang="en-US" altLang="ko-KR" sz="1100" b="1" dirty="0" smtClean="0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ko-KR" altLang="en-US" sz="1100" b="1" dirty="0" smtClean="0">
                <a:solidFill>
                  <a:schemeClr val="bg1"/>
                </a:solidFill>
                <a:latin typeface="+mn-ea"/>
              </a:rPr>
              <a:t>입력 조회</a:t>
            </a:r>
            <a:endParaRPr sz="1100" b="1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14" name="직선 화살표 연결선 13"/>
          <p:cNvCxnSpPr/>
          <p:nvPr/>
        </p:nvCxnSpPr>
        <p:spPr>
          <a:xfrm>
            <a:off x="8285955" y="2985469"/>
            <a:ext cx="1" cy="329230"/>
          </a:xfrm>
          <a:prstGeom prst="straightConnector1">
            <a:avLst/>
          </a:prstGeom>
          <a:ln w="38100">
            <a:solidFill>
              <a:srgbClr val="F25C2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bject 47"/>
          <p:cNvSpPr/>
          <p:nvPr/>
        </p:nvSpPr>
        <p:spPr>
          <a:xfrm>
            <a:off x="7904169" y="4022238"/>
            <a:ext cx="763587" cy="370800"/>
          </a:xfrm>
          <a:custGeom>
            <a:avLst/>
            <a:gdLst/>
            <a:ahLst/>
            <a:cxnLst/>
            <a:rect l="l" t="t" r="r" b="b"/>
            <a:pathLst>
              <a:path w="1435100" h="254000">
                <a:moveTo>
                  <a:pt x="1435100" y="254000"/>
                </a:moveTo>
                <a:lnTo>
                  <a:pt x="0" y="254000"/>
                </a:lnTo>
                <a:lnTo>
                  <a:pt x="0" y="0"/>
                </a:lnTo>
                <a:lnTo>
                  <a:pt x="1435100" y="0"/>
                </a:lnTo>
                <a:lnTo>
                  <a:pt x="1435100" y="254000"/>
                </a:lnTo>
                <a:close/>
              </a:path>
            </a:pathLst>
          </a:custGeom>
          <a:solidFill>
            <a:srgbClr val="F15C2A"/>
          </a:solidFill>
          <a:ln>
            <a:noFill/>
          </a:ln>
        </p:spPr>
        <p:txBody>
          <a:bodyPr wrap="square" lIns="0" tIns="0" rIns="0" bIns="0" rtlCol="0"/>
          <a:lstStyle/>
          <a:p>
            <a:pPr algn="ctr"/>
            <a:r>
              <a:rPr lang="ko-KR" altLang="en-US" sz="1100" b="1" dirty="0" smtClean="0">
                <a:solidFill>
                  <a:schemeClr val="bg1"/>
                </a:solidFill>
                <a:latin typeface="+mn-ea"/>
              </a:rPr>
              <a:t>상품선택</a:t>
            </a:r>
            <a:endParaRPr lang="en-US" altLang="ko-KR" sz="1100" b="1" dirty="0" smtClean="0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ko-KR" altLang="en-US" sz="1100" b="1" dirty="0" smtClean="0">
                <a:solidFill>
                  <a:schemeClr val="bg1"/>
                </a:solidFill>
                <a:latin typeface="+mn-ea"/>
              </a:rPr>
              <a:t>일괄등록</a:t>
            </a:r>
            <a:endParaRPr lang="en-US" altLang="ko-KR" sz="1100" b="1" dirty="0" smtClean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19" name="직선 화살표 연결선 18"/>
          <p:cNvCxnSpPr/>
          <p:nvPr/>
        </p:nvCxnSpPr>
        <p:spPr>
          <a:xfrm>
            <a:off x="8285963" y="4393038"/>
            <a:ext cx="1" cy="329230"/>
          </a:xfrm>
          <a:prstGeom prst="straightConnector1">
            <a:avLst/>
          </a:prstGeom>
          <a:ln w="38100">
            <a:solidFill>
              <a:srgbClr val="F25C2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bject 47"/>
          <p:cNvSpPr/>
          <p:nvPr/>
        </p:nvSpPr>
        <p:spPr>
          <a:xfrm>
            <a:off x="7904162" y="3314699"/>
            <a:ext cx="763587" cy="370800"/>
          </a:xfrm>
          <a:custGeom>
            <a:avLst/>
            <a:gdLst/>
            <a:ahLst/>
            <a:cxnLst/>
            <a:rect l="l" t="t" r="r" b="b"/>
            <a:pathLst>
              <a:path w="1435100" h="254000">
                <a:moveTo>
                  <a:pt x="1435100" y="254000"/>
                </a:moveTo>
                <a:lnTo>
                  <a:pt x="0" y="254000"/>
                </a:lnTo>
                <a:lnTo>
                  <a:pt x="0" y="0"/>
                </a:lnTo>
                <a:lnTo>
                  <a:pt x="1435100" y="0"/>
                </a:lnTo>
                <a:lnTo>
                  <a:pt x="1435100" y="254000"/>
                </a:lnTo>
                <a:close/>
              </a:path>
            </a:pathLst>
          </a:custGeom>
          <a:solidFill>
            <a:srgbClr val="F15C2A"/>
          </a:solidFill>
          <a:ln>
            <a:noFill/>
          </a:ln>
        </p:spPr>
        <p:txBody>
          <a:bodyPr wrap="square" lIns="0" tIns="0" rIns="0" bIns="0" rtlCol="0"/>
          <a:lstStyle/>
          <a:p>
            <a:pPr algn="ctr"/>
            <a:r>
              <a:rPr lang="ko-KR" altLang="en-US" sz="1100" b="1" dirty="0" smtClean="0">
                <a:solidFill>
                  <a:schemeClr val="bg1"/>
                </a:solidFill>
                <a:latin typeface="+mn-ea"/>
              </a:rPr>
              <a:t>팝업 확인</a:t>
            </a:r>
            <a:endParaRPr sz="1100" b="1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24" name="직선 화살표 연결선 23"/>
          <p:cNvCxnSpPr/>
          <p:nvPr/>
        </p:nvCxnSpPr>
        <p:spPr>
          <a:xfrm>
            <a:off x="8285956" y="3683484"/>
            <a:ext cx="1" cy="329230"/>
          </a:xfrm>
          <a:prstGeom prst="straightConnector1">
            <a:avLst/>
          </a:prstGeom>
          <a:ln w="38100">
            <a:solidFill>
              <a:srgbClr val="F25C2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2" name="Picture 4" descr="C:\Users\jsk\Desktop\캡처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395" y="2221404"/>
            <a:ext cx="2310161" cy="154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직사각형 24"/>
          <p:cNvSpPr/>
          <p:nvPr/>
        </p:nvSpPr>
        <p:spPr>
          <a:xfrm>
            <a:off x="1069394" y="2209181"/>
            <a:ext cx="2310161" cy="1560636"/>
          </a:xfrm>
          <a:prstGeom prst="rect">
            <a:avLst/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+mn-ea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097969" y="1876857"/>
            <a:ext cx="1216605" cy="114300"/>
          </a:xfrm>
          <a:prstGeom prst="rect">
            <a:avLst/>
          </a:prstGeom>
          <a:solidFill>
            <a:srgbClr val="FF0000">
              <a:alpha val="24000"/>
            </a:srgbClr>
          </a:solidFill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b="1" dirty="0" smtClean="0">
                <a:solidFill>
                  <a:schemeClr val="tx1"/>
                </a:solidFill>
                <a:latin typeface="+mn-ea"/>
              </a:rPr>
              <a:t>테스트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27" name="직선 화살표 연결선 26"/>
          <p:cNvCxnSpPr>
            <a:stCxn id="26" idx="2"/>
          </p:cNvCxnSpPr>
          <p:nvPr/>
        </p:nvCxnSpPr>
        <p:spPr>
          <a:xfrm>
            <a:off x="1706272" y="1991157"/>
            <a:ext cx="122528" cy="20849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bject 47"/>
          <p:cNvSpPr/>
          <p:nvPr/>
        </p:nvSpPr>
        <p:spPr>
          <a:xfrm>
            <a:off x="7904170" y="4730991"/>
            <a:ext cx="763587" cy="355358"/>
          </a:xfrm>
          <a:custGeom>
            <a:avLst/>
            <a:gdLst/>
            <a:ahLst/>
            <a:cxnLst/>
            <a:rect l="l" t="t" r="r" b="b"/>
            <a:pathLst>
              <a:path w="1435100" h="254000">
                <a:moveTo>
                  <a:pt x="1435100" y="254000"/>
                </a:moveTo>
                <a:lnTo>
                  <a:pt x="0" y="254000"/>
                </a:lnTo>
                <a:lnTo>
                  <a:pt x="0" y="0"/>
                </a:lnTo>
                <a:lnTo>
                  <a:pt x="1435100" y="0"/>
                </a:lnTo>
                <a:lnTo>
                  <a:pt x="1435100" y="254000"/>
                </a:lnTo>
                <a:close/>
              </a:path>
            </a:pathLst>
          </a:custGeom>
          <a:solidFill>
            <a:srgbClr val="F15C2A"/>
          </a:solidFill>
          <a:ln>
            <a:noFill/>
          </a:ln>
        </p:spPr>
        <p:txBody>
          <a:bodyPr wrap="square" lIns="0" tIns="0" rIns="0" bIns="0" rtlCol="0"/>
          <a:lstStyle/>
          <a:p>
            <a:pPr algn="ctr"/>
            <a:r>
              <a:rPr lang="ko-KR" altLang="en-US" sz="1100" b="1" dirty="0" smtClean="0">
                <a:solidFill>
                  <a:schemeClr val="bg1"/>
                </a:solidFill>
                <a:latin typeface="+mn-ea"/>
              </a:rPr>
              <a:t>출력양식</a:t>
            </a:r>
            <a:endParaRPr lang="en-US" altLang="ko-KR" sz="1100" b="1" dirty="0" smtClean="0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ko-KR" altLang="en-US" sz="1100" b="1" dirty="0" smtClean="0">
                <a:solidFill>
                  <a:schemeClr val="bg1"/>
                </a:solidFill>
                <a:latin typeface="+mn-ea"/>
              </a:rPr>
              <a:t>선</a:t>
            </a:r>
            <a:r>
              <a:rPr lang="ko-KR" altLang="en-US" sz="1100" b="1" dirty="0">
                <a:solidFill>
                  <a:schemeClr val="bg1"/>
                </a:solidFill>
                <a:latin typeface="+mn-ea"/>
              </a:rPr>
              <a:t>택</a:t>
            </a:r>
            <a:endParaRPr sz="11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3877812" y="1960394"/>
            <a:ext cx="1751463" cy="146727"/>
          </a:xfrm>
          <a:prstGeom prst="rect">
            <a:avLst/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+mn-ea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2757490" y="1657472"/>
            <a:ext cx="319086" cy="161400"/>
          </a:xfrm>
          <a:prstGeom prst="rect">
            <a:avLst/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+mn-ea"/>
            </a:endParaRPr>
          </a:p>
        </p:txBody>
      </p:sp>
      <p:cxnSp>
        <p:nvCxnSpPr>
          <p:cNvPr id="34" name="직선 화살표 연결선 33"/>
          <p:cNvCxnSpPr/>
          <p:nvPr/>
        </p:nvCxnSpPr>
        <p:spPr>
          <a:xfrm>
            <a:off x="8285973" y="5082192"/>
            <a:ext cx="1" cy="329230"/>
          </a:xfrm>
          <a:prstGeom prst="straightConnector1">
            <a:avLst/>
          </a:prstGeom>
          <a:ln w="38100">
            <a:solidFill>
              <a:srgbClr val="F25C2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bject 47"/>
          <p:cNvSpPr/>
          <p:nvPr/>
        </p:nvSpPr>
        <p:spPr>
          <a:xfrm>
            <a:off x="7904175" y="5420947"/>
            <a:ext cx="763587" cy="370800"/>
          </a:xfrm>
          <a:custGeom>
            <a:avLst/>
            <a:gdLst/>
            <a:ahLst/>
            <a:cxnLst/>
            <a:rect l="l" t="t" r="r" b="b"/>
            <a:pathLst>
              <a:path w="1435100" h="254000">
                <a:moveTo>
                  <a:pt x="1435100" y="254000"/>
                </a:moveTo>
                <a:lnTo>
                  <a:pt x="0" y="254000"/>
                </a:lnTo>
                <a:lnTo>
                  <a:pt x="0" y="0"/>
                </a:lnTo>
                <a:lnTo>
                  <a:pt x="1435100" y="0"/>
                </a:lnTo>
                <a:lnTo>
                  <a:pt x="1435100" y="254000"/>
                </a:lnTo>
                <a:close/>
              </a:path>
            </a:pathLst>
          </a:custGeom>
          <a:solidFill>
            <a:srgbClr val="F15C2A"/>
          </a:solidFill>
          <a:ln>
            <a:noFill/>
          </a:ln>
        </p:spPr>
        <p:txBody>
          <a:bodyPr wrap="square" lIns="0" tIns="0" rIns="0" bIns="0" rtlCol="0"/>
          <a:lstStyle/>
          <a:p>
            <a:pPr algn="ctr"/>
            <a:r>
              <a:rPr lang="ko-KR" altLang="en-US" sz="1100" b="1" dirty="0" smtClean="0">
                <a:solidFill>
                  <a:schemeClr val="bg1"/>
                </a:solidFill>
                <a:latin typeface="+mn-ea"/>
              </a:rPr>
              <a:t>인쇄</a:t>
            </a:r>
            <a:endParaRPr sz="11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5314618" y="4902441"/>
            <a:ext cx="1334164" cy="232091"/>
          </a:xfrm>
          <a:prstGeom prst="rect">
            <a:avLst/>
          </a:prstGeom>
          <a:solidFill>
            <a:srgbClr val="F15C2A">
              <a:alpha val="11000"/>
            </a:srgbClr>
          </a:solidFill>
          <a:ln w="6350">
            <a:solidFill>
              <a:srgbClr val="F15C2A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smtClean="0">
                <a:solidFill>
                  <a:srgbClr val="EE5D28"/>
                </a:solidFill>
                <a:latin typeface="+mn-ea"/>
              </a:rPr>
              <a:t>항목별 위치이동 가능</a:t>
            </a:r>
            <a:endParaRPr lang="ko-KR" altLang="en-US" sz="1000" dirty="0">
              <a:solidFill>
                <a:srgbClr val="EE5D28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35431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5D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10297562" y="348016"/>
            <a:ext cx="292067" cy="2165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600" dirty="0">
                <a:solidFill>
                  <a:schemeClr val="bg1"/>
                </a:solidFill>
                <a:ea typeface="나눔고딕" panose="020D0604000000000000" pitchFamily="50" charset="-127"/>
              </a:rPr>
              <a:t>5/5</a:t>
            </a:r>
            <a:endParaRPr lang="ko-KR" altLang="en-US" sz="600" dirty="0">
              <a:solidFill>
                <a:schemeClr val="bg1"/>
              </a:solidFill>
              <a:ea typeface="나눔고딕" panose="020D0604000000000000" pitchFamily="50" charset="-127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560387" y="1565271"/>
            <a:ext cx="8543925" cy="671402"/>
          </a:xfrm>
        </p:spPr>
        <p:txBody>
          <a:bodyPr/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발주관리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555116" y="2356608"/>
            <a:ext cx="879049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60388" y="2486226"/>
            <a:ext cx="1285608" cy="50783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chemeClr val="bg1"/>
                </a:solidFill>
                <a:latin typeface="+mn-ea"/>
              </a:rPr>
              <a:t>매입발주서 등록</a:t>
            </a:r>
            <a:endParaRPr lang="en-US" altLang="ko-KR" sz="1100" dirty="0" smtClean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chemeClr val="bg1"/>
                </a:solidFill>
                <a:latin typeface="+mn-ea"/>
              </a:rPr>
              <a:t>매입발주서 등록 </a:t>
            </a:r>
            <a:r>
              <a:rPr lang="ko-KR" altLang="en-US" sz="1100" dirty="0" smtClean="0">
                <a:solidFill>
                  <a:schemeClr val="bg1"/>
                </a:solidFill>
                <a:latin typeface="+mn-ea"/>
              </a:rPr>
              <a:t>내역</a:t>
            </a:r>
            <a:endParaRPr lang="en-US" altLang="ko-KR" sz="1100" dirty="0" smtClean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38146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010CD-12E9-4091-8357-9D5CDF929741}" type="slidenum">
              <a:rPr lang="ko-KR" altLang="en-US" smtClean="0"/>
              <a:pPr/>
              <a:t>14</a:t>
            </a:fld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562846" y="584200"/>
            <a:ext cx="506549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800" dirty="0" smtClean="0">
                <a:solidFill>
                  <a:srgbClr val="F15C2A"/>
                </a:solidFill>
                <a:latin typeface="+mn-ea"/>
              </a:rPr>
              <a:t>3. </a:t>
            </a:r>
            <a:r>
              <a:rPr lang="ko-KR" altLang="en-US" sz="800" dirty="0" smtClean="0">
                <a:solidFill>
                  <a:srgbClr val="F15C2A"/>
                </a:solidFill>
                <a:latin typeface="+mn-ea"/>
              </a:rPr>
              <a:t>발주관리</a:t>
            </a:r>
            <a:endParaRPr lang="en-US" altLang="ko-KR" sz="800" dirty="0">
              <a:solidFill>
                <a:srgbClr val="F15C2A"/>
              </a:solidFill>
              <a:latin typeface="+mn-ea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60388" y="745783"/>
            <a:ext cx="1184620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400" b="1" spc="-50" dirty="0" smtClean="0">
                <a:solidFill>
                  <a:srgbClr val="F15C2A"/>
                </a:solidFill>
                <a:latin typeface="+mn-ea"/>
              </a:rPr>
              <a:t>매입발주서 등록</a:t>
            </a:r>
            <a:endParaRPr lang="ko-KR" altLang="en-US" sz="1400" b="1" spc="-50" dirty="0">
              <a:solidFill>
                <a:srgbClr val="F15C2A"/>
              </a:solidFill>
              <a:latin typeface="+mn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330044" y="1447799"/>
            <a:ext cx="2423556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b="1" spc="-30" dirty="0" smtClean="0">
                <a:latin typeface="+mn-ea"/>
              </a:rPr>
              <a:t>업체별</a:t>
            </a:r>
            <a:r>
              <a:rPr lang="en-US" altLang="ko-KR" sz="1000" b="1" spc="-30" dirty="0">
                <a:latin typeface="+mn-ea"/>
              </a:rPr>
              <a:t> </a:t>
            </a:r>
            <a:r>
              <a:rPr lang="ko-KR" altLang="en-US" sz="1000" b="1" spc="-30" dirty="0" smtClean="0">
                <a:latin typeface="+mn-ea"/>
              </a:rPr>
              <a:t>매</a:t>
            </a:r>
            <a:r>
              <a:rPr lang="ko-KR" altLang="en-US" sz="1000" b="1" spc="-30" dirty="0">
                <a:latin typeface="+mn-ea"/>
              </a:rPr>
              <a:t>입</a:t>
            </a:r>
            <a:r>
              <a:rPr lang="ko-KR" altLang="en-US" sz="1000" b="1" spc="-30" dirty="0" smtClean="0">
                <a:latin typeface="+mn-ea"/>
              </a:rPr>
              <a:t> </a:t>
            </a:r>
            <a:r>
              <a:rPr lang="ko-KR" altLang="en-US" sz="1000" b="1" spc="-30" dirty="0" smtClean="0">
                <a:latin typeface="+mn-ea"/>
              </a:rPr>
              <a:t>발주서 작성</a:t>
            </a:r>
            <a:endParaRPr lang="en-US" altLang="ko-KR" sz="1000" b="1" spc="-30" dirty="0" smtClean="0">
              <a:latin typeface="+mn-ea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spc="-30" dirty="0" smtClean="0">
                <a:latin typeface="+mn-ea"/>
              </a:rPr>
              <a:t>품목별</a:t>
            </a:r>
            <a:r>
              <a:rPr lang="en-US" altLang="ko-KR" sz="1000" spc="-30" dirty="0">
                <a:latin typeface="+mn-ea"/>
              </a:rPr>
              <a:t> </a:t>
            </a:r>
            <a:r>
              <a:rPr lang="ko-KR" altLang="en-US" sz="1000" spc="-30" dirty="0" smtClean="0">
                <a:latin typeface="+mn-ea"/>
              </a:rPr>
              <a:t>수량 및 전달사항 입력</a:t>
            </a:r>
            <a:endParaRPr lang="en-US" altLang="ko-KR" sz="1000" spc="-30" dirty="0" smtClean="0">
              <a:latin typeface="+mn-ea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spc="-30" dirty="0" smtClean="0">
                <a:latin typeface="+mn-ea"/>
              </a:rPr>
              <a:t>업체별 </a:t>
            </a:r>
            <a:r>
              <a:rPr lang="ko-KR" altLang="en-US" sz="1000" spc="-30" dirty="0" smtClean="0">
                <a:latin typeface="+mn-ea"/>
              </a:rPr>
              <a:t>작성된 발주서 출력</a:t>
            </a:r>
            <a:r>
              <a:rPr lang="en-US" altLang="ko-KR" sz="1000" spc="-30" dirty="0">
                <a:latin typeface="+mn-ea"/>
              </a:rPr>
              <a:t> </a:t>
            </a:r>
            <a:r>
              <a:rPr lang="ko-KR" altLang="en-US" sz="1000" spc="-30" dirty="0" smtClean="0">
                <a:latin typeface="+mn-ea"/>
              </a:rPr>
              <a:t>제공</a:t>
            </a:r>
            <a:endParaRPr lang="en-US" altLang="ko-KR" sz="1000" spc="-30" dirty="0" smtClean="0">
              <a:latin typeface="+mn-ea"/>
            </a:endParaRPr>
          </a:p>
        </p:txBody>
      </p:sp>
      <p:sp>
        <p:nvSpPr>
          <p:cNvPr id="13" name="object 47"/>
          <p:cNvSpPr/>
          <p:nvPr/>
        </p:nvSpPr>
        <p:spPr>
          <a:xfrm>
            <a:off x="7904163" y="2607054"/>
            <a:ext cx="763587" cy="370800"/>
          </a:xfrm>
          <a:custGeom>
            <a:avLst/>
            <a:gdLst/>
            <a:ahLst/>
            <a:cxnLst/>
            <a:rect l="l" t="t" r="r" b="b"/>
            <a:pathLst>
              <a:path w="1435100" h="254000">
                <a:moveTo>
                  <a:pt x="1435100" y="254000"/>
                </a:moveTo>
                <a:lnTo>
                  <a:pt x="0" y="254000"/>
                </a:lnTo>
                <a:lnTo>
                  <a:pt x="0" y="0"/>
                </a:lnTo>
                <a:lnTo>
                  <a:pt x="1435100" y="0"/>
                </a:lnTo>
                <a:lnTo>
                  <a:pt x="1435100" y="254000"/>
                </a:lnTo>
                <a:close/>
              </a:path>
            </a:pathLst>
          </a:custGeom>
          <a:solidFill>
            <a:srgbClr val="F15C2A"/>
          </a:solidFill>
          <a:ln>
            <a:noFill/>
          </a:ln>
        </p:spPr>
        <p:txBody>
          <a:bodyPr wrap="square" lIns="0" tIns="0" rIns="0" bIns="0" rtlCol="0"/>
          <a:lstStyle/>
          <a:p>
            <a:pPr algn="ctr"/>
            <a:r>
              <a:rPr lang="ko-KR" altLang="en-US" sz="1100" b="1" dirty="0" smtClean="0">
                <a:solidFill>
                  <a:schemeClr val="bg1"/>
                </a:solidFill>
                <a:latin typeface="+mn-ea"/>
              </a:rPr>
              <a:t>신규</a:t>
            </a:r>
            <a:endParaRPr sz="1100" b="1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14" name="직선 화살표 연결선 13"/>
          <p:cNvCxnSpPr/>
          <p:nvPr/>
        </p:nvCxnSpPr>
        <p:spPr>
          <a:xfrm>
            <a:off x="8285955" y="2985469"/>
            <a:ext cx="1" cy="329230"/>
          </a:xfrm>
          <a:prstGeom prst="straightConnector1">
            <a:avLst/>
          </a:prstGeom>
          <a:ln w="38100">
            <a:solidFill>
              <a:srgbClr val="F25C2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bject 47"/>
          <p:cNvSpPr/>
          <p:nvPr/>
        </p:nvSpPr>
        <p:spPr>
          <a:xfrm>
            <a:off x="7904169" y="4031763"/>
            <a:ext cx="763587" cy="370800"/>
          </a:xfrm>
          <a:custGeom>
            <a:avLst/>
            <a:gdLst/>
            <a:ahLst/>
            <a:cxnLst/>
            <a:rect l="l" t="t" r="r" b="b"/>
            <a:pathLst>
              <a:path w="1435100" h="254000">
                <a:moveTo>
                  <a:pt x="1435100" y="254000"/>
                </a:moveTo>
                <a:lnTo>
                  <a:pt x="0" y="254000"/>
                </a:lnTo>
                <a:lnTo>
                  <a:pt x="0" y="0"/>
                </a:lnTo>
                <a:lnTo>
                  <a:pt x="1435100" y="0"/>
                </a:lnTo>
                <a:lnTo>
                  <a:pt x="1435100" y="254000"/>
                </a:lnTo>
                <a:close/>
              </a:path>
            </a:pathLst>
          </a:custGeom>
          <a:solidFill>
            <a:srgbClr val="F15C2A"/>
          </a:solidFill>
          <a:ln>
            <a:noFill/>
          </a:ln>
        </p:spPr>
        <p:txBody>
          <a:bodyPr wrap="square" lIns="0" tIns="0" rIns="0" bIns="0" rtlCol="0"/>
          <a:lstStyle/>
          <a:p>
            <a:pPr algn="ctr"/>
            <a:r>
              <a:rPr lang="ko-KR" altLang="en-US" sz="1100" b="1" dirty="0" smtClean="0">
                <a:solidFill>
                  <a:schemeClr val="bg1"/>
                </a:solidFill>
                <a:latin typeface="+mn-ea"/>
              </a:rPr>
              <a:t>상세정보</a:t>
            </a:r>
            <a:endParaRPr lang="en-US" altLang="ko-KR" sz="1100" b="1" dirty="0" smtClean="0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ko-KR" altLang="en-US" sz="1100" b="1" dirty="0" smtClean="0">
                <a:solidFill>
                  <a:schemeClr val="bg1"/>
                </a:solidFill>
                <a:latin typeface="+mn-ea"/>
              </a:rPr>
              <a:t>입력</a:t>
            </a:r>
            <a:endParaRPr lang="en-US" altLang="ko-KR" sz="1100" b="1" dirty="0" smtClean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19" name="직선 화살표 연결선 18"/>
          <p:cNvCxnSpPr/>
          <p:nvPr/>
        </p:nvCxnSpPr>
        <p:spPr>
          <a:xfrm>
            <a:off x="8285963" y="4402563"/>
            <a:ext cx="1" cy="329230"/>
          </a:xfrm>
          <a:prstGeom prst="straightConnector1">
            <a:avLst/>
          </a:prstGeom>
          <a:ln w="38100">
            <a:solidFill>
              <a:srgbClr val="F25C2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bject 47"/>
          <p:cNvSpPr/>
          <p:nvPr/>
        </p:nvSpPr>
        <p:spPr>
          <a:xfrm>
            <a:off x="7904165" y="4731793"/>
            <a:ext cx="763587" cy="370800"/>
          </a:xfrm>
          <a:custGeom>
            <a:avLst/>
            <a:gdLst/>
            <a:ahLst/>
            <a:cxnLst/>
            <a:rect l="l" t="t" r="r" b="b"/>
            <a:pathLst>
              <a:path w="1435100" h="254000">
                <a:moveTo>
                  <a:pt x="1435100" y="254000"/>
                </a:moveTo>
                <a:lnTo>
                  <a:pt x="0" y="254000"/>
                </a:lnTo>
                <a:lnTo>
                  <a:pt x="0" y="0"/>
                </a:lnTo>
                <a:lnTo>
                  <a:pt x="1435100" y="0"/>
                </a:lnTo>
                <a:lnTo>
                  <a:pt x="1435100" y="254000"/>
                </a:lnTo>
                <a:close/>
              </a:path>
            </a:pathLst>
          </a:custGeom>
          <a:solidFill>
            <a:srgbClr val="F15C2A"/>
          </a:solidFill>
          <a:ln>
            <a:noFill/>
          </a:ln>
        </p:spPr>
        <p:txBody>
          <a:bodyPr wrap="square" lIns="0" tIns="0" rIns="0" bIns="0" rtlCol="0"/>
          <a:lstStyle/>
          <a:p>
            <a:pPr algn="ctr"/>
            <a:r>
              <a:rPr lang="ko-KR" altLang="en-US" sz="1100" b="1" dirty="0" smtClean="0">
                <a:solidFill>
                  <a:schemeClr val="bg1"/>
                </a:solidFill>
                <a:latin typeface="+mn-ea"/>
              </a:rPr>
              <a:t>저장</a:t>
            </a:r>
            <a:endParaRPr sz="11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3" name="object 47"/>
          <p:cNvSpPr/>
          <p:nvPr/>
        </p:nvSpPr>
        <p:spPr>
          <a:xfrm>
            <a:off x="7904162" y="3314699"/>
            <a:ext cx="763587" cy="370800"/>
          </a:xfrm>
          <a:custGeom>
            <a:avLst/>
            <a:gdLst/>
            <a:ahLst/>
            <a:cxnLst/>
            <a:rect l="l" t="t" r="r" b="b"/>
            <a:pathLst>
              <a:path w="1435100" h="254000">
                <a:moveTo>
                  <a:pt x="1435100" y="254000"/>
                </a:moveTo>
                <a:lnTo>
                  <a:pt x="0" y="254000"/>
                </a:lnTo>
                <a:lnTo>
                  <a:pt x="0" y="0"/>
                </a:lnTo>
                <a:lnTo>
                  <a:pt x="1435100" y="0"/>
                </a:lnTo>
                <a:lnTo>
                  <a:pt x="1435100" y="254000"/>
                </a:lnTo>
                <a:close/>
              </a:path>
            </a:pathLst>
          </a:custGeom>
          <a:solidFill>
            <a:srgbClr val="F15C2A"/>
          </a:solidFill>
          <a:ln>
            <a:noFill/>
          </a:ln>
        </p:spPr>
        <p:txBody>
          <a:bodyPr wrap="square" lIns="0" tIns="0" rIns="0" bIns="0" rtlCol="0"/>
          <a:lstStyle/>
          <a:p>
            <a:pPr algn="ctr"/>
            <a:r>
              <a:rPr lang="ko-KR" altLang="en-US" sz="1100" b="1" dirty="0" smtClean="0">
                <a:solidFill>
                  <a:schemeClr val="bg1"/>
                </a:solidFill>
                <a:latin typeface="+mn-ea"/>
              </a:rPr>
              <a:t>업체선택</a:t>
            </a:r>
            <a:endParaRPr sz="1100" b="1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24" name="직선 화살표 연결선 23"/>
          <p:cNvCxnSpPr/>
          <p:nvPr/>
        </p:nvCxnSpPr>
        <p:spPr>
          <a:xfrm>
            <a:off x="8285956" y="3683484"/>
            <a:ext cx="1" cy="329230"/>
          </a:xfrm>
          <a:prstGeom prst="straightConnector1">
            <a:avLst/>
          </a:prstGeom>
          <a:ln w="38100">
            <a:solidFill>
              <a:srgbClr val="F25C2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bject 47"/>
          <p:cNvSpPr/>
          <p:nvPr/>
        </p:nvSpPr>
        <p:spPr>
          <a:xfrm>
            <a:off x="7904160" y="5423753"/>
            <a:ext cx="763587" cy="371475"/>
          </a:xfrm>
          <a:custGeom>
            <a:avLst/>
            <a:gdLst/>
            <a:ahLst/>
            <a:cxnLst/>
            <a:rect l="l" t="t" r="r" b="b"/>
            <a:pathLst>
              <a:path w="1435100" h="254000">
                <a:moveTo>
                  <a:pt x="1435100" y="254000"/>
                </a:moveTo>
                <a:lnTo>
                  <a:pt x="0" y="254000"/>
                </a:lnTo>
                <a:lnTo>
                  <a:pt x="0" y="0"/>
                </a:lnTo>
                <a:lnTo>
                  <a:pt x="1435100" y="0"/>
                </a:lnTo>
                <a:lnTo>
                  <a:pt x="1435100" y="25400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wrap="square" lIns="0" tIns="0" rIns="0" bIns="0" rtlCol="0"/>
          <a:lstStyle/>
          <a:p>
            <a:pPr algn="ctr"/>
            <a:r>
              <a:rPr lang="ko-KR" altLang="en-US" sz="1100" b="1" dirty="0" smtClean="0">
                <a:solidFill>
                  <a:schemeClr val="bg1"/>
                </a:solidFill>
                <a:latin typeface="+mn-ea"/>
              </a:rPr>
              <a:t>발주</a:t>
            </a:r>
            <a:r>
              <a:rPr lang="ko-KR" altLang="en-US" sz="1100" b="1" dirty="0">
                <a:solidFill>
                  <a:schemeClr val="bg1"/>
                </a:solidFill>
                <a:latin typeface="+mn-ea"/>
              </a:rPr>
              <a:t>서</a:t>
            </a:r>
            <a:r>
              <a:rPr lang="ko-KR" altLang="en-US" sz="1100" b="1" dirty="0" smtClean="0">
                <a:solidFill>
                  <a:schemeClr val="bg1"/>
                </a:solidFill>
                <a:latin typeface="+mn-ea"/>
              </a:rPr>
              <a:t> </a:t>
            </a:r>
            <a:endParaRPr lang="en-US" altLang="ko-KR" sz="1100" b="1" dirty="0" smtClean="0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ko-KR" altLang="en-US" sz="1100" b="1" dirty="0" smtClean="0">
                <a:solidFill>
                  <a:schemeClr val="bg1"/>
                </a:solidFill>
                <a:latin typeface="+mn-ea"/>
              </a:rPr>
              <a:t>선택 삭제</a:t>
            </a:r>
            <a:endParaRPr sz="1100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38" name="Picture 2" descr="C:\Users\jsk\Desktop\캡처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600" y="1447200"/>
            <a:ext cx="6681600" cy="4000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3" descr="C:\Users\jsk\Desktop\캡처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7498" y="3331724"/>
            <a:ext cx="2667053" cy="2548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직사각형 39"/>
          <p:cNvSpPr/>
          <p:nvPr/>
        </p:nvSpPr>
        <p:spPr>
          <a:xfrm>
            <a:off x="5200650" y="1895906"/>
            <a:ext cx="463901" cy="228601"/>
          </a:xfrm>
          <a:prstGeom prst="rect">
            <a:avLst/>
          </a:prstGeom>
          <a:solidFill>
            <a:srgbClr val="FF0000">
              <a:alpha val="24000"/>
            </a:srgbClr>
          </a:solidFill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+mn-ea"/>
            </a:endParaRPr>
          </a:p>
        </p:txBody>
      </p:sp>
      <p:cxnSp>
        <p:nvCxnSpPr>
          <p:cNvPr id="41" name="직선 화살표 연결선 40"/>
          <p:cNvCxnSpPr>
            <a:stCxn id="40" idx="2"/>
            <a:endCxn id="42" idx="0"/>
          </p:cNvCxnSpPr>
          <p:nvPr/>
        </p:nvCxnSpPr>
        <p:spPr>
          <a:xfrm flipH="1">
            <a:off x="4331024" y="2124507"/>
            <a:ext cx="1101577" cy="1197691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/>
          <p:cNvSpPr/>
          <p:nvPr/>
        </p:nvSpPr>
        <p:spPr>
          <a:xfrm>
            <a:off x="2997497" y="3322198"/>
            <a:ext cx="2667053" cy="2558198"/>
          </a:xfrm>
          <a:prstGeom prst="rect">
            <a:avLst/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+mn-ea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085975" y="2010206"/>
            <a:ext cx="1495425" cy="133783"/>
          </a:xfrm>
          <a:prstGeom prst="rect">
            <a:avLst/>
          </a:prstGeom>
          <a:solidFill>
            <a:srgbClr val="FF0000">
              <a:alpha val="24000"/>
            </a:srgbClr>
          </a:solidFill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+mn-ea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600076" y="2147946"/>
            <a:ext cx="1295400" cy="269611"/>
          </a:xfrm>
          <a:prstGeom prst="rect">
            <a:avLst/>
          </a:prstGeom>
          <a:solidFill>
            <a:srgbClr val="FF0000">
              <a:alpha val="24000"/>
            </a:srgbClr>
          </a:solidFill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88926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010CD-12E9-4091-8357-9D5CDF929741}" type="slidenum">
              <a:rPr lang="ko-KR" altLang="en-US" smtClean="0"/>
              <a:pPr/>
              <a:t>15</a:t>
            </a:fld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562846" y="584200"/>
            <a:ext cx="506549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800" dirty="0" smtClean="0">
                <a:solidFill>
                  <a:srgbClr val="F15C2A"/>
                </a:solidFill>
                <a:latin typeface="+mn-ea"/>
              </a:rPr>
              <a:t>3. </a:t>
            </a:r>
            <a:r>
              <a:rPr lang="ko-KR" altLang="en-US" sz="800" dirty="0" smtClean="0">
                <a:solidFill>
                  <a:srgbClr val="F15C2A"/>
                </a:solidFill>
                <a:latin typeface="+mn-ea"/>
              </a:rPr>
              <a:t>발주관리</a:t>
            </a:r>
            <a:endParaRPr lang="en-US" altLang="ko-KR" sz="800" dirty="0">
              <a:solidFill>
                <a:srgbClr val="F15C2A"/>
              </a:solidFill>
              <a:latin typeface="+mn-ea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60388" y="745783"/>
            <a:ext cx="1594988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400" b="1" spc="-50" dirty="0" smtClean="0">
                <a:solidFill>
                  <a:srgbClr val="F15C2A"/>
                </a:solidFill>
                <a:latin typeface="+mn-ea"/>
              </a:rPr>
              <a:t>매입발주서 등록 내역 </a:t>
            </a:r>
            <a:endParaRPr lang="ko-KR" altLang="en-US" sz="1400" b="1" spc="-50" dirty="0">
              <a:solidFill>
                <a:srgbClr val="F15C2A"/>
              </a:solidFill>
              <a:latin typeface="+mn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330044" y="1447799"/>
            <a:ext cx="2423556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b="1" spc="-30" dirty="0" smtClean="0">
                <a:latin typeface="+mn-ea"/>
              </a:rPr>
              <a:t>업체별 작성된 발주서 확인</a:t>
            </a:r>
            <a:endParaRPr lang="en-US" altLang="ko-KR" sz="1000" b="1" spc="-30" dirty="0" smtClean="0">
              <a:latin typeface="+mn-ea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spc="-30" dirty="0" smtClean="0">
                <a:latin typeface="+mn-ea"/>
              </a:rPr>
              <a:t>일자</a:t>
            </a:r>
            <a:r>
              <a:rPr lang="en-US" altLang="ko-KR" sz="1000" spc="-30" dirty="0" smtClean="0">
                <a:latin typeface="+mn-ea"/>
              </a:rPr>
              <a:t>/</a:t>
            </a:r>
            <a:r>
              <a:rPr lang="ko-KR" altLang="en-US" sz="1000" spc="-30" dirty="0" smtClean="0">
                <a:latin typeface="+mn-ea"/>
              </a:rPr>
              <a:t>상품별 상세정보 확인</a:t>
            </a:r>
            <a:endParaRPr lang="en-US" altLang="ko-KR" sz="1000" spc="-30" dirty="0" smtClean="0">
              <a:latin typeface="+mn-ea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spc="-30" dirty="0" smtClean="0">
                <a:latin typeface="+mn-ea"/>
              </a:rPr>
              <a:t>발주서 </a:t>
            </a:r>
            <a:r>
              <a:rPr lang="ko-KR" altLang="en-US" sz="1000" spc="-30" dirty="0" smtClean="0">
                <a:latin typeface="+mn-ea"/>
              </a:rPr>
              <a:t>재 출력</a:t>
            </a:r>
            <a:endParaRPr lang="en-US" altLang="ko-KR" sz="1000" spc="-30" dirty="0" smtClean="0">
              <a:latin typeface="+mn-ea"/>
            </a:endParaRPr>
          </a:p>
        </p:txBody>
      </p:sp>
      <p:sp>
        <p:nvSpPr>
          <p:cNvPr id="13" name="object 47"/>
          <p:cNvSpPr/>
          <p:nvPr/>
        </p:nvSpPr>
        <p:spPr>
          <a:xfrm>
            <a:off x="7904163" y="2607054"/>
            <a:ext cx="763587" cy="370800"/>
          </a:xfrm>
          <a:custGeom>
            <a:avLst/>
            <a:gdLst/>
            <a:ahLst/>
            <a:cxnLst/>
            <a:rect l="l" t="t" r="r" b="b"/>
            <a:pathLst>
              <a:path w="1435100" h="254000">
                <a:moveTo>
                  <a:pt x="1435100" y="254000"/>
                </a:moveTo>
                <a:lnTo>
                  <a:pt x="0" y="254000"/>
                </a:lnTo>
                <a:lnTo>
                  <a:pt x="0" y="0"/>
                </a:lnTo>
                <a:lnTo>
                  <a:pt x="1435100" y="0"/>
                </a:lnTo>
                <a:lnTo>
                  <a:pt x="1435100" y="254000"/>
                </a:lnTo>
                <a:close/>
              </a:path>
            </a:pathLst>
          </a:custGeom>
          <a:solidFill>
            <a:srgbClr val="F15C2A"/>
          </a:solidFill>
          <a:ln>
            <a:noFill/>
          </a:ln>
        </p:spPr>
        <p:txBody>
          <a:bodyPr wrap="square" lIns="0" tIns="0" rIns="0" bIns="0" rtlCol="0"/>
          <a:lstStyle/>
          <a:p>
            <a:pPr algn="ctr"/>
            <a:r>
              <a:rPr lang="ko-KR" altLang="en-US" sz="1100" b="1" dirty="0" smtClean="0">
                <a:solidFill>
                  <a:schemeClr val="bg1"/>
                </a:solidFill>
                <a:latin typeface="+mn-ea"/>
              </a:rPr>
              <a:t>조회</a:t>
            </a:r>
            <a:endParaRPr sz="1100" b="1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14" name="직선 화살표 연결선 13"/>
          <p:cNvCxnSpPr/>
          <p:nvPr/>
        </p:nvCxnSpPr>
        <p:spPr>
          <a:xfrm>
            <a:off x="8285955" y="2985469"/>
            <a:ext cx="1" cy="329230"/>
          </a:xfrm>
          <a:prstGeom prst="straightConnector1">
            <a:avLst/>
          </a:prstGeom>
          <a:ln w="38100">
            <a:solidFill>
              <a:srgbClr val="F25C2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bject 47"/>
          <p:cNvSpPr/>
          <p:nvPr/>
        </p:nvSpPr>
        <p:spPr>
          <a:xfrm>
            <a:off x="7904169" y="4022238"/>
            <a:ext cx="763587" cy="370800"/>
          </a:xfrm>
          <a:custGeom>
            <a:avLst/>
            <a:gdLst/>
            <a:ahLst/>
            <a:cxnLst/>
            <a:rect l="l" t="t" r="r" b="b"/>
            <a:pathLst>
              <a:path w="1435100" h="254000">
                <a:moveTo>
                  <a:pt x="1435100" y="254000"/>
                </a:moveTo>
                <a:lnTo>
                  <a:pt x="0" y="254000"/>
                </a:lnTo>
                <a:lnTo>
                  <a:pt x="0" y="0"/>
                </a:lnTo>
                <a:lnTo>
                  <a:pt x="1435100" y="0"/>
                </a:lnTo>
                <a:lnTo>
                  <a:pt x="1435100" y="254000"/>
                </a:lnTo>
                <a:close/>
              </a:path>
            </a:pathLst>
          </a:custGeom>
          <a:solidFill>
            <a:srgbClr val="F15C2A"/>
          </a:solidFill>
          <a:ln>
            <a:noFill/>
          </a:ln>
        </p:spPr>
        <p:txBody>
          <a:bodyPr wrap="square" lIns="0" tIns="0" rIns="0" bIns="0" rtlCol="0"/>
          <a:lstStyle/>
          <a:p>
            <a:pPr algn="ctr"/>
            <a:r>
              <a:rPr lang="ko-KR" altLang="en-US" sz="1100" b="1" dirty="0" smtClean="0">
                <a:solidFill>
                  <a:schemeClr val="bg1"/>
                </a:solidFill>
                <a:latin typeface="+mn-ea"/>
              </a:rPr>
              <a:t>상세정보</a:t>
            </a:r>
            <a:endParaRPr lang="en-US" altLang="ko-KR" sz="1100" b="1" dirty="0" smtClean="0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ko-KR" altLang="en-US" sz="1100" b="1" dirty="0" smtClean="0">
                <a:solidFill>
                  <a:schemeClr val="bg1"/>
                </a:solidFill>
                <a:latin typeface="+mn-ea"/>
              </a:rPr>
              <a:t>확인</a:t>
            </a:r>
            <a:endParaRPr lang="en-US" altLang="ko-KR" sz="1100" b="1" dirty="0" smtClean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3" name="object 47"/>
          <p:cNvSpPr/>
          <p:nvPr/>
        </p:nvSpPr>
        <p:spPr>
          <a:xfrm>
            <a:off x="7904162" y="3314699"/>
            <a:ext cx="763587" cy="370800"/>
          </a:xfrm>
          <a:custGeom>
            <a:avLst/>
            <a:gdLst/>
            <a:ahLst/>
            <a:cxnLst/>
            <a:rect l="l" t="t" r="r" b="b"/>
            <a:pathLst>
              <a:path w="1435100" h="254000">
                <a:moveTo>
                  <a:pt x="1435100" y="254000"/>
                </a:moveTo>
                <a:lnTo>
                  <a:pt x="0" y="254000"/>
                </a:lnTo>
                <a:lnTo>
                  <a:pt x="0" y="0"/>
                </a:lnTo>
                <a:lnTo>
                  <a:pt x="1435100" y="0"/>
                </a:lnTo>
                <a:lnTo>
                  <a:pt x="1435100" y="254000"/>
                </a:lnTo>
                <a:close/>
              </a:path>
            </a:pathLst>
          </a:custGeom>
          <a:solidFill>
            <a:srgbClr val="F15C2A"/>
          </a:solidFill>
          <a:ln>
            <a:noFill/>
          </a:ln>
        </p:spPr>
        <p:txBody>
          <a:bodyPr wrap="square" lIns="0" tIns="0" rIns="0" bIns="0" rtlCol="0"/>
          <a:lstStyle/>
          <a:p>
            <a:pPr algn="ctr"/>
            <a:r>
              <a:rPr lang="ko-KR" altLang="en-US" sz="1100" b="1" dirty="0" smtClean="0">
                <a:solidFill>
                  <a:schemeClr val="bg1"/>
                </a:solidFill>
                <a:latin typeface="+mn-ea"/>
              </a:rPr>
              <a:t>기간선</a:t>
            </a:r>
            <a:r>
              <a:rPr lang="ko-KR" altLang="en-US" sz="1100" b="1" dirty="0">
                <a:solidFill>
                  <a:schemeClr val="bg1"/>
                </a:solidFill>
                <a:latin typeface="+mn-ea"/>
              </a:rPr>
              <a:t>택</a:t>
            </a:r>
            <a:endParaRPr lang="en-US" altLang="ko-KR" sz="1100" b="1" dirty="0" smtClean="0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ko-KR" altLang="en-US" sz="1100" b="1" dirty="0" smtClean="0">
                <a:solidFill>
                  <a:schemeClr val="bg1"/>
                </a:solidFill>
                <a:latin typeface="+mn-ea"/>
              </a:rPr>
              <a:t>업체선택</a:t>
            </a:r>
            <a:endParaRPr sz="1100" b="1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24" name="직선 화살표 연결선 23"/>
          <p:cNvCxnSpPr/>
          <p:nvPr/>
        </p:nvCxnSpPr>
        <p:spPr>
          <a:xfrm>
            <a:off x="8285956" y="3683484"/>
            <a:ext cx="1" cy="329230"/>
          </a:xfrm>
          <a:prstGeom prst="straightConnector1">
            <a:avLst/>
          </a:prstGeom>
          <a:ln w="38100">
            <a:solidFill>
              <a:srgbClr val="F25C2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00" name="Picture 4" descr="C:\Users\jsk\Desktop\캡처.JPG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600" y="1447200"/>
            <a:ext cx="6681600" cy="456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562846" y="1658468"/>
            <a:ext cx="253274" cy="145938"/>
          </a:xfrm>
          <a:prstGeom prst="rect">
            <a:avLst/>
          </a:prstGeom>
          <a:solidFill>
            <a:srgbClr val="FF0000">
              <a:alpha val="24000"/>
            </a:srgbClr>
          </a:solidFill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+mn-ea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07440" y="2412205"/>
            <a:ext cx="1640459" cy="125625"/>
          </a:xfrm>
          <a:prstGeom prst="rect">
            <a:avLst/>
          </a:prstGeom>
          <a:solidFill>
            <a:srgbClr val="FF0000">
              <a:alpha val="24000"/>
            </a:srgbClr>
          </a:solidFill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+mn-ea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407665" y="3051230"/>
            <a:ext cx="4764660" cy="145938"/>
          </a:xfrm>
          <a:prstGeom prst="rect">
            <a:avLst/>
          </a:prstGeom>
          <a:solidFill>
            <a:srgbClr val="FF0000">
              <a:alpha val="24000"/>
            </a:srgbClr>
          </a:solidFill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+mn-ea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400398" y="1857374"/>
            <a:ext cx="933228" cy="125625"/>
          </a:xfrm>
          <a:prstGeom prst="rect">
            <a:avLst/>
          </a:prstGeom>
          <a:solidFill>
            <a:srgbClr val="FF0000">
              <a:alpha val="24000"/>
            </a:srgbClr>
          </a:solidFill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72415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5C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10297562" y="348016"/>
            <a:ext cx="292067" cy="2165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600" dirty="0">
                <a:solidFill>
                  <a:schemeClr val="bg1"/>
                </a:solidFill>
                <a:ea typeface="나눔고딕" panose="020D0604000000000000" pitchFamily="50" charset="-127"/>
              </a:rPr>
              <a:t>5/5</a:t>
            </a:r>
            <a:endParaRPr lang="ko-KR" altLang="en-US" sz="600" dirty="0">
              <a:solidFill>
                <a:schemeClr val="bg1"/>
              </a:solidFill>
              <a:ea typeface="나눔고딕" panose="020D0604000000000000" pitchFamily="50" charset="-127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560387" y="1565271"/>
            <a:ext cx="8543925" cy="671402"/>
          </a:xfrm>
        </p:spPr>
        <p:txBody>
          <a:bodyPr/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매입관리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555116" y="2356608"/>
            <a:ext cx="879049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60388" y="2486226"/>
            <a:ext cx="1144544" cy="101566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 err="1">
                <a:solidFill>
                  <a:schemeClr val="bg1"/>
                </a:solidFill>
                <a:latin typeface="+mn-ea"/>
              </a:rPr>
              <a:t>매입처</a:t>
            </a:r>
            <a:r>
              <a:rPr lang="ko-KR" altLang="en-US" sz="1100" dirty="0">
                <a:solidFill>
                  <a:schemeClr val="bg1"/>
                </a:solidFill>
                <a:latin typeface="+mn-ea"/>
              </a:rPr>
              <a:t> 관리</a:t>
            </a:r>
            <a:endParaRPr lang="en-US" altLang="ko-KR" sz="1100" dirty="0" smtClean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chemeClr val="bg1"/>
                </a:solidFill>
                <a:latin typeface="+mn-ea"/>
              </a:rPr>
              <a:t>매입 </a:t>
            </a:r>
            <a:r>
              <a:rPr lang="ko-KR" altLang="en-US" sz="1100" dirty="0" smtClean="0">
                <a:solidFill>
                  <a:schemeClr val="bg1"/>
                </a:solidFill>
                <a:latin typeface="+mn-ea"/>
              </a:rPr>
              <a:t>등록</a:t>
            </a:r>
            <a:endParaRPr lang="en-US" altLang="ko-KR" sz="1100" dirty="0" smtClean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 err="1">
                <a:solidFill>
                  <a:schemeClr val="bg1"/>
                </a:solidFill>
                <a:latin typeface="+mn-ea"/>
              </a:rPr>
              <a:t>매입처별</a:t>
            </a:r>
            <a:r>
              <a:rPr lang="ko-KR" altLang="en-US" sz="1100" dirty="0">
                <a:solidFill>
                  <a:schemeClr val="bg1"/>
                </a:solidFill>
                <a:latin typeface="+mn-ea"/>
              </a:rPr>
              <a:t> 지급 </a:t>
            </a:r>
            <a:r>
              <a:rPr lang="ko-KR" altLang="en-US" sz="1100" dirty="0" smtClean="0">
                <a:solidFill>
                  <a:schemeClr val="bg1"/>
                </a:solidFill>
                <a:latin typeface="+mn-ea"/>
              </a:rPr>
              <a:t>내역</a:t>
            </a:r>
            <a:endParaRPr lang="en-US" altLang="ko-KR" sz="1100" dirty="0" smtClean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chemeClr val="bg1"/>
                </a:solidFill>
                <a:latin typeface="+mn-ea"/>
              </a:rPr>
              <a:t>미지급금 지급</a:t>
            </a:r>
            <a:endParaRPr lang="en-US" altLang="ko-KR" sz="1100" dirty="0" smtClean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08873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010CD-12E9-4091-8357-9D5CDF929741}" type="slidenum">
              <a:rPr lang="ko-KR" altLang="en-US" smtClean="0"/>
              <a:pPr/>
              <a:t>17</a:t>
            </a:fld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562846" y="584200"/>
            <a:ext cx="506549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800" dirty="0" smtClean="0">
                <a:solidFill>
                  <a:srgbClr val="F15C2A"/>
                </a:solidFill>
                <a:latin typeface="+mn-ea"/>
              </a:rPr>
              <a:t>4. </a:t>
            </a:r>
            <a:r>
              <a:rPr lang="ko-KR" altLang="en-US" sz="800" dirty="0" smtClean="0">
                <a:solidFill>
                  <a:srgbClr val="F15C2A"/>
                </a:solidFill>
                <a:latin typeface="+mn-ea"/>
              </a:rPr>
              <a:t>매입관리</a:t>
            </a:r>
            <a:endParaRPr lang="en-US" altLang="ko-KR" sz="800" dirty="0">
              <a:solidFill>
                <a:srgbClr val="F15C2A"/>
              </a:solidFill>
              <a:latin typeface="+mn-ea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60388" y="745783"/>
            <a:ext cx="896079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400" b="1" spc="-50" dirty="0" err="1" smtClean="0">
                <a:solidFill>
                  <a:srgbClr val="F15C2A"/>
                </a:solidFill>
                <a:latin typeface="+mn-ea"/>
              </a:rPr>
              <a:t>매입처</a:t>
            </a:r>
            <a:r>
              <a:rPr lang="ko-KR" altLang="en-US" sz="1400" b="1" spc="-50" dirty="0" smtClean="0">
                <a:solidFill>
                  <a:srgbClr val="F15C2A"/>
                </a:solidFill>
                <a:latin typeface="+mn-ea"/>
              </a:rPr>
              <a:t> 관리 </a:t>
            </a:r>
            <a:endParaRPr lang="ko-KR" altLang="en-US" sz="1400" b="1" spc="-50" dirty="0">
              <a:solidFill>
                <a:srgbClr val="F15C2A"/>
              </a:solidFill>
              <a:latin typeface="+mn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330044" y="1447799"/>
            <a:ext cx="2423556" cy="15927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b="1" spc="-30" dirty="0" smtClean="0">
                <a:latin typeface="+mn-ea"/>
              </a:rPr>
              <a:t>매입업체 등록</a:t>
            </a:r>
            <a:r>
              <a:rPr lang="en-US" altLang="ko-KR" sz="1000" b="1" spc="-30" dirty="0" smtClean="0">
                <a:latin typeface="+mn-ea"/>
              </a:rPr>
              <a:t>/</a:t>
            </a:r>
            <a:r>
              <a:rPr lang="ko-KR" altLang="en-US" sz="1000" b="1" spc="-30" dirty="0" smtClean="0">
                <a:latin typeface="+mn-ea"/>
              </a:rPr>
              <a:t>수정</a:t>
            </a:r>
            <a:r>
              <a:rPr lang="en-US" altLang="ko-KR" sz="1000" b="1" spc="-30" dirty="0" smtClean="0">
                <a:latin typeface="+mn-ea"/>
              </a:rPr>
              <a:t>/</a:t>
            </a:r>
            <a:r>
              <a:rPr lang="ko-KR" altLang="en-US" sz="1000" b="1" spc="-30" dirty="0" smtClean="0">
                <a:latin typeface="+mn-ea"/>
              </a:rPr>
              <a:t>삭제</a:t>
            </a:r>
            <a:endParaRPr lang="en-US" altLang="ko-KR" sz="1000" b="1" spc="-30" dirty="0" smtClean="0">
              <a:latin typeface="+mn-ea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spc="-30" dirty="0" smtClean="0">
                <a:latin typeface="+mn-ea"/>
              </a:rPr>
              <a:t>기본 관리항목 입력</a:t>
            </a:r>
            <a:endParaRPr lang="en-US" altLang="ko-KR" sz="1000" spc="-30" dirty="0" smtClean="0">
              <a:latin typeface="+mn-ea"/>
            </a:endParaRPr>
          </a:p>
          <a:p>
            <a:pPr marL="742950" lvl="1" indent="-285750">
              <a:spcAft>
                <a:spcPts val="300"/>
              </a:spcAft>
              <a:buFontTx/>
              <a:buChar char="-"/>
            </a:pPr>
            <a:r>
              <a:rPr lang="ko-KR" altLang="en-US" sz="1000" spc="-30" dirty="0" smtClean="0">
                <a:latin typeface="+mn-ea"/>
              </a:rPr>
              <a:t>대표자</a:t>
            </a:r>
            <a:r>
              <a:rPr lang="en-US" altLang="ko-KR" sz="1000" spc="-30" dirty="0" smtClean="0">
                <a:latin typeface="+mn-ea"/>
              </a:rPr>
              <a:t>/</a:t>
            </a:r>
            <a:r>
              <a:rPr lang="ko-KR" altLang="en-US" sz="1000" spc="-30" dirty="0" smtClean="0">
                <a:latin typeface="+mn-ea"/>
              </a:rPr>
              <a:t>사업자번호</a:t>
            </a:r>
            <a:endParaRPr lang="en-US" altLang="ko-KR" sz="1000" spc="-30" dirty="0" smtClean="0">
              <a:latin typeface="+mn-ea"/>
            </a:endParaRPr>
          </a:p>
          <a:p>
            <a:pPr marL="742950" lvl="1" indent="-285750">
              <a:spcAft>
                <a:spcPts val="300"/>
              </a:spcAft>
              <a:buFontTx/>
              <a:buChar char="-"/>
            </a:pPr>
            <a:r>
              <a:rPr lang="ko-KR" altLang="en-US" sz="1000" spc="-30" dirty="0" smtClean="0">
                <a:latin typeface="+mn-ea"/>
              </a:rPr>
              <a:t>업태</a:t>
            </a:r>
            <a:r>
              <a:rPr lang="en-US" altLang="ko-KR" sz="1000" spc="-30" dirty="0" smtClean="0">
                <a:latin typeface="+mn-ea"/>
              </a:rPr>
              <a:t>/</a:t>
            </a:r>
            <a:r>
              <a:rPr lang="ko-KR" altLang="en-US" sz="1000" spc="-30" dirty="0" smtClean="0">
                <a:latin typeface="+mn-ea"/>
              </a:rPr>
              <a:t>업종</a:t>
            </a:r>
            <a:endParaRPr lang="en-US" altLang="ko-KR" sz="1000" spc="-30" dirty="0">
              <a:latin typeface="+mn-ea"/>
            </a:endParaRPr>
          </a:p>
          <a:p>
            <a:pPr marL="742950" lvl="1" indent="-285750">
              <a:spcAft>
                <a:spcPts val="300"/>
              </a:spcAft>
              <a:buFontTx/>
              <a:buChar char="-"/>
            </a:pPr>
            <a:r>
              <a:rPr lang="ko-KR" altLang="en-US" sz="1000" spc="-30" dirty="0" smtClean="0">
                <a:latin typeface="+mn-ea"/>
              </a:rPr>
              <a:t>대표</a:t>
            </a:r>
            <a:r>
              <a:rPr lang="en-US" altLang="ko-KR" sz="1000" spc="-30" dirty="0" smtClean="0">
                <a:latin typeface="+mn-ea"/>
              </a:rPr>
              <a:t>/</a:t>
            </a:r>
            <a:r>
              <a:rPr lang="ko-KR" altLang="en-US" sz="1000" spc="-30" dirty="0" smtClean="0">
                <a:latin typeface="+mn-ea"/>
              </a:rPr>
              <a:t>휴대전화</a:t>
            </a:r>
            <a:endParaRPr lang="en-US" altLang="ko-KR" sz="1000" spc="-30" dirty="0" smtClean="0">
              <a:latin typeface="+mn-ea"/>
            </a:endParaRPr>
          </a:p>
          <a:p>
            <a:pPr marL="742950" lvl="1" indent="-285750">
              <a:spcAft>
                <a:spcPts val="300"/>
              </a:spcAft>
              <a:buFontTx/>
              <a:buChar char="-"/>
            </a:pPr>
            <a:r>
              <a:rPr lang="ko-KR" altLang="en-US" sz="1000" spc="-30" dirty="0" smtClean="0">
                <a:latin typeface="+mn-ea"/>
              </a:rPr>
              <a:t>주소</a:t>
            </a:r>
            <a:r>
              <a:rPr lang="en-US" altLang="ko-KR" sz="1000" spc="-30" dirty="0" smtClean="0">
                <a:latin typeface="+mn-ea"/>
              </a:rPr>
              <a:t>/</a:t>
            </a:r>
            <a:r>
              <a:rPr lang="ko-KR" altLang="en-US" sz="1000" spc="-30" dirty="0" smtClean="0">
                <a:latin typeface="+mn-ea"/>
              </a:rPr>
              <a:t>담당자</a:t>
            </a:r>
            <a:endParaRPr lang="en-US" altLang="ko-KR" sz="1000" spc="-30" dirty="0" smtClean="0">
              <a:latin typeface="+mn-ea"/>
            </a:endParaRPr>
          </a:p>
          <a:p>
            <a:pPr marL="742950" lvl="1" indent="-285750">
              <a:spcAft>
                <a:spcPts val="300"/>
              </a:spcAft>
              <a:buFontTx/>
              <a:buChar char="-"/>
            </a:pPr>
            <a:r>
              <a:rPr lang="ko-KR" altLang="en-US" sz="1000" spc="-30" dirty="0" smtClean="0">
                <a:latin typeface="+mn-ea"/>
              </a:rPr>
              <a:t>결제은행</a:t>
            </a:r>
            <a:r>
              <a:rPr lang="en-US" altLang="ko-KR" sz="1000" spc="-30" dirty="0" smtClean="0">
                <a:latin typeface="+mn-ea"/>
              </a:rPr>
              <a:t>/</a:t>
            </a:r>
            <a:r>
              <a:rPr lang="ko-KR" altLang="en-US" sz="1000" spc="-30" dirty="0" smtClean="0">
                <a:latin typeface="+mn-ea"/>
              </a:rPr>
              <a:t>예금주</a:t>
            </a:r>
            <a:r>
              <a:rPr lang="en-US" altLang="ko-KR" sz="1000" spc="-30" dirty="0" smtClean="0">
                <a:latin typeface="+mn-ea"/>
              </a:rPr>
              <a:t>/</a:t>
            </a:r>
            <a:r>
              <a:rPr lang="ko-KR" altLang="en-US" sz="1000" spc="-30" dirty="0" smtClean="0">
                <a:latin typeface="+mn-ea"/>
              </a:rPr>
              <a:t>계좌번호</a:t>
            </a:r>
            <a:endParaRPr lang="en-US" altLang="ko-KR" sz="1000" spc="-30" dirty="0" smtClean="0">
              <a:latin typeface="+mn-ea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spc="-30" dirty="0" smtClean="0">
                <a:latin typeface="+mn-ea"/>
              </a:rPr>
              <a:t>미지급금 확인</a:t>
            </a:r>
            <a:endParaRPr lang="en-US" altLang="ko-KR" sz="1000" spc="-30" dirty="0" smtClean="0">
              <a:latin typeface="+mn-ea"/>
            </a:endParaRPr>
          </a:p>
        </p:txBody>
      </p:sp>
      <p:sp>
        <p:nvSpPr>
          <p:cNvPr id="13" name="object 47"/>
          <p:cNvSpPr/>
          <p:nvPr/>
        </p:nvSpPr>
        <p:spPr>
          <a:xfrm>
            <a:off x="7904163" y="3445254"/>
            <a:ext cx="763587" cy="370800"/>
          </a:xfrm>
          <a:custGeom>
            <a:avLst/>
            <a:gdLst/>
            <a:ahLst/>
            <a:cxnLst/>
            <a:rect l="l" t="t" r="r" b="b"/>
            <a:pathLst>
              <a:path w="1435100" h="254000">
                <a:moveTo>
                  <a:pt x="1435100" y="254000"/>
                </a:moveTo>
                <a:lnTo>
                  <a:pt x="0" y="254000"/>
                </a:lnTo>
                <a:lnTo>
                  <a:pt x="0" y="0"/>
                </a:lnTo>
                <a:lnTo>
                  <a:pt x="1435100" y="0"/>
                </a:lnTo>
                <a:lnTo>
                  <a:pt x="1435100" y="254000"/>
                </a:lnTo>
                <a:close/>
              </a:path>
            </a:pathLst>
          </a:custGeom>
          <a:solidFill>
            <a:srgbClr val="F15C2A"/>
          </a:solidFill>
          <a:ln>
            <a:noFill/>
          </a:ln>
        </p:spPr>
        <p:txBody>
          <a:bodyPr wrap="square" lIns="0" tIns="0" rIns="0" bIns="0" rtlCol="0"/>
          <a:lstStyle/>
          <a:p>
            <a:pPr algn="ctr"/>
            <a:r>
              <a:rPr lang="ko-KR" altLang="en-US" sz="1100" b="1" dirty="0" smtClean="0">
                <a:solidFill>
                  <a:schemeClr val="bg1"/>
                </a:solidFill>
                <a:latin typeface="+mn-ea"/>
              </a:rPr>
              <a:t>신규</a:t>
            </a:r>
            <a:endParaRPr sz="11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5" name="object 47"/>
          <p:cNvSpPr/>
          <p:nvPr/>
        </p:nvSpPr>
        <p:spPr>
          <a:xfrm>
            <a:off x="7904169" y="4146063"/>
            <a:ext cx="763587" cy="370800"/>
          </a:xfrm>
          <a:custGeom>
            <a:avLst/>
            <a:gdLst/>
            <a:ahLst/>
            <a:cxnLst/>
            <a:rect l="l" t="t" r="r" b="b"/>
            <a:pathLst>
              <a:path w="1435100" h="254000">
                <a:moveTo>
                  <a:pt x="1435100" y="254000"/>
                </a:moveTo>
                <a:lnTo>
                  <a:pt x="0" y="254000"/>
                </a:lnTo>
                <a:lnTo>
                  <a:pt x="0" y="0"/>
                </a:lnTo>
                <a:lnTo>
                  <a:pt x="1435100" y="0"/>
                </a:lnTo>
                <a:lnTo>
                  <a:pt x="1435100" y="254000"/>
                </a:lnTo>
                <a:close/>
              </a:path>
            </a:pathLst>
          </a:custGeom>
          <a:solidFill>
            <a:srgbClr val="F15C2A"/>
          </a:solidFill>
          <a:ln>
            <a:noFill/>
          </a:ln>
        </p:spPr>
        <p:txBody>
          <a:bodyPr wrap="square" lIns="0" tIns="0" rIns="0" bIns="0" rtlCol="0"/>
          <a:lstStyle/>
          <a:p>
            <a:pPr algn="ctr"/>
            <a:r>
              <a:rPr lang="ko-KR" altLang="en-US" sz="1100" b="1" dirty="0" smtClean="0">
                <a:solidFill>
                  <a:schemeClr val="bg1"/>
                </a:solidFill>
                <a:latin typeface="+mn-ea"/>
              </a:rPr>
              <a:t>상세정보</a:t>
            </a:r>
            <a:endParaRPr lang="en-US" altLang="ko-KR" sz="1100" b="1" dirty="0" smtClean="0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ko-KR" altLang="en-US" sz="1100" b="1" dirty="0" smtClean="0">
                <a:solidFill>
                  <a:schemeClr val="bg1"/>
                </a:solidFill>
                <a:latin typeface="+mn-ea"/>
              </a:rPr>
              <a:t>작성</a:t>
            </a:r>
            <a:endParaRPr lang="en-US" altLang="ko-KR" sz="1100" b="1" dirty="0" smtClean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24" name="직선 화살표 연결선 23"/>
          <p:cNvCxnSpPr/>
          <p:nvPr/>
        </p:nvCxnSpPr>
        <p:spPr>
          <a:xfrm>
            <a:off x="8285956" y="3807309"/>
            <a:ext cx="1" cy="329230"/>
          </a:xfrm>
          <a:prstGeom prst="straightConnector1">
            <a:avLst/>
          </a:prstGeom>
          <a:ln w="38100">
            <a:solidFill>
              <a:srgbClr val="F25C2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 descr="C:\Users\jsk\Desktop\캡처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600" y="1447200"/>
            <a:ext cx="6681600" cy="4864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직선 화살표 연결선 17"/>
          <p:cNvCxnSpPr/>
          <p:nvPr/>
        </p:nvCxnSpPr>
        <p:spPr>
          <a:xfrm>
            <a:off x="8285963" y="4526388"/>
            <a:ext cx="1" cy="329230"/>
          </a:xfrm>
          <a:prstGeom prst="straightConnector1">
            <a:avLst/>
          </a:prstGeom>
          <a:ln w="38100">
            <a:solidFill>
              <a:srgbClr val="F25C2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bject 47"/>
          <p:cNvSpPr/>
          <p:nvPr/>
        </p:nvSpPr>
        <p:spPr>
          <a:xfrm>
            <a:off x="7904165" y="4855618"/>
            <a:ext cx="763587" cy="370800"/>
          </a:xfrm>
          <a:custGeom>
            <a:avLst/>
            <a:gdLst/>
            <a:ahLst/>
            <a:cxnLst/>
            <a:rect l="l" t="t" r="r" b="b"/>
            <a:pathLst>
              <a:path w="1435100" h="254000">
                <a:moveTo>
                  <a:pt x="1435100" y="254000"/>
                </a:moveTo>
                <a:lnTo>
                  <a:pt x="0" y="254000"/>
                </a:lnTo>
                <a:lnTo>
                  <a:pt x="0" y="0"/>
                </a:lnTo>
                <a:lnTo>
                  <a:pt x="1435100" y="0"/>
                </a:lnTo>
                <a:lnTo>
                  <a:pt x="1435100" y="254000"/>
                </a:lnTo>
                <a:close/>
              </a:path>
            </a:pathLst>
          </a:custGeom>
          <a:solidFill>
            <a:srgbClr val="F15C2A"/>
          </a:solidFill>
          <a:ln>
            <a:noFill/>
          </a:ln>
        </p:spPr>
        <p:txBody>
          <a:bodyPr wrap="square" lIns="0" tIns="0" rIns="0" bIns="0" rtlCol="0"/>
          <a:lstStyle/>
          <a:p>
            <a:pPr algn="ctr"/>
            <a:r>
              <a:rPr lang="ko-KR" altLang="en-US" sz="1100" b="1" dirty="0" smtClean="0">
                <a:solidFill>
                  <a:schemeClr val="bg1"/>
                </a:solidFill>
                <a:latin typeface="+mn-ea"/>
              </a:rPr>
              <a:t>저장</a:t>
            </a:r>
            <a:endParaRPr sz="1100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5123" name="Picture 3" descr="C:\Users\jsk\Desktop\캡처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426" y="3093213"/>
            <a:ext cx="2425521" cy="2681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직사각형 19"/>
          <p:cNvSpPr/>
          <p:nvPr/>
        </p:nvSpPr>
        <p:spPr>
          <a:xfrm>
            <a:off x="4916696" y="3078630"/>
            <a:ext cx="239548" cy="136354"/>
          </a:xfrm>
          <a:prstGeom prst="rect">
            <a:avLst/>
          </a:prstGeom>
          <a:solidFill>
            <a:srgbClr val="FF0000">
              <a:alpha val="24000"/>
            </a:srgbClr>
          </a:solidFill>
          <a:ln w="127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+mn-ea"/>
            </a:endParaRPr>
          </a:p>
        </p:txBody>
      </p:sp>
      <p:cxnSp>
        <p:nvCxnSpPr>
          <p:cNvPr id="21" name="직선 화살표 연결선 20"/>
          <p:cNvCxnSpPr>
            <a:stCxn id="20" idx="2"/>
            <a:endCxn id="22" idx="3"/>
          </p:cNvCxnSpPr>
          <p:nvPr/>
        </p:nvCxnSpPr>
        <p:spPr>
          <a:xfrm flipH="1">
            <a:off x="3433948" y="3214984"/>
            <a:ext cx="1602522" cy="119982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1008428" y="3074163"/>
            <a:ext cx="2425520" cy="2681287"/>
          </a:xfrm>
          <a:prstGeom prst="rect">
            <a:avLst/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+mn-ea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6072436" y="3714750"/>
            <a:ext cx="785563" cy="269272"/>
          </a:xfrm>
          <a:prstGeom prst="rect">
            <a:avLst/>
          </a:prstGeom>
          <a:solidFill>
            <a:srgbClr val="FF0000">
              <a:alpha val="24000"/>
            </a:srgbClr>
          </a:solidFill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+mn-ea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998904" y="2695162"/>
            <a:ext cx="2096722" cy="364745"/>
          </a:xfrm>
          <a:prstGeom prst="rect">
            <a:avLst/>
          </a:prstGeom>
          <a:solidFill>
            <a:srgbClr val="F15C2A">
              <a:alpha val="11000"/>
            </a:srgbClr>
          </a:solidFill>
          <a:ln w="6350">
            <a:solidFill>
              <a:srgbClr val="F15C2A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 smtClean="0">
                <a:solidFill>
                  <a:srgbClr val="EE5D28"/>
                </a:solidFill>
                <a:latin typeface="+mn-ea"/>
              </a:rPr>
              <a:t>포털 사이트 </a:t>
            </a:r>
            <a:r>
              <a:rPr lang="en-US" altLang="ko-KR" sz="1000" dirty="0" smtClean="0">
                <a:solidFill>
                  <a:srgbClr val="EE5D28"/>
                </a:solidFill>
                <a:latin typeface="+mn-ea"/>
              </a:rPr>
              <a:t>API </a:t>
            </a:r>
            <a:r>
              <a:rPr lang="ko-KR" altLang="en-US" sz="1000" dirty="0" smtClean="0">
                <a:solidFill>
                  <a:srgbClr val="EE5D28"/>
                </a:solidFill>
                <a:latin typeface="+mn-ea"/>
              </a:rPr>
              <a:t>사용</a:t>
            </a:r>
            <a:endParaRPr lang="en-US" altLang="ko-KR" sz="1000" dirty="0" smtClean="0">
              <a:solidFill>
                <a:srgbClr val="EE5D28"/>
              </a:solidFill>
              <a:latin typeface="+mn-ea"/>
            </a:endParaRPr>
          </a:p>
          <a:p>
            <a:r>
              <a:rPr lang="ko-KR" altLang="en-US" sz="1000" dirty="0" smtClean="0">
                <a:solidFill>
                  <a:srgbClr val="EE5D28"/>
                </a:solidFill>
                <a:latin typeface="+mn-ea"/>
              </a:rPr>
              <a:t>신 우편번호에 맞게 변경 필요</a:t>
            </a:r>
            <a:endParaRPr lang="ko-KR" altLang="en-US" sz="1000" dirty="0">
              <a:solidFill>
                <a:srgbClr val="EE5D28"/>
              </a:solidFill>
              <a:latin typeface="+mn-ea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4131133" y="3490734"/>
            <a:ext cx="785563" cy="333686"/>
          </a:xfrm>
          <a:prstGeom prst="rect">
            <a:avLst/>
          </a:prstGeom>
          <a:solidFill>
            <a:srgbClr val="FF0000">
              <a:alpha val="24000"/>
            </a:srgbClr>
          </a:solidFill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+mn-ea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4131133" y="2562133"/>
            <a:ext cx="785563" cy="409665"/>
          </a:xfrm>
          <a:prstGeom prst="rect">
            <a:avLst/>
          </a:prstGeom>
          <a:solidFill>
            <a:srgbClr val="FF0000">
              <a:alpha val="24000"/>
            </a:srgbClr>
          </a:solidFill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90315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010CD-12E9-4091-8357-9D5CDF929741}" type="slidenum">
              <a:rPr lang="ko-KR" altLang="en-US" smtClean="0"/>
              <a:pPr/>
              <a:t>18</a:t>
            </a:fld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562846" y="584200"/>
            <a:ext cx="506549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800" dirty="0" smtClean="0">
                <a:solidFill>
                  <a:srgbClr val="F15C2A"/>
                </a:solidFill>
                <a:latin typeface="+mn-ea"/>
              </a:rPr>
              <a:t>4. </a:t>
            </a:r>
            <a:r>
              <a:rPr lang="ko-KR" altLang="en-US" sz="800" dirty="0" smtClean="0">
                <a:solidFill>
                  <a:srgbClr val="F15C2A"/>
                </a:solidFill>
                <a:latin typeface="+mn-ea"/>
              </a:rPr>
              <a:t>매입관리</a:t>
            </a:r>
            <a:endParaRPr lang="en-US" altLang="ko-KR" sz="800" dirty="0">
              <a:solidFill>
                <a:srgbClr val="F15C2A"/>
              </a:solidFill>
              <a:latin typeface="+mn-ea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60388" y="745783"/>
            <a:ext cx="742191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400" b="1" spc="-50" dirty="0" smtClean="0">
                <a:solidFill>
                  <a:srgbClr val="F15C2A"/>
                </a:solidFill>
                <a:latin typeface="+mn-ea"/>
              </a:rPr>
              <a:t>매입 등록 </a:t>
            </a:r>
            <a:endParaRPr lang="ko-KR" altLang="en-US" sz="1400" b="1" spc="-50" dirty="0">
              <a:solidFill>
                <a:srgbClr val="F15C2A"/>
              </a:solidFill>
              <a:latin typeface="+mn-ea"/>
            </a:endParaRPr>
          </a:p>
        </p:txBody>
      </p:sp>
      <p:pic>
        <p:nvPicPr>
          <p:cNvPr id="6146" name="Picture 2" descr="C:\Users\jsk\Desktop\캡처.JPG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600" y="1447200"/>
            <a:ext cx="6681600" cy="456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7330044" y="1447799"/>
            <a:ext cx="2423556" cy="8233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b="1" spc="-30" dirty="0">
                <a:latin typeface="+mn-ea"/>
              </a:rPr>
              <a:t>업체별</a:t>
            </a:r>
            <a:r>
              <a:rPr lang="en-US" altLang="ko-KR" sz="1000" b="1" spc="-30" dirty="0">
                <a:latin typeface="+mn-ea"/>
              </a:rPr>
              <a:t> </a:t>
            </a:r>
            <a:r>
              <a:rPr lang="ko-KR" altLang="en-US" sz="1000" b="1" spc="-30" dirty="0" smtClean="0">
                <a:latin typeface="+mn-ea"/>
              </a:rPr>
              <a:t>매입처리</a:t>
            </a:r>
            <a:endParaRPr lang="en-US" altLang="ko-KR" sz="1000" b="1" spc="-30" dirty="0">
              <a:latin typeface="+mn-ea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spc="-30" dirty="0">
                <a:latin typeface="+mn-ea"/>
              </a:rPr>
              <a:t>품목별</a:t>
            </a:r>
            <a:r>
              <a:rPr lang="en-US" altLang="ko-KR" sz="1000" spc="-30" dirty="0">
                <a:latin typeface="+mn-ea"/>
              </a:rPr>
              <a:t> </a:t>
            </a:r>
            <a:r>
              <a:rPr lang="ko-KR" altLang="en-US" sz="1000" spc="-30" dirty="0">
                <a:latin typeface="+mn-ea"/>
              </a:rPr>
              <a:t>수량 및 </a:t>
            </a:r>
            <a:r>
              <a:rPr lang="ko-KR" altLang="en-US" sz="1000" spc="-30" dirty="0" smtClean="0">
                <a:latin typeface="+mn-ea"/>
              </a:rPr>
              <a:t>참고사항 입력</a:t>
            </a:r>
            <a:endParaRPr lang="en-US" altLang="ko-KR" sz="1000" spc="-30" dirty="0" smtClean="0">
              <a:latin typeface="+mn-ea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spc="-30" dirty="0" smtClean="0">
                <a:latin typeface="+mn-ea"/>
              </a:rPr>
              <a:t>재고 입고처리</a:t>
            </a:r>
            <a:endParaRPr lang="en-US" altLang="ko-KR" sz="1000" spc="-30" dirty="0">
              <a:latin typeface="+mn-ea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spc="-30" dirty="0" smtClean="0">
                <a:latin typeface="+mn-ea"/>
              </a:rPr>
              <a:t>외상</a:t>
            </a:r>
            <a:r>
              <a:rPr lang="en-US" altLang="ko-KR" sz="1000" spc="-30" dirty="0" smtClean="0">
                <a:latin typeface="+mn-ea"/>
              </a:rPr>
              <a:t> </a:t>
            </a:r>
            <a:r>
              <a:rPr lang="ko-KR" altLang="en-US" sz="1000" spc="-30" dirty="0" smtClean="0">
                <a:latin typeface="+mn-ea"/>
              </a:rPr>
              <a:t>및 현금 지급 처리 가능</a:t>
            </a:r>
            <a:endParaRPr lang="en-US" altLang="ko-KR" sz="1000" spc="-30" dirty="0" smtClean="0">
              <a:latin typeface="+mn-ea"/>
            </a:endParaRPr>
          </a:p>
        </p:txBody>
      </p:sp>
      <p:sp>
        <p:nvSpPr>
          <p:cNvPr id="25" name="object 47"/>
          <p:cNvSpPr/>
          <p:nvPr/>
        </p:nvSpPr>
        <p:spPr>
          <a:xfrm>
            <a:off x="7904163" y="2607054"/>
            <a:ext cx="763587" cy="370800"/>
          </a:xfrm>
          <a:custGeom>
            <a:avLst/>
            <a:gdLst/>
            <a:ahLst/>
            <a:cxnLst/>
            <a:rect l="l" t="t" r="r" b="b"/>
            <a:pathLst>
              <a:path w="1435100" h="254000">
                <a:moveTo>
                  <a:pt x="1435100" y="254000"/>
                </a:moveTo>
                <a:lnTo>
                  <a:pt x="0" y="254000"/>
                </a:lnTo>
                <a:lnTo>
                  <a:pt x="0" y="0"/>
                </a:lnTo>
                <a:lnTo>
                  <a:pt x="1435100" y="0"/>
                </a:lnTo>
                <a:lnTo>
                  <a:pt x="1435100" y="254000"/>
                </a:lnTo>
                <a:close/>
              </a:path>
            </a:pathLst>
          </a:custGeom>
          <a:solidFill>
            <a:srgbClr val="F15C2A"/>
          </a:solidFill>
          <a:ln>
            <a:noFill/>
          </a:ln>
        </p:spPr>
        <p:txBody>
          <a:bodyPr wrap="square" lIns="0" tIns="0" rIns="0" bIns="0" rtlCol="0"/>
          <a:lstStyle/>
          <a:p>
            <a:pPr algn="ctr"/>
            <a:r>
              <a:rPr lang="ko-KR" altLang="en-US" sz="1100" b="1" dirty="0" smtClean="0">
                <a:solidFill>
                  <a:schemeClr val="bg1"/>
                </a:solidFill>
                <a:latin typeface="+mn-ea"/>
              </a:rPr>
              <a:t>신규</a:t>
            </a:r>
            <a:endParaRPr sz="1100" b="1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26" name="직선 화살표 연결선 25"/>
          <p:cNvCxnSpPr/>
          <p:nvPr/>
        </p:nvCxnSpPr>
        <p:spPr>
          <a:xfrm>
            <a:off x="8285955" y="2985469"/>
            <a:ext cx="1" cy="329230"/>
          </a:xfrm>
          <a:prstGeom prst="straightConnector1">
            <a:avLst/>
          </a:prstGeom>
          <a:ln w="38100">
            <a:solidFill>
              <a:srgbClr val="F25C2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bject 47"/>
          <p:cNvSpPr/>
          <p:nvPr/>
        </p:nvSpPr>
        <p:spPr>
          <a:xfrm>
            <a:off x="7904169" y="4031763"/>
            <a:ext cx="763587" cy="370800"/>
          </a:xfrm>
          <a:custGeom>
            <a:avLst/>
            <a:gdLst/>
            <a:ahLst/>
            <a:cxnLst/>
            <a:rect l="l" t="t" r="r" b="b"/>
            <a:pathLst>
              <a:path w="1435100" h="254000">
                <a:moveTo>
                  <a:pt x="1435100" y="254000"/>
                </a:moveTo>
                <a:lnTo>
                  <a:pt x="0" y="254000"/>
                </a:lnTo>
                <a:lnTo>
                  <a:pt x="0" y="0"/>
                </a:lnTo>
                <a:lnTo>
                  <a:pt x="1435100" y="0"/>
                </a:lnTo>
                <a:lnTo>
                  <a:pt x="1435100" y="254000"/>
                </a:lnTo>
                <a:close/>
              </a:path>
            </a:pathLst>
          </a:custGeom>
          <a:solidFill>
            <a:srgbClr val="F15C2A"/>
          </a:solidFill>
          <a:ln>
            <a:noFill/>
          </a:ln>
        </p:spPr>
        <p:txBody>
          <a:bodyPr wrap="square" lIns="0" tIns="0" rIns="0" bIns="0" rtlCol="0"/>
          <a:lstStyle/>
          <a:p>
            <a:pPr algn="ctr"/>
            <a:r>
              <a:rPr lang="ko-KR" altLang="en-US" sz="1100" b="1" dirty="0" smtClean="0">
                <a:solidFill>
                  <a:schemeClr val="bg1"/>
                </a:solidFill>
                <a:latin typeface="+mn-ea"/>
              </a:rPr>
              <a:t>상세정보</a:t>
            </a:r>
            <a:endParaRPr lang="en-US" altLang="ko-KR" sz="1100" b="1" dirty="0" smtClean="0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ko-KR" altLang="en-US" sz="1100" b="1" dirty="0" smtClean="0">
                <a:solidFill>
                  <a:schemeClr val="bg1"/>
                </a:solidFill>
                <a:latin typeface="+mn-ea"/>
              </a:rPr>
              <a:t>입력</a:t>
            </a:r>
            <a:endParaRPr lang="en-US" altLang="ko-KR" sz="1100" b="1" dirty="0" smtClean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28" name="직선 화살표 연결선 27"/>
          <p:cNvCxnSpPr/>
          <p:nvPr/>
        </p:nvCxnSpPr>
        <p:spPr>
          <a:xfrm>
            <a:off x="8285963" y="4402563"/>
            <a:ext cx="1" cy="329230"/>
          </a:xfrm>
          <a:prstGeom prst="straightConnector1">
            <a:avLst/>
          </a:prstGeom>
          <a:ln w="38100">
            <a:solidFill>
              <a:srgbClr val="F25C2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bject 47"/>
          <p:cNvSpPr/>
          <p:nvPr/>
        </p:nvSpPr>
        <p:spPr>
          <a:xfrm>
            <a:off x="7904165" y="4731793"/>
            <a:ext cx="763587" cy="370800"/>
          </a:xfrm>
          <a:custGeom>
            <a:avLst/>
            <a:gdLst/>
            <a:ahLst/>
            <a:cxnLst/>
            <a:rect l="l" t="t" r="r" b="b"/>
            <a:pathLst>
              <a:path w="1435100" h="254000">
                <a:moveTo>
                  <a:pt x="1435100" y="254000"/>
                </a:moveTo>
                <a:lnTo>
                  <a:pt x="0" y="254000"/>
                </a:lnTo>
                <a:lnTo>
                  <a:pt x="0" y="0"/>
                </a:lnTo>
                <a:lnTo>
                  <a:pt x="1435100" y="0"/>
                </a:lnTo>
                <a:lnTo>
                  <a:pt x="1435100" y="254000"/>
                </a:lnTo>
                <a:close/>
              </a:path>
            </a:pathLst>
          </a:custGeom>
          <a:solidFill>
            <a:srgbClr val="F15C2A"/>
          </a:solidFill>
          <a:ln>
            <a:noFill/>
          </a:ln>
        </p:spPr>
        <p:txBody>
          <a:bodyPr wrap="square" lIns="0" tIns="0" rIns="0" bIns="0" rtlCol="0"/>
          <a:lstStyle/>
          <a:p>
            <a:pPr algn="ctr"/>
            <a:r>
              <a:rPr lang="ko-KR" altLang="en-US" sz="1100" b="1" dirty="0" smtClean="0">
                <a:solidFill>
                  <a:schemeClr val="bg1"/>
                </a:solidFill>
                <a:latin typeface="+mn-ea"/>
              </a:rPr>
              <a:t>저장</a:t>
            </a:r>
            <a:endParaRPr sz="11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0" name="object 47"/>
          <p:cNvSpPr/>
          <p:nvPr/>
        </p:nvSpPr>
        <p:spPr>
          <a:xfrm>
            <a:off x="7904162" y="3324224"/>
            <a:ext cx="763587" cy="370800"/>
          </a:xfrm>
          <a:custGeom>
            <a:avLst/>
            <a:gdLst/>
            <a:ahLst/>
            <a:cxnLst/>
            <a:rect l="l" t="t" r="r" b="b"/>
            <a:pathLst>
              <a:path w="1435100" h="254000">
                <a:moveTo>
                  <a:pt x="1435100" y="254000"/>
                </a:moveTo>
                <a:lnTo>
                  <a:pt x="0" y="254000"/>
                </a:lnTo>
                <a:lnTo>
                  <a:pt x="0" y="0"/>
                </a:lnTo>
                <a:lnTo>
                  <a:pt x="1435100" y="0"/>
                </a:lnTo>
                <a:lnTo>
                  <a:pt x="1435100" y="254000"/>
                </a:lnTo>
                <a:close/>
              </a:path>
            </a:pathLst>
          </a:custGeom>
          <a:solidFill>
            <a:srgbClr val="F15C2A"/>
          </a:solidFill>
          <a:ln>
            <a:noFill/>
          </a:ln>
        </p:spPr>
        <p:txBody>
          <a:bodyPr wrap="square" lIns="0" tIns="0" rIns="0" bIns="0" rtlCol="0"/>
          <a:lstStyle/>
          <a:p>
            <a:pPr algn="ctr"/>
            <a:r>
              <a:rPr lang="ko-KR" altLang="en-US" sz="1100" b="1" dirty="0" smtClean="0">
                <a:solidFill>
                  <a:schemeClr val="bg1"/>
                </a:solidFill>
                <a:latin typeface="+mn-ea"/>
              </a:rPr>
              <a:t>업</a:t>
            </a:r>
            <a:r>
              <a:rPr lang="ko-KR" altLang="en-US" sz="1100" b="1" dirty="0">
                <a:solidFill>
                  <a:schemeClr val="bg1"/>
                </a:solidFill>
                <a:latin typeface="+mn-ea"/>
              </a:rPr>
              <a:t>체</a:t>
            </a:r>
            <a:r>
              <a:rPr lang="ko-KR" altLang="en-US" sz="1100" b="1" dirty="0" smtClean="0">
                <a:solidFill>
                  <a:schemeClr val="bg1"/>
                </a:solidFill>
                <a:latin typeface="+mn-ea"/>
              </a:rPr>
              <a:t>선택</a:t>
            </a:r>
            <a:endParaRPr sz="1100" b="1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31" name="직선 화살표 연결선 30"/>
          <p:cNvCxnSpPr/>
          <p:nvPr/>
        </p:nvCxnSpPr>
        <p:spPr>
          <a:xfrm>
            <a:off x="8285956" y="3693009"/>
            <a:ext cx="1" cy="329230"/>
          </a:xfrm>
          <a:prstGeom prst="straightConnector1">
            <a:avLst/>
          </a:prstGeom>
          <a:ln w="38100">
            <a:solidFill>
              <a:srgbClr val="F25C2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bject 47"/>
          <p:cNvSpPr/>
          <p:nvPr/>
        </p:nvSpPr>
        <p:spPr>
          <a:xfrm>
            <a:off x="7904160" y="5376128"/>
            <a:ext cx="763587" cy="371475"/>
          </a:xfrm>
          <a:custGeom>
            <a:avLst/>
            <a:gdLst/>
            <a:ahLst/>
            <a:cxnLst/>
            <a:rect l="l" t="t" r="r" b="b"/>
            <a:pathLst>
              <a:path w="1435100" h="254000">
                <a:moveTo>
                  <a:pt x="1435100" y="254000"/>
                </a:moveTo>
                <a:lnTo>
                  <a:pt x="0" y="254000"/>
                </a:lnTo>
                <a:lnTo>
                  <a:pt x="0" y="0"/>
                </a:lnTo>
                <a:lnTo>
                  <a:pt x="1435100" y="0"/>
                </a:lnTo>
                <a:lnTo>
                  <a:pt x="1435100" y="25400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wrap="square" lIns="0" tIns="0" rIns="0" bIns="0" rtlCol="0"/>
          <a:lstStyle/>
          <a:p>
            <a:pPr algn="ctr"/>
            <a:r>
              <a:rPr lang="ko-KR" altLang="en-US" sz="1100" b="1" dirty="0" smtClean="0">
                <a:solidFill>
                  <a:schemeClr val="bg1"/>
                </a:solidFill>
                <a:latin typeface="+mn-ea"/>
              </a:rPr>
              <a:t>매입전표 </a:t>
            </a:r>
            <a:endParaRPr lang="en-US" altLang="ko-KR" sz="1100" b="1" dirty="0" smtClean="0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ko-KR" altLang="en-US" sz="1100" b="1" dirty="0" smtClean="0">
                <a:solidFill>
                  <a:schemeClr val="bg1"/>
                </a:solidFill>
                <a:latin typeface="+mn-ea"/>
              </a:rPr>
              <a:t>선택</a:t>
            </a:r>
            <a:r>
              <a:rPr lang="en-US" altLang="ko-KR" sz="1100" b="1" dirty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1100" b="1" dirty="0" smtClean="0">
                <a:solidFill>
                  <a:schemeClr val="bg1"/>
                </a:solidFill>
                <a:latin typeface="+mn-ea"/>
              </a:rPr>
              <a:t>삭제</a:t>
            </a:r>
            <a:endParaRPr sz="11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756161" y="1642242"/>
            <a:ext cx="307391" cy="176585"/>
          </a:xfrm>
          <a:prstGeom prst="rect">
            <a:avLst/>
          </a:prstGeom>
          <a:solidFill>
            <a:srgbClr val="FF0000">
              <a:alpha val="24000"/>
            </a:srgbClr>
          </a:solidFill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+mn-ea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232536" y="2333840"/>
            <a:ext cx="1158364" cy="145938"/>
          </a:xfrm>
          <a:prstGeom prst="rect">
            <a:avLst/>
          </a:prstGeom>
          <a:solidFill>
            <a:srgbClr val="FF0000">
              <a:alpha val="24000"/>
            </a:srgbClr>
          </a:solidFill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+mn-ea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805754" y="3436654"/>
            <a:ext cx="5357046" cy="278995"/>
          </a:xfrm>
          <a:prstGeom prst="rect">
            <a:avLst/>
          </a:prstGeom>
          <a:solidFill>
            <a:srgbClr val="FF0000">
              <a:alpha val="24000"/>
            </a:srgbClr>
          </a:solidFill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+mn-ea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599765" y="2260871"/>
            <a:ext cx="1095685" cy="272779"/>
          </a:xfrm>
          <a:prstGeom prst="rect">
            <a:avLst/>
          </a:prstGeom>
          <a:solidFill>
            <a:srgbClr val="FF0000">
              <a:alpha val="24000"/>
            </a:srgbClr>
          </a:solidFill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53765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010CD-12E9-4091-8357-9D5CDF929741}" type="slidenum">
              <a:rPr lang="ko-KR" altLang="en-US" smtClean="0"/>
              <a:pPr/>
              <a:t>19</a:t>
            </a:fld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562846" y="584200"/>
            <a:ext cx="506549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800" dirty="0" smtClean="0">
                <a:solidFill>
                  <a:srgbClr val="F15C2A"/>
                </a:solidFill>
                <a:latin typeface="+mn-ea"/>
              </a:rPr>
              <a:t>4. </a:t>
            </a:r>
            <a:r>
              <a:rPr lang="ko-KR" altLang="en-US" sz="800" dirty="0" smtClean="0">
                <a:solidFill>
                  <a:srgbClr val="F15C2A"/>
                </a:solidFill>
                <a:latin typeface="+mn-ea"/>
              </a:rPr>
              <a:t>매입관리</a:t>
            </a:r>
            <a:endParaRPr lang="en-US" altLang="ko-KR" sz="800" dirty="0">
              <a:solidFill>
                <a:srgbClr val="F15C2A"/>
              </a:solidFill>
              <a:latin typeface="+mn-ea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60388" y="745783"/>
            <a:ext cx="1425070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400" b="1" spc="-50" dirty="0" err="1" smtClean="0">
                <a:solidFill>
                  <a:srgbClr val="F15C2A"/>
                </a:solidFill>
                <a:latin typeface="+mn-ea"/>
              </a:rPr>
              <a:t>매입처별</a:t>
            </a:r>
            <a:r>
              <a:rPr lang="ko-KR" altLang="en-US" sz="1400" b="1" spc="-50" dirty="0" smtClean="0">
                <a:solidFill>
                  <a:srgbClr val="F15C2A"/>
                </a:solidFill>
                <a:latin typeface="+mn-ea"/>
              </a:rPr>
              <a:t> 지급 내역 </a:t>
            </a:r>
            <a:endParaRPr lang="ko-KR" altLang="en-US" sz="1400" b="1" spc="-50" dirty="0">
              <a:solidFill>
                <a:srgbClr val="F15C2A"/>
              </a:solidFill>
              <a:latin typeface="+mn-ea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330044" y="1447799"/>
            <a:ext cx="2423556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b="1" spc="-30" dirty="0" smtClean="0">
                <a:latin typeface="+mn-ea"/>
              </a:rPr>
              <a:t>미지급금 </a:t>
            </a:r>
            <a:r>
              <a:rPr lang="ko-KR" altLang="en-US" sz="1000" b="1" spc="-30" dirty="0" smtClean="0">
                <a:latin typeface="+mn-ea"/>
              </a:rPr>
              <a:t>지급내역 확인</a:t>
            </a:r>
            <a:endParaRPr lang="en-US" altLang="ko-KR" sz="1000" b="1" spc="-30" dirty="0" smtClean="0">
              <a:latin typeface="+mn-ea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spc="-30" dirty="0" smtClean="0">
                <a:latin typeface="+mn-ea"/>
              </a:rPr>
              <a:t>일자</a:t>
            </a:r>
            <a:r>
              <a:rPr lang="en-US" altLang="ko-KR" sz="1000" spc="-30" dirty="0" smtClean="0">
                <a:latin typeface="+mn-ea"/>
              </a:rPr>
              <a:t>/</a:t>
            </a:r>
            <a:r>
              <a:rPr lang="ko-KR" altLang="en-US" sz="1000" spc="-30" dirty="0" smtClean="0">
                <a:latin typeface="+mn-ea"/>
              </a:rPr>
              <a:t>거래처별 지급내역 조회</a:t>
            </a:r>
            <a:endParaRPr lang="en-US" altLang="ko-KR" sz="1000" spc="-30" dirty="0" smtClean="0">
              <a:latin typeface="+mn-ea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spc="-30" dirty="0" smtClean="0">
                <a:latin typeface="+mn-ea"/>
              </a:rPr>
              <a:t>지급내역 확인 및 수정</a:t>
            </a:r>
            <a:r>
              <a:rPr lang="en-US" altLang="ko-KR" sz="1000" spc="-30" dirty="0" smtClean="0">
                <a:latin typeface="+mn-ea"/>
              </a:rPr>
              <a:t>/</a:t>
            </a:r>
            <a:r>
              <a:rPr lang="ko-KR" altLang="en-US" sz="1000" spc="-30" dirty="0" smtClean="0">
                <a:latin typeface="+mn-ea"/>
              </a:rPr>
              <a:t>삭제 가능</a:t>
            </a:r>
            <a:endParaRPr lang="en-US" altLang="ko-KR" sz="1000" spc="-30" dirty="0" smtClean="0">
              <a:latin typeface="+mn-ea"/>
            </a:endParaRPr>
          </a:p>
        </p:txBody>
      </p:sp>
      <p:sp>
        <p:nvSpPr>
          <p:cNvPr id="25" name="object 47"/>
          <p:cNvSpPr/>
          <p:nvPr/>
        </p:nvSpPr>
        <p:spPr>
          <a:xfrm>
            <a:off x="7904163" y="2607054"/>
            <a:ext cx="763587" cy="370800"/>
          </a:xfrm>
          <a:custGeom>
            <a:avLst/>
            <a:gdLst/>
            <a:ahLst/>
            <a:cxnLst/>
            <a:rect l="l" t="t" r="r" b="b"/>
            <a:pathLst>
              <a:path w="1435100" h="254000">
                <a:moveTo>
                  <a:pt x="1435100" y="254000"/>
                </a:moveTo>
                <a:lnTo>
                  <a:pt x="0" y="254000"/>
                </a:lnTo>
                <a:lnTo>
                  <a:pt x="0" y="0"/>
                </a:lnTo>
                <a:lnTo>
                  <a:pt x="1435100" y="0"/>
                </a:lnTo>
                <a:lnTo>
                  <a:pt x="1435100" y="254000"/>
                </a:lnTo>
                <a:close/>
              </a:path>
            </a:pathLst>
          </a:custGeom>
          <a:solidFill>
            <a:srgbClr val="F15C2A"/>
          </a:solidFill>
          <a:ln>
            <a:noFill/>
          </a:ln>
        </p:spPr>
        <p:txBody>
          <a:bodyPr wrap="square" lIns="0" tIns="0" rIns="0" bIns="0" rtlCol="0"/>
          <a:lstStyle/>
          <a:p>
            <a:pPr algn="ctr"/>
            <a:r>
              <a:rPr lang="ko-KR" altLang="en-US" sz="1100" b="1" dirty="0" smtClean="0">
                <a:solidFill>
                  <a:schemeClr val="bg1"/>
                </a:solidFill>
                <a:latin typeface="+mn-ea"/>
              </a:rPr>
              <a:t>조회</a:t>
            </a:r>
            <a:endParaRPr sz="1100" b="1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26" name="직선 화살표 연결선 25"/>
          <p:cNvCxnSpPr/>
          <p:nvPr/>
        </p:nvCxnSpPr>
        <p:spPr>
          <a:xfrm>
            <a:off x="8285955" y="2985469"/>
            <a:ext cx="1" cy="329230"/>
          </a:xfrm>
          <a:prstGeom prst="straightConnector1">
            <a:avLst/>
          </a:prstGeom>
          <a:ln w="38100">
            <a:solidFill>
              <a:srgbClr val="F25C2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bject 47"/>
          <p:cNvSpPr/>
          <p:nvPr/>
        </p:nvSpPr>
        <p:spPr>
          <a:xfrm>
            <a:off x="7904169" y="4022238"/>
            <a:ext cx="763587" cy="370800"/>
          </a:xfrm>
          <a:custGeom>
            <a:avLst/>
            <a:gdLst/>
            <a:ahLst/>
            <a:cxnLst/>
            <a:rect l="l" t="t" r="r" b="b"/>
            <a:pathLst>
              <a:path w="1435100" h="254000">
                <a:moveTo>
                  <a:pt x="1435100" y="254000"/>
                </a:moveTo>
                <a:lnTo>
                  <a:pt x="0" y="254000"/>
                </a:lnTo>
                <a:lnTo>
                  <a:pt x="0" y="0"/>
                </a:lnTo>
                <a:lnTo>
                  <a:pt x="1435100" y="0"/>
                </a:lnTo>
                <a:lnTo>
                  <a:pt x="1435100" y="254000"/>
                </a:lnTo>
                <a:close/>
              </a:path>
            </a:pathLst>
          </a:custGeom>
          <a:solidFill>
            <a:srgbClr val="F15C2A"/>
          </a:solidFill>
          <a:ln>
            <a:noFill/>
          </a:ln>
        </p:spPr>
        <p:txBody>
          <a:bodyPr wrap="square" lIns="0" tIns="0" rIns="0" bIns="0" rtlCol="0"/>
          <a:lstStyle/>
          <a:p>
            <a:pPr algn="ctr"/>
            <a:r>
              <a:rPr lang="ko-KR" altLang="en-US" sz="1100" b="1" dirty="0" smtClean="0">
                <a:solidFill>
                  <a:schemeClr val="bg1"/>
                </a:solidFill>
                <a:latin typeface="+mn-ea"/>
              </a:rPr>
              <a:t>수정 및</a:t>
            </a:r>
            <a:endParaRPr lang="en-US" altLang="ko-KR" sz="1100" b="1" dirty="0" smtClean="0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ko-KR" altLang="en-US" sz="1100" b="1" dirty="0" smtClean="0">
                <a:solidFill>
                  <a:schemeClr val="bg1"/>
                </a:solidFill>
                <a:latin typeface="+mn-ea"/>
              </a:rPr>
              <a:t>삭</a:t>
            </a:r>
            <a:r>
              <a:rPr lang="ko-KR" altLang="en-US" sz="1100" b="1" dirty="0">
                <a:solidFill>
                  <a:schemeClr val="bg1"/>
                </a:solidFill>
                <a:latin typeface="+mn-ea"/>
              </a:rPr>
              <a:t>제</a:t>
            </a:r>
            <a:endParaRPr lang="en-US" altLang="ko-KR" sz="1100" b="1" dirty="0" smtClean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0" name="object 47"/>
          <p:cNvSpPr/>
          <p:nvPr/>
        </p:nvSpPr>
        <p:spPr>
          <a:xfrm>
            <a:off x="7904162" y="3314699"/>
            <a:ext cx="763587" cy="370800"/>
          </a:xfrm>
          <a:custGeom>
            <a:avLst/>
            <a:gdLst/>
            <a:ahLst/>
            <a:cxnLst/>
            <a:rect l="l" t="t" r="r" b="b"/>
            <a:pathLst>
              <a:path w="1435100" h="254000">
                <a:moveTo>
                  <a:pt x="1435100" y="254000"/>
                </a:moveTo>
                <a:lnTo>
                  <a:pt x="0" y="254000"/>
                </a:lnTo>
                <a:lnTo>
                  <a:pt x="0" y="0"/>
                </a:lnTo>
                <a:lnTo>
                  <a:pt x="1435100" y="0"/>
                </a:lnTo>
                <a:lnTo>
                  <a:pt x="1435100" y="254000"/>
                </a:lnTo>
                <a:close/>
              </a:path>
            </a:pathLst>
          </a:custGeom>
          <a:solidFill>
            <a:srgbClr val="F15C2A"/>
          </a:solidFill>
          <a:ln>
            <a:noFill/>
          </a:ln>
        </p:spPr>
        <p:txBody>
          <a:bodyPr wrap="square" lIns="0" tIns="0" rIns="0" bIns="0" rtlCol="0"/>
          <a:lstStyle/>
          <a:p>
            <a:pPr algn="ctr"/>
            <a:r>
              <a:rPr lang="ko-KR" altLang="en-US" sz="1100" b="1" dirty="0" smtClean="0">
                <a:solidFill>
                  <a:schemeClr val="bg1"/>
                </a:solidFill>
                <a:latin typeface="+mn-ea"/>
              </a:rPr>
              <a:t>지급내역</a:t>
            </a:r>
            <a:endParaRPr lang="en-US" altLang="ko-KR" sz="1100" b="1" dirty="0" smtClean="0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ko-KR" altLang="en-US" sz="1100" b="1" dirty="0" smtClean="0">
                <a:solidFill>
                  <a:schemeClr val="bg1"/>
                </a:solidFill>
                <a:latin typeface="+mn-ea"/>
              </a:rPr>
              <a:t>확</a:t>
            </a:r>
            <a:r>
              <a:rPr lang="ko-KR" altLang="en-US" sz="1100" b="1" dirty="0">
                <a:solidFill>
                  <a:schemeClr val="bg1"/>
                </a:solidFill>
                <a:latin typeface="+mn-ea"/>
              </a:rPr>
              <a:t>인</a:t>
            </a:r>
            <a:endParaRPr sz="1100" b="1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31" name="직선 화살표 연결선 30"/>
          <p:cNvCxnSpPr/>
          <p:nvPr/>
        </p:nvCxnSpPr>
        <p:spPr>
          <a:xfrm>
            <a:off x="8285956" y="3683484"/>
            <a:ext cx="1" cy="329230"/>
          </a:xfrm>
          <a:prstGeom prst="straightConnector1">
            <a:avLst/>
          </a:prstGeom>
          <a:ln w="38100">
            <a:solidFill>
              <a:srgbClr val="F25C2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1" name="Picture 3" descr="C:\Users\jsk\Desktop\캡처.JPG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600" y="1447200"/>
            <a:ext cx="6681600" cy="456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C:\Users\jsk\Desktop\캡처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7888" y="2873754"/>
            <a:ext cx="3062287" cy="1933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직사각형 17"/>
          <p:cNvSpPr/>
          <p:nvPr/>
        </p:nvSpPr>
        <p:spPr>
          <a:xfrm>
            <a:off x="4712494" y="1857806"/>
            <a:ext cx="507206" cy="149989"/>
          </a:xfrm>
          <a:prstGeom prst="rect">
            <a:avLst/>
          </a:prstGeom>
          <a:solidFill>
            <a:srgbClr val="FF0000">
              <a:alpha val="24000"/>
            </a:srgbClr>
          </a:solidFill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+mn-ea"/>
            </a:endParaRPr>
          </a:p>
        </p:txBody>
      </p:sp>
      <p:cxnSp>
        <p:nvCxnSpPr>
          <p:cNvPr id="19" name="직선 화살표 연결선 18"/>
          <p:cNvCxnSpPr>
            <a:stCxn id="18" idx="2"/>
            <a:endCxn id="7172" idx="0"/>
          </p:cNvCxnSpPr>
          <p:nvPr/>
        </p:nvCxnSpPr>
        <p:spPr>
          <a:xfrm flipH="1">
            <a:off x="3679032" y="2007795"/>
            <a:ext cx="1287065" cy="86595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/>
          <p:cNvSpPr/>
          <p:nvPr/>
        </p:nvSpPr>
        <p:spPr>
          <a:xfrm>
            <a:off x="2147887" y="2873754"/>
            <a:ext cx="3062288" cy="1933543"/>
          </a:xfrm>
          <a:prstGeom prst="rect">
            <a:avLst/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+mn-ea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5257800" y="1860217"/>
            <a:ext cx="524527" cy="149989"/>
          </a:xfrm>
          <a:prstGeom prst="rect">
            <a:avLst/>
          </a:prstGeom>
          <a:solidFill>
            <a:srgbClr val="FF0000">
              <a:alpha val="24000"/>
            </a:srgbClr>
          </a:solidFill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+mn-ea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088230" y="1860217"/>
            <a:ext cx="3178969" cy="140464"/>
          </a:xfrm>
          <a:prstGeom prst="rect">
            <a:avLst/>
          </a:prstGeom>
          <a:solidFill>
            <a:srgbClr val="FF0000">
              <a:alpha val="24000"/>
            </a:srgbClr>
          </a:solidFill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30893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5D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제목 17"/>
          <p:cNvSpPr>
            <a:spLocks noGrp="1"/>
          </p:cNvSpPr>
          <p:nvPr>
            <p:ph type="title"/>
          </p:nvPr>
        </p:nvSpPr>
        <p:spPr>
          <a:xfrm>
            <a:off x="560387" y="694371"/>
            <a:ext cx="8543925" cy="661720"/>
          </a:xfrm>
        </p:spPr>
        <p:txBody>
          <a:bodyPr/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목차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609164" y="829313"/>
            <a:ext cx="1104470" cy="2180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228600" indent="-228600">
              <a:lnSpc>
                <a:spcPts val="1700"/>
              </a:lnSpc>
              <a:buAutoNum type="arabicPeriod"/>
            </a:pPr>
            <a:r>
              <a:rPr lang="en-US" altLang="ko-KR" sz="1200" b="1" dirty="0" smtClean="0">
                <a:solidFill>
                  <a:schemeClr val="bg1"/>
                </a:solidFill>
                <a:latin typeface="+mn-ea"/>
              </a:rPr>
              <a:t>Introduction</a:t>
            </a:r>
            <a:endParaRPr lang="ko-KR" altLang="en-US" sz="12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855397" y="1075896"/>
            <a:ext cx="1543692" cy="5401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900" dirty="0">
                <a:solidFill>
                  <a:schemeClr val="bg1"/>
                </a:solidFill>
                <a:latin typeface="+mn-ea"/>
              </a:rPr>
              <a:t>1-1. </a:t>
            </a:r>
            <a:r>
              <a:rPr lang="en-US" altLang="ko-KR" sz="900" dirty="0" smtClean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900" dirty="0" smtClean="0">
                <a:solidFill>
                  <a:schemeClr val="bg1"/>
                </a:solidFill>
                <a:latin typeface="+mn-ea"/>
              </a:rPr>
              <a:t>소개</a:t>
            </a:r>
            <a:endParaRPr lang="ko-KR" altLang="en-US" sz="900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en-US" altLang="ko-KR" sz="900" dirty="0">
                <a:solidFill>
                  <a:schemeClr val="bg1"/>
                </a:solidFill>
                <a:latin typeface="+mn-ea"/>
              </a:rPr>
              <a:t>1-2. </a:t>
            </a:r>
            <a:r>
              <a:rPr lang="en-US" altLang="ko-KR" sz="900" dirty="0" smtClean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900" dirty="0" smtClean="0">
                <a:solidFill>
                  <a:schemeClr val="bg1"/>
                </a:solidFill>
                <a:latin typeface="+mn-ea"/>
              </a:rPr>
              <a:t>어떤 기능을 담고 있는가</a:t>
            </a:r>
            <a:r>
              <a:rPr lang="en-US" altLang="ko-KR" sz="900" dirty="0" smtClean="0">
                <a:solidFill>
                  <a:schemeClr val="bg1"/>
                </a:solidFill>
                <a:latin typeface="+mn-ea"/>
              </a:rPr>
              <a:t>?</a:t>
            </a:r>
            <a:endParaRPr lang="ko-KR" altLang="en-US" sz="900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en-US" altLang="ko-KR" sz="900" dirty="0">
                <a:solidFill>
                  <a:schemeClr val="bg1"/>
                </a:solidFill>
                <a:latin typeface="+mn-ea"/>
              </a:rPr>
              <a:t>1-3. </a:t>
            </a:r>
            <a:r>
              <a:rPr lang="en-US" altLang="ko-KR" sz="900" dirty="0" smtClean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900" dirty="0" smtClean="0">
                <a:solidFill>
                  <a:schemeClr val="bg1"/>
                </a:solidFill>
                <a:latin typeface="+mn-ea"/>
              </a:rPr>
              <a:t>메뉴 구성</a:t>
            </a:r>
            <a:endParaRPr lang="ko-KR" altLang="en-US" sz="9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2609164" y="2609897"/>
            <a:ext cx="807913" cy="20043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228600" indent="-228600">
              <a:lnSpc>
                <a:spcPts val="1700"/>
              </a:lnSpc>
              <a:buFont typeface="+mj-lt"/>
              <a:buAutoNum type="arabicPeriod" startAt="4"/>
            </a:pPr>
            <a:r>
              <a:rPr lang="ko-KR" altLang="en-US" sz="1200" b="1" dirty="0">
                <a:solidFill>
                  <a:schemeClr val="bg1"/>
                </a:solidFill>
                <a:latin typeface="+mn-ea"/>
              </a:rPr>
              <a:t>매입관리</a:t>
            </a:r>
            <a:endParaRPr lang="en-US" altLang="ko-KR" sz="12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2840184" y="2853269"/>
            <a:ext cx="1186222" cy="72019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900" dirty="0">
                <a:solidFill>
                  <a:schemeClr val="bg1"/>
                </a:solidFill>
                <a:latin typeface="+mn-ea"/>
              </a:rPr>
              <a:t>4-1. </a:t>
            </a:r>
            <a:r>
              <a:rPr lang="ko-KR" altLang="en-US" sz="900" dirty="0" err="1">
                <a:solidFill>
                  <a:schemeClr val="bg1"/>
                </a:solidFill>
                <a:latin typeface="+mn-ea"/>
              </a:rPr>
              <a:t>매입처</a:t>
            </a:r>
            <a:r>
              <a:rPr lang="ko-KR" altLang="en-US" sz="900" dirty="0">
                <a:solidFill>
                  <a:schemeClr val="bg1"/>
                </a:solidFill>
                <a:latin typeface="+mn-ea"/>
              </a:rPr>
              <a:t> 관리</a:t>
            </a:r>
          </a:p>
          <a:p>
            <a:pPr>
              <a:lnSpc>
                <a:spcPct val="130000"/>
              </a:lnSpc>
            </a:pPr>
            <a:r>
              <a:rPr lang="en-US" altLang="ko-KR" sz="900" dirty="0">
                <a:solidFill>
                  <a:schemeClr val="bg1"/>
                </a:solidFill>
                <a:latin typeface="+mn-ea"/>
              </a:rPr>
              <a:t>4-2. </a:t>
            </a:r>
            <a:r>
              <a:rPr lang="ko-KR" altLang="en-US" sz="900" dirty="0">
                <a:solidFill>
                  <a:schemeClr val="bg1"/>
                </a:solidFill>
                <a:latin typeface="+mn-ea"/>
              </a:rPr>
              <a:t>매입 </a:t>
            </a:r>
            <a:r>
              <a:rPr lang="ko-KR" altLang="en-US" sz="900" dirty="0" smtClean="0">
                <a:solidFill>
                  <a:schemeClr val="bg1"/>
                </a:solidFill>
                <a:latin typeface="+mn-ea"/>
              </a:rPr>
              <a:t>등록</a:t>
            </a:r>
            <a:endParaRPr lang="en-US" altLang="ko-KR" sz="900" dirty="0" smtClean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en-US" altLang="ko-KR" sz="900" dirty="0" smtClean="0">
                <a:solidFill>
                  <a:schemeClr val="bg1"/>
                </a:solidFill>
                <a:latin typeface="+mn-ea"/>
              </a:rPr>
              <a:t>4-3. </a:t>
            </a:r>
            <a:r>
              <a:rPr lang="ko-KR" altLang="en-US" sz="900" dirty="0" err="1" smtClean="0">
                <a:solidFill>
                  <a:schemeClr val="bg1"/>
                </a:solidFill>
                <a:latin typeface="+mn-ea"/>
              </a:rPr>
              <a:t>매입처별</a:t>
            </a:r>
            <a:r>
              <a:rPr lang="ko-KR" altLang="en-US" sz="900" dirty="0" smtClean="0">
                <a:solidFill>
                  <a:schemeClr val="bg1"/>
                </a:solidFill>
                <a:latin typeface="+mn-ea"/>
              </a:rPr>
              <a:t> 지급 내역</a:t>
            </a:r>
            <a:endParaRPr lang="en-US" altLang="ko-KR" sz="900" dirty="0" smtClean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en-US" altLang="ko-KR" sz="900" dirty="0" smtClean="0">
                <a:solidFill>
                  <a:schemeClr val="bg1"/>
                </a:solidFill>
                <a:latin typeface="+mn-ea"/>
              </a:rPr>
              <a:t>4-4. </a:t>
            </a:r>
            <a:r>
              <a:rPr lang="ko-KR" altLang="en-US" sz="900" dirty="0" smtClean="0">
                <a:solidFill>
                  <a:schemeClr val="bg1"/>
                </a:solidFill>
                <a:latin typeface="+mn-ea"/>
              </a:rPr>
              <a:t>미지급금 지급</a:t>
            </a:r>
            <a:endParaRPr lang="en-US" altLang="ko-KR" sz="900" dirty="0" smtClean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5046536" y="829313"/>
            <a:ext cx="807913" cy="20043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228600" indent="-228600">
              <a:lnSpc>
                <a:spcPts val="1700"/>
              </a:lnSpc>
              <a:buFont typeface="+mj-lt"/>
              <a:buAutoNum type="arabicPeriod" startAt="2"/>
            </a:pPr>
            <a:r>
              <a:rPr lang="ko-KR" altLang="en-US" sz="1200" b="1" dirty="0" smtClean="0">
                <a:solidFill>
                  <a:schemeClr val="bg1"/>
                </a:solidFill>
                <a:latin typeface="+mn-ea"/>
              </a:rPr>
              <a:t>품목관리</a:t>
            </a:r>
            <a:endParaRPr lang="ko-KR" altLang="en-US" sz="12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5292769" y="1074252"/>
            <a:ext cx="948978" cy="90024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900" dirty="0" smtClean="0">
                <a:solidFill>
                  <a:schemeClr val="bg1"/>
                </a:solidFill>
                <a:latin typeface="+mn-ea"/>
              </a:rPr>
              <a:t>2-1. </a:t>
            </a:r>
            <a:r>
              <a:rPr lang="ko-KR" altLang="en-US" sz="900" dirty="0" smtClean="0">
                <a:solidFill>
                  <a:schemeClr val="bg1"/>
                </a:solidFill>
                <a:latin typeface="+mn-ea"/>
              </a:rPr>
              <a:t>기본정보</a:t>
            </a:r>
            <a:r>
              <a:rPr lang="en-US" altLang="ko-KR" sz="900" dirty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900" dirty="0" smtClean="0">
                <a:solidFill>
                  <a:schemeClr val="bg1"/>
                </a:solidFill>
                <a:latin typeface="+mn-ea"/>
              </a:rPr>
              <a:t>관리</a:t>
            </a:r>
            <a:endParaRPr lang="en-US" altLang="ko-KR" sz="900" b="1" dirty="0" smtClean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en-US" altLang="ko-KR" sz="900" dirty="0" smtClean="0">
                <a:solidFill>
                  <a:schemeClr val="bg1"/>
                </a:solidFill>
                <a:latin typeface="+mn-ea"/>
              </a:rPr>
              <a:t>2-2. </a:t>
            </a:r>
            <a:r>
              <a:rPr lang="ko-KR" altLang="en-US" sz="900" dirty="0">
                <a:solidFill>
                  <a:schemeClr val="bg1"/>
                </a:solidFill>
                <a:latin typeface="+mn-ea"/>
              </a:rPr>
              <a:t>행사 관리</a:t>
            </a:r>
            <a:endParaRPr lang="en-US" altLang="ko-KR" sz="900" dirty="0" smtClean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en-US" altLang="ko-KR" sz="900" dirty="0" smtClean="0">
                <a:solidFill>
                  <a:schemeClr val="bg1"/>
                </a:solidFill>
                <a:latin typeface="+mn-ea"/>
              </a:rPr>
              <a:t>2-3. </a:t>
            </a:r>
            <a:r>
              <a:rPr lang="ko-KR" altLang="en-US" sz="900" dirty="0">
                <a:solidFill>
                  <a:schemeClr val="bg1"/>
                </a:solidFill>
                <a:latin typeface="+mn-ea"/>
              </a:rPr>
              <a:t>분류 관리</a:t>
            </a:r>
          </a:p>
          <a:p>
            <a:pPr>
              <a:lnSpc>
                <a:spcPct val="130000"/>
              </a:lnSpc>
            </a:pPr>
            <a:r>
              <a:rPr lang="en-US" altLang="ko-KR" sz="900" dirty="0" smtClean="0">
                <a:solidFill>
                  <a:schemeClr val="bg1"/>
                </a:solidFill>
                <a:latin typeface="+mn-ea"/>
              </a:rPr>
              <a:t>2-4. </a:t>
            </a:r>
            <a:r>
              <a:rPr lang="ko-KR" altLang="en-US" sz="900" dirty="0">
                <a:solidFill>
                  <a:schemeClr val="bg1"/>
                </a:solidFill>
                <a:latin typeface="+mn-ea"/>
              </a:rPr>
              <a:t>적재위치 관리</a:t>
            </a:r>
          </a:p>
          <a:p>
            <a:pPr>
              <a:lnSpc>
                <a:spcPct val="130000"/>
              </a:lnSpc>
            </a:pPr>
            <a:r>
              <a:rPr lang="en-US" altLang="ko-KR" sz="900" dirty="0" smtClean="0">
                <a:solidFill>
                  <a:schemeClr val="bg1"/>
                </a:solidFill>
                <a:latin typeface="+mn-ea"/>
              </a:rPr>
              <a:t>2-5. </a:t>
            </a:r>
            <a:r>
              <a:rPr lang="ko-KR" altLang="en-US" sz="900" dirty="0">
                <a:solidFill>
                  <a:schemeClr val="bg1"/>
                </a:solidFill>
                <a:latin typeface="+mn-ea"/>
              </a:rPr>
              <a:t>바코드 </a:t>
            </a:r>
            <a:r>
              <a:rPr lang="ko-KR" altLang="en-US" sz="900" dirty="0" smtClean="0">
                <a:solidFill>
                  <a:schemeClr val="bg1"/>
                </a:solidFill>
                <a:latin typeface="+mn-ea"/>
              </a:rPr>
              <a:t>관리</a:t>
            </a:r>
            <a:endParaRPr lang="en-US" altLang="ko-KR" sz="9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7598391" y="1075896"/>
            <a:ext cx="1301638" cy="3600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900" dirty="0">
                <a:solidFill>
                  <a:schemeClr val="bg1"/>
                </a:solidFill>
                <a:latin typeface="+mn-ea"/>
              </a:rPr>
              <a:t>3-1. </a:t>
            </a:r>
            <a:r>
              <a:rPr lang="ko-KR" altLang="en-US" sz="900" dirty="0">
                <a:solidFill>
                  <a:schemeClr val="bg1"/>
                </a:solidFill>
                <a:latin typeface="+mn-ea"/>
              </a:rPr>
              <a:t>매입발주서 등록 </a:t>
            </a:r>
          </a:p>
          <a:p>
            <a:pPr>
              <a:lnSpc>
                <a:spcPct val="130000"/>
              </a:lnSpc>
            </a:pPr>
            <a:r>
              <a:rPr lang="en-US" altLang="ko-KR" sz="900" dirty="0">
                <a:solidFill>
                  <a:schemeClr val="bg1"/>
                </a:solidFill>
                <a:latin typeface="+mn-ea"/>
              </a:rPr>
              <a:t>3-2. </a:t>
            </a:r>
            <a:r>
              <a:rPr lang="ko-KR" altLang="en-US" sz="900" dirty="0">
                <a:solidFill>
                  <a:schemeClr val="bg1"/>
                </a:solidFill>
                <a:latin typeface="+mn-ea"/>
              </a:rPr>
              <a:t>매입발주서 등록 </a:t>
            </a:r>
            <a:r>
              <a:rPr lang="ko-KR" altLang="en-US" sz="900" dirty="0" smtClean="0">
                <a:solidFill>
                  <a:schemeClr val="bg1"/>
                </a:solidFill>
                <a:latin typeface="+mn-ea"/>
              </a:rPr>
              <a:t>내역</a:t>
            </a:r>
            <a:endParaRPr lang="ko-KR" altLang="en-US" sz="9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7367371" y="829313"/>
            <a:ext cx="807913" cy="20043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228600" indent="-228600">
              <a:lnSpc>
                <a:spcPts val="1700"/>
              </a:lnSpc>
              <a:buFont typeface="+mj-lt"/>
              <a:buAutoNum type="arabicPeriod" startAt="3"/>
            </a:pPr>
            <a:r>
              <a:rPr lang="ko-KR" altLang="en-US" sz="1200" b="1" dirty="0">
                <a:solidFill>
                  <a:schemeClr val="bg1"/>
                </a:solidFill>
                <a:latin typeface="+mn-ea"/>
              </a:rPr>
              <a:t>발주관리</a:t>
            </a:r>
            <a:endParaRPr lang="en-US" altLang="ko-KR" sz="1200" b="1" dirty="0" smtClean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046536" y="2609896"/>
            <a:ext cx="759823" cy="20043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ts val="1700"/>
              </a:lnSpc>
            </a:pPr>
            <a:r>
              <a:rPr lang="en-US" altLang="ko-KR" sz="1200" b="1" dirty="0" smtClean="0">
                <a:solidFill>
                  <a:schemeClr val="bg1"/>
                </a:solidFill>
                <a:latin typeface="+mn-ea"/>
              </a:rPr>
              <a:t>5. </a:t>
            </a:r>
            <a:r>
              <a:rPr lang="ko-KR" altLang="en-US" sz="1200" b="1" dirty="0">
                <a:solidFill>
                  <a:schemeClr val="bg1"/>
                </a:solidFill>
                <a:latin typeface="+mn-ea"/>
              </a:rPr>
              <a:t>영업관리</a:t>
            </a:r>
            <a:endParaRPr lang="en-US" altLang="ko-KR" sz="12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277556" y="2853268"/>
            <a:ext cx="1186222" cy="108029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900" dirty="0" smtClean="0">
                <a:solidFill>
                  <a:schemeClr val="bg1"/>
                </a:solidFill>
                <a:latin typeface="+mn-ea"/>
              </a:rPr>
              <a:t>5-1</a:t>
            </a:r>
            <a:r>
              <a:rPr lang="en-US" altLang="ko-KR" sz="900" dirty="0">
                <a:solidFill>
                  <a:schemeClr val="bg1"/>
                </a:solidFill>
                <a:latin typeface="+mn-ea"/>
              </a:rPr>
              <a:t>. </a:t>
            </a:r>
            <a:r>
              <a:rPr lang="ko-KR" altLang="en-US" sz="900" dirty="0">
                <a:solidFill>
                  <a:schemeClr val="bg1"/>
                </a:solidFill>
                <a:latin typeface="+mn-ea"/>
              </a:rPr>
              <a:t>매출처 관리</a:t>
            </a:r>
          </a:p>
          <a:p>
            <a:pPr>
              <a:lnSpc>
                <a:spcPct val="130000"/>
              </a:lnSpc>
            </a:pPr>
            <a:r>
              <a:rPr lang="en-US" altLang="ko-KR" sz="900" dirty="0" smtClean="0">
                <a:solidFill>
                  <a:schemeClr val="bg1"/>
                </a:solidFill>
                <a:latin typeface="+mn-ea"/>
              </a:rPr>
              <a:t>5-2</a:t>
            </a:r>
            <a:r>
              <a:rPr lang="en-US" altLang="ko-KR" sz="900" dirty="0">
                <a:solidFill>
                  <a:schemeClr val="bg1"/>
                </a:solidFill>
                <a:latin typeface="+mn-ea"/>
              </a:rPr>
              <a:t>. </a:t>
            </a:r>
            <a:r>
              <a:rPr lang="ko-KR" altLang="en-US" sz="900" dirty="0">
                <a:solidFill>
                  <a:schemeClr val="bg1"/>
                </a:solidFill>
                <a:latin typeface="+mn-ea"/>
              </a:rPr>
              <a:t>매출 등록</a:t>
            </a:r>
            <a:endParaRPr lang="en-US" altLang="ko-KR" sz="900" dirty="0" smtClean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en-US" altLang="ko-KR" sz="900" dirty="0" smtClean="0">
                <a:solidFill>
                  <a:schemeClr val="bg1"/>
                </a:solidFill>
                <a:latin typeface="+mn-ea"/>
              </a:rPr>
              <a:t>5-3. </a:t>
            </a:r>
            <a:r>
              <a:rPr lang="ko-KR" altLang="en-US" sz="900" dirty="0" err="1">
                <a:solidFill>
                  <a:schemeClr val="bg1"/>
                </a:solidFill>
                <a:latin typeface="+mn-ea"/>
              </a:rPr>
              <a:t>매출처별</a:t>
            </a:r>
            <a:r>
              <a:rPr lang="ko-KR" altLang="en-US" sz="900" dirty="0">
                <a:solidFill>
                  <a:schemeClr val="bg1"/>
                </a:solidFill>
                <a:latin typeface="+mn-ea"/>
              </a:rPr>
              <a:t> 수금 </a:t>
            </a:r>
            <a:r>
              <a:rPr lang="ko-KR" altLang="en-US" sz="900" dirty="0" smtClean="0">
                <a:solidFill>
                  <a:schemeClr val="bg1"/>
                </a:solidFill>
                <a:latin typeface="+mn-ea"/>
              </a:rPr>
              <a:t>내역</a:t>
            </a:r>
            <a:endParaRPr lang="en-US" altLang="ko-KR" sz="900" dirty="0" smtClean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en-US" altLang="ko-KR" sz="900" dirty="0" smtClean="0">
                <a:solidFill>
                  <a:schemeClr val="bg1"/>
                </a:solidFill>
                <a:latin typeface="+mn-ea"/>
              </a:rPr>
              <a:t>5-4. </a:t>
            </a:r>
            <a:r>
              <a:rPr lang="ko-KR" altLang="en-US" sz="900" dirty="0">
                <a:solidFill>
                  <a:schemeClr val="bg1"/>
                </a:solidFill>
                <a:latin typeface="+mn-ea"/>
              </a:rPr>
              <a:t>미수금 </a:t>
            </a:r>
            <a:r>
              <a:rPr lang="ko-KR" altLang="en-US" sz="900" dirty="0" smtClean="0">
                <a:solidFill>
                  <a:schemeClr val="bg1"/>
                </a:solidFill>
                <a:latin typeface="+mn-ea"/>
              </a:rPr>
              <a:t>결제</a:t>
            </a:r>
            <a:endParaRPr lang="en-US" altLang="ko-KR" sz="900" dirty="0" smtClean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en-US" altLang="ko-KR" sz="900" dirty="0" smtClean="0">
                <a:solidFill>
                  <a:schemeClr val="bg1"/>
                </a:solidFill>
                <a:latin typeface="+mn-ea"/>
              </a:rPr>
              <a:t>5-5. </a:t>
            </a:r>
            <a:r>
              <a:rPr lang="ko-KR" altLang="en-US" sz="900" dirty="0">
                <a:solidFill>
                  <a:schemeClr val="bg1"/>
                </a:solidFill>
                <a:latin typeface="+mn-ea"/>
              </a:rPr>
              <a:t>세금계산서 </a:t>
            </a:r>
            <a:r>
              <a:rPr lang="ko-KR" altLang="en-US" sz="900" dirty="0" smtClean="0">
                <a:solidFill>
                  <a:schemeClr val="bg1"/>
                </a:solidFill>
                <a:latin typeface="+mn-ea"/>
              </a:rPr>
              <a:t>발행</a:t>
            </a:r>
            <a:endParaRPr lang="en-US" altLang="ko-KR" sz="900" dirty="0" smtClean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en-US" altLang="ko-KR" sz="900" dirty="0" smtClean="0">
                <a:solidFill>
                  <a:schemeClr val="bg1"/>
                </a:solidFill>
                <a:latin typeface="+mn-ea"/>
              </a:rPr>
              <a:t>5-6. </a:t>
            </a:r>
            <a:r>
              <a:rPr lang="ko-KR" altLang="en-US" sz="900" dirty="0">
                <a:solidFill>
                  <a:schemeClr val="bg1"/>
                </a:solidFill>
                <a:latin typeface="+mn-ea"/>
              </a:rPr>
              <a:t>거래명세서 발행</a:t>
            </a:r>
            <a:endParaRPr lang="en-US" altLang="ko-KR" sz="900" dirty="0" smtClean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367371" y="2609897"/>
            <a:ext cx="759823" cy="2180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ts val="1700"/>
              </a:lnSpc>
            </a:pPr>
            <a:r>
              <a:rPr lang="en-US" altLang="ko-KR" sz="1200" b="1" dirty="0" smtClean="0">
                <a:solidFill>
                  <a:schemeClr val="bg1"/>
                </a:solidFill>
                <a:latin typeface="+mn-ea"/>
              </a:rPr>
              <a:t>6. </a:t>
            </a:r>
            <a:r>
              <a:rPr lang="ko-KR" altLang="en-US" sz="1200" b="1" dirty="0">
                <a:solidFill>
                  <a:schemeClr val="bg1"/>
                </a:solidFill>
                <a:latin typeface="+mn-ea"/>
              </a:rPr>
              <a:t>마감관리</a:t>
            </a:r>
            <a:endParaRPr lang="en-US" altLang="ko-KR" sz="12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598391" y="2853269"/>
            <a:ext cx="724557" cy="5401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900" dirty="0" smtClean="0">
                <a:solidFill>
                  <a:schemeClr val="bg1"/>
                </a:solidFill>
                <a:latin typeface="+mn-ea"/>
              </a:rPr>
              <a:t>6-1</a:t>
            </a:r>
            <a:r>
              <a:rPr lang="en-US" altLang="ko-KR" sz="900" dirty="0">
                <a:solidFill>
                  <a:schemeClr val="bg1"/>
                </a:solidFill>
                <a:latin typeface="+mn-ea"/>
              </a:rPr>
              <a:t>. </a:t>
            </a:r>
            <a:r>
              <a:rPr lang="ko-KR" altLang="en-US" sz="900" dirty="0" smtClean="0">
                <a:solidFill>
                  <a:schemeClr val="bg1"/>
                </a:solidFill>
                <a:latin typeface="+mn-ea"/>
              </a:rPr>
              <a:t>일별 </a:t>
            </a:r>
            <a:r>
              <a:rPr lang="ko-KR" altLang="en-US" sz="900" dirty="0">
                <a:solidFill>
                  <a:schemeClr val="bg1"/>
                </a:solidFill>
                <a:latin typeface="+mn-ea"/>
              </a:rPr>
              <a:t>마감</a:t>
            </a:r>
          </a:p>
          <a:p>
            <a:pPr>
              <a:lnSpc>
                <a:spcPct val="130000"/>
              </a:lnSpc>
            </a:pPr>
            <a:r>
              <a:rPr lang="en-US" altLang="ko-KR" sz="900" dirty="0" smtClean="0">
                <a:solidFill>
                  <a:schemeClr val="bg1"/>
                </a:solidFill>
                <a:latin typeface="+mn-ea"/>
              </a:rPr>
              <a:t>6-2</a:t>
            </a:r>
            <a:r>
              <a:rPr lang="en-US" altLang="ko-KR" sz="900" dirty="0">
                <a:solidFill>
                  <a:schemeClr val="bg1"/>
                </a:solidFill>
                <a:latin typeface="+mn-ea"/>
              </a:rPr>
              <a:t>. </a:t>
            </a:r>
            <a:r>
              <a:rPr lang="ko-KR" altLang="en-US" sz="900" dirty="0">
                <a:solidFill>
                  <a:schemeClr val="bg1"/>
                </a:solidFill>
                <a:latin typeface="+mn-ea"/>
              </a:rPr>
              <a:t>출납 관리</a:t>
            </a:r>
            <a:endParaRPr lang="en-US" altLang="ko-KR" sz="900" dirty="0" smtClean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en-US" altLang="ko-KR" sz="900" dirty="0" smtClean="0">
                <a:solidFill>
                  <a:schemeClr val="bg1"/>
                </a:solidFill>
                <a:latin typeface="+mn-ea"/>
              </a:rPr>
              <a:t>6-3. </a:t>
            </a:r>
            <a:r>
              <a:rPr lang="ko-KR" altLang="en-US" sz="900" dirty="0">
                <a:solidFill>
                  <a:schemeClr val="bg1"/>
                </a:solidFill>
                <a:latin typeface="+mn-ea"/>
              </a:rPr>
              <a:t>출납 </a:t>
            </a:r>
            <a:r>
              <a:rPr lang="ko-KR" altLang="en-US" sz="900" dirty="0" smtClean="0">
                <a:solidFill>
                  <a:schemeClr val="bg1"/>
                </a:solidFill>
                <a:latin typeface="+mn-ea"/>
              </a:rPr>
              <a:t>내역</a:t>
            </a:r>
            <a:endParaRPr lang="en-US" altLang="ko-KR" sz="900" dirty="0" smtClean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609164" y="4895156"/>
            <a:ext cx="759823" cy="2180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ts val="1700"/>
              </a:lnSpc>
            </a:pPr>
            <a:r>
              <a:rPr lang="en-US" altLang="ko-KR" sz="1200" b="1" dirty="0" smtClean="0">
                <a:solidFill>
                  <a:schemeClr val="bg1"/>
                </a:solidFill>
                <a:latin typeface="+mn-ea"/>
              </a:rPr>
              <a:t>7. </a:t>
            </a:r>
            <a:r>
              <a:rPr lang="ko-KR" altLang="en-US" sz="1200" b="1" dirty="0">
                <a:solidFill>
                  <a:schemeClr val="bg1"/>
                </a:solidFill>
                <a:latin typeface="+mn-ea"/>
              </a:rPr>
              <a:t>재고관리</a:t>
            </a:r>
            <a:endParaRPr lang="en-US" altLang="ko-KR" sz="12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840184" y="5138528"/>
            <a:ext cx="1077218" cy="108029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900" dirty="0" smtClean="0">
                <a:solidFill>
                  <a:schemeClr val="bg1"/>
                </a:solidFill>
                <a:latin typeface="+mn-ea"/>
              </a:rPr>
              <a:t>7-1</a:t>
            </a:r>
            <a:r>
              <a:rPr lang="en-US" altLang="ko-KR" sz="900" dirty="0">
                <a:solidFill>
                  <a:schemeClr val="bg1"/>
                </a:solidFill>
                <a:latin typeface="+mn-ea"/>
              </a:rPr>
              <a:t>. </a:t>
            </a:r>
            <a:r>
              <a:rPr lang="ko-KR" altLang="en-US" sz="900" dirty="0">
                <a:solidFill>
                  <a:schemeClr val="bg1"/>
                </a:solidFill>
                <a:latin typeface="+mn-ea"/>
              </a:rPr>
              <a:t>기간별 수불 현황</a:t>
            </a:r>
          </a:p>
          <a:p>
            <a:pPr>
              <a:lnSpc>
                <a:spcPct val="130000"/>
              </a:lnSpc>
            </a:pPr>
            <a:r>
              <a:rPr lang="en-US" altLang="ko-KR" sz="900" dirty="0" smtClean="0">
                <a:solidFill>
                  <a:schemeClr val="bg1"/>
                </a:solidFill>
                <a:latin typeface="+mn-ea"/>
              </a:rPr>
              <a:t>7-2</a:t>
            </a:r>
            <a:r>
              <a:rPr lang="en-US" altLang="ko-KR" sz="900" dirty="0">
                <a:solidFill>
                  <a:schemeClr val="bg1"/>
                </a:solidFill>
                <a:latin typeface="+mn-ea"/>
              </a:rPr>
              <a:t>. </a:t>
            </a:r>
            <a:r>
              <a:rPr lang="ko-KR" altLang="en-US" sz="900" dirty="0">
                <a:solidFill>
                  <a:schemeClr val="bg1"/>
                </a:solidFill>
                <a:latin typeface="+mn-ea"/>
              </a:rPr>
              <a:t>재고 실사 준비</a:t>
            </a:r>
            <a:endParaRPr lang="en-US" altLang="ko-KR" sz="900" dirty="0" smtClean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en-US" altLang="ko-KR" sz="900" dirty="0" smtClean="0">
                <a:solidFill>
                  <a:schemeClr val="bg1"/>
                </a:solidFill>
                <a:latin typeface="+mn-ea"/>
              </a:rPr>
              <a:t>7-3. </a:t>
            </a:r>
            <a:r>
              <a:rPr lang="ko-KR" altLang="en-US" sz="900" dirty="0">
                <a:solidFill>
                  <a:schemeClr val="bg1"/>
                </a:solidFill>
                <a:latin typeface="+mn-ea"/>
              </a:rPr>
              <a:t>재고 실사 </a:t>
            </a:r>
            <a:r>
              <a:rPr lang="ko-KR" altLang="en-US" sz="900" dirty="0" smtClean="0">
                <a:solidFill>
                  <a:schemeClr val="bg1"/>
                </a:solidFill>
                <a:latin typeface="+mn-ea"/>
              </a:rPr>
              <a:t>등록</a:t>
            </a:r>
            <a:endParaRPr lang="en-US" altLang="ko-KR" sz="900" dirty="0" smtClean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en-US" altLang="ko-KR" sz="900" dirty="0" smtClean="0">
                <a:solidFill>
                  <a:schemeClr val="bg1"/>
                </a:solidFill>
                <a:latin typeface="+mn-ea"/>
              </a:rPr>
              <a:t>7-4. </a:t>
            </a:r>
            <a:r>
              <a:rPr lang="ko-KR" altLang="en-US" sz="900" dirty="0">
                <a:solidFill>
                  <a:schemeClr val="bg1"/>
                </a:solidFill>
                <a:latin typeface="+mn-ea"/>
              </a:rPr>
              <a:t>재고 실사 </a:t>
            </a:r>
            <a:r>
              <a:rPr lang="ko-KR" altLang="en-US" sz="900" dirty="0" smtClean="0">
                <a:solidFill>
                  <a:schemeClr val="bg1"/>
                </a:solidFill>
                <a:latin typeface="+mn-ea"/>
              </a:rPr>
              <a:t>확정</a:t>
            </a:r>
            <a:endParaRPr lang="en-US" altLang="ko-KR" sz="900" dirty="0" smtClean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en-US" altLang="ko-KR" sz="900" dirty="0" smtClean="0">
                <a:solidFill>
                  <a:schemeClr val="bg1"/>
                </a:solidFill>
                <a:latin typeface="+mn-ea"/>
              </a:rPr>
              <a:t>7-5. </a:t>
            </a:r>
            <a:r>
              <a:rPr lang="ko-KR" altLang="en-US" sz="900" dirty="0">
                <a:solidFill>
                  <a:schemeClr val="bg1"/>
                </a:solidFill>
                <a:latin typeface="+mn-ea"/>
              </a:rPr>
              <a:t>재고 실사 </a:t>
            </a:r>
            <a:r>
              <a:rPr lang="ko-KR" altLang="en-US" sz="900" dirty="0" smtClean="0">
                <a:solidFill>
                  <a:schemeClr val="bg1"/>
                </a:solidFill>
                <a:latin typeface="+mn-ea"/>
              </a:rPr>
              <a:t>현황</a:t>
            </a:r>
            <a:endParaRPr lang="en-US" altLang="ko-KR" sz="900" dirty="0" smtClean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en-US" altLang="ko-KR" sz="900" dirty="0" smtClean="0">
                <a:solidFill>
                  <a:schemeClr val="bg1"/>
                </a:solidFill>
                <a:latin typeface="+mn-ea"/>
              </a:rPr>
              <a:t>7-6. </a:t>
            </a:r>
            <a:r>
              <a:rPr lang="ko-KR" altLang="en-US" sz="900" dirty="0" smtClean="0">
                <a:solidFill>
                  <a:schemeClr val="bg1"/>
                </a:solidFill>
                <a:latin typeface="+mn-ea"/>
              </a:rPr>
              <a:t>월별 </a:t>
            </a:r>
            <a:r>
              <a:rPr lang="ko-KR" altLang="en-US" sz="900" dirty="0">
                <a:solidFill>
                  <a:schemeClr val="bg1"/>
                </a:solidFill>
                <a:latin typeface="+mn-ea"/>
              </a:rPr>
              <a:t>마감</a:t>
            </a:r>
            <a:endParaRPr lang="en-US" altLang="ko-KR" sz="900" dirty="0" smtClean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046536" y="4895156"/>
            <a:ext cx="759823" cy="2180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ts val="1700"/>
              </a:lnSpc>
            </a:pPr>
            <a:r>
              <a:rPr lang="en-US" altLang="ko-KR" sz="1200" b="1" dirty="0" smtClean="0">
                <a:solidFill>
                  <a:schemeClr val="bg1"/>
                </a:solidFill>
                <a:latin typeface="+mn-ea"/>
              </a:rPr>
              <a:t>8. </a:t>
            </a:r>
            <a:r>
              <a:rPr lang="ko-KR" altLang="en-US" sz="1200" b="1" dirty="0" smtClean="0">
                <a:solidFill>
                  <a:schemeClr val="bg1"/>
                </a:solidFill>
                <a:latin typeface="+mn-ea"/>
              </a:rPr>
              <a:t>통합관리</a:t>
            </a:r>
            <a:endParaRPr lang="en-US" altLang="ko-KR" sz="12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277556" y="5138528"/>
            <a:ext cx="1186222" cy="5401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900" dirty="0" smtClean="0">
                <a:solidFill>
                  <a:schemeClr val="bg1"/>
                </a:solidFill>
                <a:latin typeface="+mn-ea"/>
              </a:rPr>
              <a:t>8-1</a:t>
            </a:r>
            <a:r>
              <a:rPr lang="en-US" altLang="ko-KR" sz="900" dirty="0">
                <a:solidFill>
                  <a:schemeClr val="bg1"/>
                </a:solidFill>
                <a:latin typeface="+mn-ea"/>
              </a:rPr>
              <a:t>. </a:t>
            </a:r>
            <a:r>
              <a:rPr lang="ko-KR" altLang="en-US" sz="900" dirty="0">
                <a:solidFill>
                  <a:schemeClr val="bg1"/>
                </a:solidFill>
                <a:latin typeface="+mn-ea"/>
              </a:rPr>
              <a:t>상품 관리</a:t>
            </a:r>
          </a:p>
          <a:p>
            <a:pPr>
              <a:lnSpc>
                <a:spcPct val="130000"/>
              </a:lnSpc>
            </a:pPr>
            <a:r>
              <a:rPr lang="en-US" altLang="ko-KR" sz="900" dirty="0" smtClean="0">
                <a:solidFill>
                  <a:schemeClr val="bg1"/>
                </a:solidFill>
                <a:latin typeface="+mn-ea"/>
              </a:rPr>
              <a:t>8-2</a:t>
            </a:r>
            <a:r>
              <a:rPr lang="en-US" altLang="ko-KR" sz="900" dirty="0">
                <a:solidFill>
                  <a:schemeClr val="bg1"/>
                </a:solidFill>
                <a:latin typeface="+mn-ea"/>
              </a:rPr>
              <a:t>. </a:t>
            </a:r>
            <a:r>
              <a:rPr lang="ko-KR" altLang="en-US" sz="900" dirty="0">
                <a:solidFill>
                  <a:schemeClr val="bg1"/>
                </a:solidFill>
                <a:latin typeface="+mn-ea"/>
              </a:rPr>
              <a:t>분류 관리</a:t>
            </a:r>
            <a:endParaRPr lang="en-US" altLang="ko-KR" sz="900" dirty="0" smtClean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en-US" altLang="ko-KR" sz="900" dirty="0" smtClean="0">
                <a:solidFill>
                  <a:schemeClr val="bg1"/>
                </a:solidFill>
                <a:latin typeface="+mn-ea"/>
              </a:rPr>
              <a:t>8-3. </a:t>
            </a:r>
            <a:r>
              <a:rPr lang="ko-KR" altLang="en-US" sz="900" dirty="0">
                <a:solidFill>
                  <a:schemeClr val="bg1"/>
                </a:solidFill>
                <a:latin typeface="+mn-ea"/>
              </a:rPr>
              <a:t>상품분류 </a:t>
            </a:r>
            <a:r>
              <a:rPr lang="ko-KR" altLang="en-US" sz="900" dirty="0" smtClean="0">
                <a:solidFill>
                  <a:schemeClr val="bg1"/>
                </a:solidFill>
                <a:latin typeface="+mn-ea"/>
              </a:rPr>
              <a:t>내려 받기</a:t>
            </a:r>
            <a:endParaRPr lang="en-US" altLang="ko-KR" sz="900" dirty="0" smtClean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367370" y="4895156"/>
            <a:ext cx="910506" cy="2180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ts val="1700"/>
              </a:lnSpc>
            </a:pPr>
            <a:r>
              <a:rPr lang="en-US" altLang="ko-KR" sz="1200" b="1" dirty="0" smtClean="0">
                <a:solidFill>
                  <a:schemeClr val="bg1"/>
                </a:solidFill>
                <a:latin typeface="+mn-ea"/>
              </a:rPr>
              <a:t>9. </a:t>
            </a:r>
            <a:r>
              <a:rPr lang="ko-KR" altLang="en-US" sz="1200" b="1" dirty="0" smtClean="0">
                <a:solidFill>
                  <a:schemeClr val="bg1"/>
                </a:solidFill>
                <a:latin typeface="+mn-ea"/>
              </a:rPr>
              <a:t>시스템관</a:t>
            </a:r>
            <a:r>
              <a:rPr lang="ko-KR" altLang="en-US" sz="1200" b="1" dirty="0">
                <a:solidFill>
                  <a:schemeClr val="bg1"/>
                </a:solidFill>
                <a:latin typeface="+mn-ea"/>
              </a:rPr>
              <a:t>리</a:t>
            </a:r>
            <a:endParaRPr lang="en-US" altLang="ko-KR" sz="12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598390" y="5138528"/>
            <a:ext cx="1359346" cy="90024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900" dirty="0" smtClean="0">
                <a:solidFill>
                  <a:schemeClr val="bg1"/>
                </a:solidFill>
                <a:latin typeface="+mn-ea"/>
              </a:rPr>
              <a:t>9-1. </a:t>
            </a:r>
            <a:r>
              <a:rPr lang="ko-KR" altLang="en-US" sz="900" dirty="0">
                <a:solidFill>
                  <a:schemeClr val="bg1"/>
                </a:solidFill>
                <a:latin typeface="+mn-ea"/>
              </a:rPr>
              <a:t>권한 등록</a:t>
            </a:r>
            <a:endParaRPr lang="en-US" altLang="ko-KR" sz="900" dirty="0" smtClean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en-US" altLang="ko-KR" sz="900" dirty="0" smtClean="0">
                <a:solidFill>
                  <a:schemeClr val="bg1"/>
                </a:solidFill>
                <a:latin typeface="+mn-ea"/>
              </a:rPr>
              <a:t>9-2. </a:t>
            </a:r>
            <a:r>
              <a:rPr lang="ko-KR" altLang="en-US" sz="900" dirty="0">
                <a:solidFill>
                  <a:schemeClr val="bg1"/>
                </a:solidFill>
                <a:latin typeface="+mn-ea"/>
              </a:rPr>
              <a:t>사원 </a:t>
            </a:r>
            <a:r>
              <a:rPr lang="ko-KR" altLang="en-US" sz="900" dirty="0" smtClean="0">
                <a:solidFill>
                  <a:schemeClr val="bg1"/>
                </a:solidFill>
                <a:latin typeface="+mn-ea"/>
              </a:rPr>
              <a:t>관리</a:t>
            </a:r>
            <a:endParaRPr lang="en-US" altLang="ko-KR" sz="900" dirty="0" smtClean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en-US" altLang="ko-KR" sz="900" dirty="0" smtClean="0">
                <a:solidFill>
                  <a:schemeClr val="bg1"/>
                </a:solidFill>
                <a:latin typeface="+mn-ea"/>
              </a:rPr>
              <a:t>9-3. </a:t>
            </a:r>
            <a:r>
              <a:rPr lang="ko-KR" altLang="en-US" sz="900" dirty="0" smtClean="0">
                <a:solidFill>
                  <a:schemeClr val="bg1"/>
                </a:solidFill>
                <a:latin typeface="+mn-ea"/>
              </a:rPr>
              <a:t>적재위치 관리</a:t>
            </a:r>
            <a:endParaRPr lang="en-US" altLang="ko-KR" sz="900" dirty="0" smtClean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en-US" altLang="ko-KR" sz="900" dirty="0" smtClean="0">
                <a:solidFill>
                  <a:schemeClr val="bg1"/>
                </a:solidFill>
                <a:latin typeface="+mn-ea"/>
              </a:rPr>
              <a:t>9-4. </a:t>
            </a:r>
            <a:r>
              <a:rPr lang="ko-KR" altLang="en-US" sz="900" dirty="0" smtClean="0">
                <a:solidFill>
                  <a:schemeClr val="bg1"/>
                </a:solidFill>
                <a:latin typeface="+mn-ea"/>
              </a:rPr>
              <a:t>이건 무엇일까요</a:t>
            </a:r>
            <a:r>
              <a:rPr lang="en-US" altLang="ko-KR" sz="900" dirty="0" smtClean="0">
                <a:solidFill>
                  <a:schemeClr val="bg1"/>
                </a:solidFill>
                <a:latin typeface="+mn-ea"/>
              </a:rPr>
              <a:t>(</a:t>
            </a:r>
            <a:r>
              <a:rPr lang="ko-KR" altLang="en-US" sz="900" dirty="0" smtClean="0">
                <a:solidFill>
                  <a:schemeClr val="bg1"/>
                </a:solidFill>
                <a:latin typeface="+mn-ea"/>
              </a:rPr>
              <a:t>별첨</a:t>
            </a:r>
            <a:r>
              <a:rPr lang="en-US" altLang="ko-KR" sz="900" dirty="0" smtClean="0">
                <a:solidFill>
                  <a:schemeClr val="bg1"/>
                </a:solidFill>
                <a:latin typeface="+mn-ea"/>
              </a:rPr>
              <a:t>)</a:t>
            </a:r>
          </a:p>
          <a:p>
            <a:pPr>
              <a:lnSpc>
                <a:spcPct val="130000"/>
              </a:lnSpc>
            </a:pPr>
            <a:r>
              <a:rPr lang="en-US" altLang="ko-KR" sz="900" dirty="0" smtClean="0">
                <a:solidFill>
                  <a:schemeClr val="bg1"/>
                </a:solidFill>
                <a:latin typeface="+mn-ea"/>
              </a:rPr>
              <a:t>9-5. </a:t>
            </a:r>
            <a:r>
              <a:rPr lang="ko-KR" altLang="en-US" sz="900" dirty="0" smtClean="0">
                <a:solidFill>
                  <a:schemeClr val="bg1"/>
                </a:solidFill>
                <a:latin typeface="+mn-ea"/>
              </a:rPr>
              <a:t>이렇게 해보세요</a:t>
            </a:r>
            <a:r>
              <a:rPr lang="en-US" altLang="ko-KR" sz="900" dirty="0" smtClean="0">
                <a:solidFill>
                  <a:schemeClr val="bg1"/>
                </a:solidFill>
                <a:latin typeface="+mn-ea"/>
              </a:rPr>
              <a:t>(</a:t>
            </a:r>
            <a:r>
              <a:rPr lang="ko-KR" altLang="en-US" sz="900" dirty="0" smtClean="0">
                <a:solidFill>
                  <a:schemeClr val="bg1"/>
                </a:solidFill>
                <a:latin typeface="+mn-ea"/>
              </a:rPr>
              <a:t>별첨</a:t>
            </a:r>
            <a:r>
              <a:rPr lang="en-US" altLang="ko-KR" sz="900" dirty="0" smtClean="0">
                <a:solidFill>
                  <a:schemeClr val="bg1"/>
                </a:solidFill>
                <a:latin typeface="+mn-ea"/>
              </a:rPr>
              <a:t>)</a:t>
            </a:r>
            <a:endParaRPr lang="en-US" altLang="ko-KR" sz="900" dirty="0" smtClean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51101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010CD-12E9-4091-8357-9D5CDF929741}" type="slidenum">
              <a:rPr lang="ko-KR" altLang="en-US" smtClean="0"/>
              <a:pPr/>
              <a:t>20</a:t>
            </a:fld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562846" y="584200"/>
            <a:ext cx="506549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800" dirty="0" smtClean="0">
                <a:solidFill>
                  <a:srgbClr val="F15C2A"/>
                </a:solidFill>
                <a:latin typeface="+mn-ea"/>
              </a:rPr>
              <a:t>4. </a:t>
            </a:r>
            <a:r>
              <a:rPr lang="ko-KR" altLang="en-US" sz="800" dirty="0" smtClean="0">
                <a:solidFill>
                  <a:srgbClr val="F15C2A"/>
                </a:solidFill>
                <a:latin typeface="+mn-ea"/>
              </a:rPr>
              <a:t>매입관리</a:t>
            </a:r>
            <a:endParaRPr lang="en-US" altLang="ko-KR" sz="800" dirty="0">
              <a:solidFill>
                <a:srgbClr val="F15C2A"/>
              </a:solidFill>
              <a:latin typeface="+mn-ea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60388" y="745783"/>
            <a:ext cx="1057982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400" b="1" spc="-50" dirty="0" smtClean="0">
                <a:solidFill>
                  <a:srgbClr val="F15C2A"/>
                </a:solidFill>
                <a:latin typeface="+mn-ea"/>
              </a:rPr>
              <a:t>미지급금 지급 </a:t>
            </a:r>
            <a:endParaRPr lang="ko-KR" altLang="en-US" sz="1400" b="1" spc="-50" dirty="0">
              <a:solidFill>
                <a:srgbClr val="F15C2A"/>
              </a:solidFill>
              <a:latin typeface="+mn-ea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330044" y="1447799"/>
            <a:ext cx="2423556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b="1" spc="-30" dirty="0" smtClean="0">
                <a:latin typeface="+mn-ea"/>
              </a:rPr>
              <a:t>미지급금 </a:t>
            </a:r>
            <a:r>
              <a:rPr lang="ko-KR" altLang="en-US" sz="1000" b="1" spc="-30" dirty="0" smtClean="0">
                <a:latin typeface="+mn-ea"/>
              </a:rPr>
              <a:t>지급 처리</a:t>
            </a:r>
            <a:endParaRPr lang="en-US" altLang="ko-KR" sz="1000" b="1" spc="-30" dirty="0" smtClean="0">
              <a:latin typeface="+mn-ea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spc="-30" dirty="0" smtClean="0">
                <a:latin typeface="+mn-ea"/>
              </a:rPr>
              <a:t>미지급금 </a:t>
            </a:r>
            <a:r>
              <a:rPr lang="ko-KR" altLang="en-US" sz="1000" spc="-30" dirty="0" smtClean="0">
                <a:latin typeface="+mn-ea"/>
              </a:rPr>
              <a:t>잔액 확인</a:t>
            </a:r>
            <a:endParaRPr lang="en-US" altLang="ko-KR" sz="1000" spc="-30" dirty="0" smtClean="0">
              <a:latin typeface="+mn-ea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spc="-30" dirty="0" smtClean="0">
                <a:latin typeface="+mn-ea"/>
              </a:rPr>
              <a:t>결제수단별 혼합 </a:t>
            </a:r>
            <a:r>
              <a:rPr lang="ko-KR" altLang="en-US" sz="1000" spc="-30" dirty="0" smtClean="0">
                <a:latin typeface="+mn-ea"/>
              </a:rPr>
              <a:t>지급 처리 가능</a:t>
            </a:r>
            <a:endParaRPr lang="en-US" altLang="ko-KR" sz="1000" spc="-30" dirty="0" smtClean="0">
              <a:latin typeface="+mn-ea"/>
            </a:endParaRPr>
          </a:p>
        </p:txBody>
      </p:sp>
      <p:sp>
        <p:nvSpPr>
          <p:cNvPr id="25" name="object 47"/>
          <p:cNvSpPr/>
          <p:nvPr/>
        </p:nvSpPr>
        <p:spPr>
          <a:xfrm>
            <a:off x="7904163" y="2607054"/>
            <a:ext cx="763587" cy="370800"/>
          </a:xfrm>
          <a:custGeom>
            <a:avLst/>
            <a:gdLst/>
            <a:ahLst/>
            <a:cxnLst/>
            <a:rect l="l" t="t" r="r" b="b"/>
            <a:pathLst>
              <a:path w="1435100" h="254000">
                <a:moveTo>
                  <a:pt x="1435100" y="254000"/>
                </a:moveTo>
                <a:lnTo>
                  <a:pt x="0" y="254000"/>
                </a:lnTo>
                <a:lnTo>
                  <a:pt x="0" y="0"/>
                </a:lnTo>
                <a:lnTo>
                  <a:pt x="1435100" y="0"/>
                </a:lnTo>
                <a:lnTo>
                  <a:pt x="1435100" y="254000"/>
                </a:lnTo>
                <a:close/>
              </a:path>
            </a:pathLst>
          </a:custGeom>
          <a:solidFill>
            <a:srgbClr val="F15C2A"/>
          </a:solidFill>
          <a:ln>
            <a:noFill/>
          </a:ln>
        </p:spPr>
        <p:txBody>
          <a:bodyPr wrap="square" lIns="0" tIns="0" rIns="0" bIns="0" rtlCol="0"/>
          <a:lstStyle/>
          <a:p>
            <a:pPr algn="ctr"/>
            <a:r>
              <a:rPr lang="ko-KR" altLang="en-US" sz="1100" b="1" dirty="0" smtClean="0">
                <a:solidFill>
                  <a:schemeClr val="bg1"/>
                </a:solidFill>
                <a:latin typeface="+mn-ea"/>
              </a:rPr>
              <a:t>업체조회</a:t>
            </a:r>
            <a:endParaRPr lang="en-US" altLang="ko-KR" sz="1100" b="1" dirty="0" smtClean="0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ko-KR" altLang="en-US" sz="1100" b="1" dirty="0" smtClean="0">
                <a:solidFill>
                  <a:schemeClr val="bg1"/>
                </a:solidFill>
                <a:latin typeface="+mn-ea"/>
              </a:rPr>
              <a:t>잔액확인</a:t>
            </a:r>
            <a:endParaRPr sz="1100" b="1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26" name="직선 화살표 연결선 25"/>
          <p:cNvCxnSpPr/>
          <p:nvPr/>
        </p:nvCxnSpPr>
        <p:spPr>
          <a:xfrm>
            <a:off x="8285955" y="2975944"/>
            <a:ext cx="1" cy="329230"/>
          </a:xfrm>
          <a:prstGeom prst="straightConnector1">
            <a:avLst/>
          </a:prstGeom>
          <a:ln w="38100">
            <a:solidFill>
              <a:srgbClr val="F25C2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bject 47"/>
          <p:cNvSpPr/>
          <p:nvPr/>
        </p:nvSpPr>
        <p:spPr>
          <a:xfrm>
            <a:off x="7904169" y="4022238"/>
            <a:ext cx="763587" cy="370800"/>
          </a:xfrm>
          <a:custGeom>
            <a:avLst/>
            <a:gdLst/>
            <a:ahLst/>
            <a:cxnLst/>
            <a:rect l="l" t="t" r="r" b="b"/>
            <a:pathLst>
              <a:path w="1435100" h="254000">
                <a:moveTo>
                  <a:pt x="1435100" y="254000"/>
                </a:moveTo>
                <a:lnTo>
                  <a:pt x="0" y="254000"/>
                </a:lnTo>
                <a:lnTo>
                  <a:pt x="0" y="0"/>
                </a:lnTo>
                <a:lnTo>
                  <a:pt x="1435100" y="0"/>
                </a:lnTo>
                <a:lnTo>
                  <a:pt x="1435100" y="254000"/>
                </a:lnTo>
                <a:close/>
              </a:path>
            </a:pathLst>
          </a:custGeom>
          <a:solidFill>
            <a:srgbClr val="F15C2A"/>
          </a:solidFill>
          <a:ln>
            <a:noFill/>
          </a:ln>
        </p:spPr>
        <p:txBody>
          <a:bodyPr wrap="square" lIns="0" tIns="0" rIns="0" bIns="0" rtlCol="0"/>
          <a:lstStyle/>
          <a:p>
            <a:pPr algn="ctr"/>
            <a:r>
              <a:rPr lang="ko-KR" altLang="en-US" sz="1100" b="1" dirty="0" smtClean="0">
                <a:solidFill>
                  <a:schemeClr val="bg1"/>
                </a:solidFill>
                <a:latin typeface="+mn-ea"/>
              </a:rPr>
              <a:t>지급 </a:t>
            </a:r>
            <a:r>
              <a:rPr lang="ko-KR" altLang="en-US" sz="1100" b="1" dirty="0" smtClean="0">
                <a:solidFill>
                  <a:schemeClr val="bg1"/>
                </a:solidFill>
                <a:latin typeface="+mn-ea"/>
              </a:rPr>
              <a:t>확정</a:t>
            </a:r>
            <a:endParaRPr lang="en-US" altLang="ko-KR" sz="1100" b="1" dirty="0" smtClean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0" name="object 47"/>
          <p:cNvSpPr/>
          <p:nvPr/>
        </p:nvSpPr>
        <p:spPr>
          <a:xfrm>
            <a:off x="7904162" y="3314699"/>
            <a:ext cx="763587" cy="370800"/>
          </a:xfrm>
          <a:custGeom>
            <a:avLst/>
            <a:gdLst/>
            <a:ahLst/>
            <a:cxnLst/>
            <a:rect l="l" t="t" r="r" b="b"/>
            <a:pathLst>
              <a:path w="1435100" h="254000">
                <a:moveTo>
                  <a:pt x="1435100" y="254000"/>
                </a:moveTo>
                <a:lnTo>
                  <a:pt x="0" y="254000"/>
                </a:lnTo>
                <a:lnTo>
                  <a:pt x="0" y="0"/>
                </a:lnTo>
                <a:lnTo>
                  <a:pt x="1435100" y="0"/>
                </a:lnTo>
                <a:lnTo>
                  <a:pt x="1435100" y="254000"/>
                </a:lnTo>
                <a:close/>
              </a:path>
            </a:pathLst>
          </a:custGeom>
          <a:solidFill>
            <a:srgbClr val="F15C2A"/>
          </a:solidFill>
          <a:ln>
            <a:noFill/>
          </a:ln>
        </p:spPr>
        <p:txBody>
          <a:bodyPr wrap="square" lIns="0" tIns="0" rIns="0" bIns="0" rtlCol="0"/>
          <a:lstStyle/>
          <a:p>
            <a:pPr algn="ctr"/>
            <a:r>
              <a:rPr lang="ko-KR" altLang="en-US" sz="1100" b="1" dirty="0" smtClean="0">
                <a:solidFill>
                  <a:schemeClr val="bg1"/>
                </a:solidFill>
                <a:latin typeface="+mn-ea"/>
              </a:rPr>
              <a:t>결제수단별</a:t>
            </a:r>
            <a:endParaRPr lang="en-US" altLang="ko-KR" sz="1100" b="1" dirty="0" smtClean="0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ko-KR" altLang="en-US" sz="1100" b="1" dirty="0" smtClean="0">
                <a:solidFill>
                  <a:schemeClr val="bg1"/>
                </a:solidFill>
                <a:latin typeface="+mn-ea"/>
              </a:rPr>
              <a:t>금액입</a:t>
            </a:r>
            <a:r>
              <a:rPr lang="ko-KR" altLang="en-US" sz="1100" b="1" dirty="0">
                <a:solidFill>
                  <a:schemeClr val="bg1"/>
                </a:solidFill>
                <a:latin typeface="+mn-ea"/>
              </a:rPr>
              <a:t>력</a:t>
            </a:r>
            <a:endParaRPr sz="1100" b="1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31" name="직선 화살표 연결선 30"/>
          <p:cNvCxnSpPr/>
          <p:nvPr/>
        </p:nvCxnSpPr>
        <p:spPr>
          <a:xfrm>
            <a:off x="8285956" y="3683484"/>
            <a:ext cx="1" cy="329230"/>
          </a:xfrm>
          <a:prstGeom prst="straightConnector1">
            <a:avLst/>
          </a:prstGeom>
          <a:ln w="38100">
            <a:solidFill>
              <a:srgbClr val="F25C2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94" name="Picture 2" descr="C:\Users\jsk\Desktop\캡처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46" y="1447799"/>
            <a:ext cx="5810250" cy="3638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직사각형 20"/>
          <p:cNvSpPr/>
          <p:nvPr/>
        </p:nvSpPr>
        <p:spPr>
          <a:xfrm>
            <a:off x="4495148" y="1736392"/>
            <a:ext cx="1753252" cy="463883"/>
          </a:xfrm>
          <a:prstGeom prst="rect">
            <a:avLst/>
          </a:prstGeom>
          <a:solidFill>
            <a:srgbClr val="FF0000">
              <a:alpha val="24000"/>
            </a:srgbClr>
          </a:solidFill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+mn-ea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780523" y="2572552"/>
            <a:ext cx="1124602" cy="231941"/>
          </a:xfrm>
          <a:prstGeom prst="rect">
            <a:avLst/>
          </a:prstGeom>
          <a:solidFill>
            <a:srgbClr val="FF0000">
              <a:alpha val="24000"/>
            </a:srgbClr>
          </a:solidFill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+mn-ea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871561" y="2799111"/>
            <a:ext cx="908961" cy="1134713"/>
          </a:xfrm>
          <a:prstGeom prst="rect">
            <a:avLst/>
          </a:prstGeom>
          <a:solidFill>
            <a:srgbClr val="FF0000">
              <a:alpha val="24000"/>
            </a:srgbClr>
          </a:solidFill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+mn-ea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780523" y="3933824"/>
            <a:ext cx="1124602" cy="231941"/>
          </a:xfrm>
          <a:prstGeom prst="rect">
            <a:avLst/>
          </a:prstGeom>
          <a:solidFill>
            <a:srgbClr val="FF0000">
              <a:alpha val="24000"/>
            </a:srgbClr>
          </a:solidFill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+mn-ea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713071" y="1743100"/>
            <a:ext cx="3697004" cy="234180"/>
          </a:xfrm>
          <a:prstGeom prst="rect">
            <a:avLst/>
          </a:prstGeom>
          <a:solidFill>
            <a:srgbClr val="FF0000">
              <a:alpha val="24000"/>
            </a:srgbClr>
          </a:solidFill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551812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5C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10297562" y="348016"/>
            <a:ext cx="292067" cy="2165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600" dirty="0">
                <a:solidFill>
                  <a:schemeClr val="bg1"/>
                </a:solidFill>
                <a:ea typeface="나눔고딕" panose="020D0604000000000000" pitchFamily="50" charset="-127"/>
              </a:rPr>
              <a:t>5/5</a:t>
            </a:r>
            <a:endParaRPr lang="ko-KR" altLang="en-US" sz="600" dirty="0">
              <a:solidFill>
                <a:schemeClr val="bg1"/>
              </a:solidFill>
              <a:ea typeface="나눔고딕" panose="020D0604000000000000" pitchFamily="50" charset="-127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560387" y="1565271"/>
            <a:ext cx="8543925" cy="671402"/>
          </a:xfrm>
        </p:spPr>
        <p:txBody>
          <a:bodyPr/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영업관리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555116" y="2356608"/>
            <a:ext cx="879049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60388" y="2486226"/>
            <a:ext cx="1144544" cy="132036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100" dirty="0" smtClean="0">
                <a:solidFill>
                  <a:schemeClr val="bg1"/>
                </a:solidFill>
                <a:latin typeface="+mn-ea"/>
              </a:rPr>
              <a:t>매출처 </a:t>
            </a:r>
            <a:r>
              <a:rPr lang="ko-KR" altLang="en-US" sz="1100" dirty="0">
                <a:solidFill>
                  <a:schemeClr val="bg1"/>
                </a:solidFill>
                <a:latin typeface="+mn-ea"/>
              </a:rPr>
              <a:t>관리</a:t>
            </a:r>
          </a:p>
          <a:p>
            <a:pPr>
              <a:lnSpc>
                <a:spcPct val="130000"/>
              </a:lnSpc>
            </a:pPr>
            <a:r>
              <a:rPr lang="ko-KR" altLang="en-US" sz="1100" dirty="0" smtClean="0">
                <a:solidFill>
                  <a:schemeClr val="bg1"/>
                </a:solidFill>
                <a:latin typeface="+mn-ea"/>
              </a:rPr>
              <a:t>매출 </a:t>
            </a:r>
            <a:r>
              <a:rPr lang="ko-KR" altLang="en-US" sz="1100" dirty="0">
                <a:solidFill>
                  <a:schemeClr val="bg1"/>
                </a:solidFill>
                <a:latin typeface="+mn-ea"/>
              </a:rPr>
              <a:t>등록</a:t>
            </a:r>
            <a:endParaRPr lang="en-US" altLang="ko-KR" sz="1100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ko-KR" altLang="en-US" sz="1100" dirty="0" err="1" smtClean="0">
                <a:solidFill>
                  <a:schemeClr val="bg1"/>
                </a:solidFill>
                <a:latin typeface="+mn-ea"/>
              </a:rPr>
              <a:t>매출처별</a:t>
            </a:r>
            <a:r>
              <a:rPr lang="ko-KR" altLang="en-US" sz="1100" dirty="0" smtClean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1100" dirty="0">
                <a:solidFill>
                  <a:schemeClr val="bg1"/>
                </a:solidFill>
                <a:latin typeface="+mn-ea"/>
              </a:rPr>
              <a:t>수금 내역</a:t>
            </a:r>
            <a:endParaRPr lang="en-US" altLang="ko-KR" sz="1100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ko-KR" altLang="en-US" sz="1100" dirty="0" smtClean="0">
                <a:solidFill>
                  <a:schemeClr val="bg1"/>
                </a:solidFill>
                <a:latin typeface="+mn-ea"/>
              </a:rPr>
              <a:t>미수금 결제</a:t>
            </a:r>
            <a:endParaRPr lang="en-US" altLang="ko-KR" sz="1100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ko-KR" altLang="en-US" sz="1100" dirty="0" smtClean="0">
                <a:solidFill>
                  <a:schemeClr val="bg1"/>
                </a:solidFill>
                <a:latin typeface="+mn-ea"/>
              </a:rPr>
              <a:t>세금계산서 </a:t>
            </a:r>
            <a:r>
              <a:rPr lang="ko-KR" altLang="en-US" sz="1100" dirty="0">
                <a:solidFill>
                  <a:schemeClr val="bg1"/>
                </a:solidFill>
                <a:latin typeface="+mn-ea"/>
              </a:rPr>
              <a:t>발행</a:t>
            </a:r>
            <a:endParaRPr lang="en-US" altLang="ko-KR" sz="1100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ko-KR" altLang="en-US" sz="1100" dirty="0" smtClean="0">
                <a:solidFill>
                  <a:schemeClr val="bg1"/>
                </a:solidFill>
                <a:latin typeface="+mn-ea"/>
              </a:rPr>
              <a:t>거래명세서 발행</a:t>
            </a:r>
            <a:endParaRPr lang="en-US" altLang="ko-KR" sz="11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16256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010CD-12E9-4091-8357-9D5CDF929741}" type="slidenum">
              <a:rPr lang="ko-KR" altLang="en-US" smtClean="0"/>
              <a:pPr/>
              <a:t>22</a:t>
            </a:fld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562846" y="584200"/>
            <a:ext cx="506549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800" dirty="0" smtClean="0">
                <a:solidFill>
                  <a:srgbClr val="F15C2A"/>
                </a:solidFill>
                <a:latin typeface="+mn-ea"/>
              </a:rPr>
              <a:t>5. </a:t>
            </a:r>
            <a:r>
              <a:rPr lang="ko-KR" altLang="en-US" sz="800" dirty="0" smtClean="0">
                <a:solidFill>
                  <a:srgbClr val="F15C2A"/>
                </a:solidFill>
                <a:latin typeface="+mn-ea"/>
              </a:rPr>
              <a:t>영업관리</a:t>
            </a:r>
            <a:endParaRPr lang="en-US" altLang="ko-KR" sz="800" dirty="0">
              <a:solidFill>
                <a:srgbClr val="F15C2A"/>
              </a:solidFill>
              <a:latin typeface="+mn-ea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60388" y="745783"/>
            <a:ext cx="896079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400" b="1" spc="-50" dirty="0" smtClean="0">
                <a:solidFill>
                  <a:srgbClr val="F15C2A"/>
                </a:solidFill>
                <a:latin typeface="+mn-ea"/>
              </a:rPr>
              <a:t>매출처 관리 </a:t>
            </a:r>
            <a:endParaRPr lang="ko-KR" altLang="en-US" sz="1400" b="1" spc="-50" dirty="0">
              <a:solidFill>
                <a:srgbClr val="F15C2A"/>
              </a:solidFill>
              <a:latin typeface="+mn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330044" y="1447799"/>
            <a:ext cx="2423556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b="1" spc="-30" dirty="0" smtClean="0">
                <a:latin typeface="+mn-ea"/>
              </a:rPr>
              <a:t>고객정</a:t>
            </a:r>
            <a:r>
              <a:rPr lang="ko-KR" altLang="en-US" sz="1000" b="1" spc="-30" dirty="0">
                <a:latin typeface="+mn-ea"/>
              </a:rPr>
              <a:t>보</a:t>
            </a:r>
            <a:r>
              <a:rPr lang="ko-KR" altLang="en-US" sz="1000" b="1" spc="-30" dirty="0" smtClean="0">
                <a:latin typeface="+mn-ea"/>
              </a:rPr>
              <a:t> 등록</a:t>
            </a:r>
            <a:r>
              <a:rPr lang="en-US" altLang="ko-KR" sz="1000" b="1" spc="-30" dirty="0" smtClean="0">
                <a:latin typeface="+mn-ea"/>
              </a:rPr>
              <a:t>/</a:t>
            </a:r>
            <a:r>
              <a:rPr lang="ko-KR" altLang="en-US" sz="1000" b="1" spc="-30" dirty="0" smtClean="0">
                <a:latin typeface="+mn-ea"/>
              </a:rPr>
              <a:t>수정</a:t>
            </a:r>
            <a:r>
              <a:rPr lang="en-US" altLang="ko-KR" sz="1000" b="1" spc="-30" dirty="0" smtClean="0">
                <a:latin typeface="+mn-ea"/>
              </a:rPr>
              <a:t>/</a:t>
            </a:r>
            <a:r>
              <a:rPr lang="ko-KR" altLang="en-US" sz="1000" b="1" spc="-30" dirty="0" smtClean="0">
                <a:latin typeface="+mn-ea"/>
              </a:rPr>
              <a:t>삭제</a:t>
            </a:r>
            <a:endParaRPr lang="en-US" altLang="ko-KR" sz="1000" b="1" spc="-30" dirty="0" smtClean="0">
              <a:latin typeface="+mn-ea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spc="-30" dirty="0">
                <a:latin typeface="+mn-ea"/>
              </a:rPr>
              <a:t>기본 관리항목 입력</a:t>
            </a:r>
            <a:endParaRPr lang="en-US" altLang="ko-KR" sz="1000" spc="-30" dirty="0">
              <a:latin typeface="+mn-ea"/>
            </a:endParaRPr>
          </a:p>
          <a:p>
            <a:pPr marL="742950" lvl="1" indent="-285750">
              <a:spcAft>
                <a:spcPts val="300"/>
              </a:spcAft>
              <a:buFontTx/>
              <a:buChar char="-"/>
            </a:pPr>
            <a:r>
              <a:rPr lang="ko-KR" altLang="en-US" sz="1000" spc="-30" dirty="0">
                <a:latin typeface="+mn-ea"/>
              </a:rPr>
              <a:t>대표자</a:t>
            </a:r>
            <a:r>
              <a:rPr lang="en-US" altLang="ko-KR" sz="1000" spc="-30" dirty="0">
                <a:latin typeface="+mn-ea"/>
              </a:rPr>
              <a:t>/</a:t>
            </a:r>
            <a:r>
              <a:rPr lang="ko-KR" altLang="en-US" sz="1000" spc="-30" dirty="0">
                <a:latin typeface="+mn-ea"/>
              </a:rPr>
              <a:t>사업자번호</a:t>
            </a:r>
            <a:endParaRPr lang="en-US" altLang="ko-KR" sz="1000" spc="-30" dirty="0">
              <a:latin typeface="+mn-ea"/>
            </a:endParaRPr>
          </a:p>
          <a:p>
            <a:pPr marL="742950" lvl="1" indent="-285750">
              <a:spcAft>
                <a:spcPts val="300"/>
              </a:spcAft>
              <a:buFontTx/>
              <a:buChar char="-"/>
            </a:pPr>
            <a:r>
              <a:rPr lang="ko-KR" altLang="en-US" sz="1000" spc="-30" dirty="0">
                <a:latin typeface="+mn-ea"/>
              </a:rPr>
              <a:t>업태</a:t>
            </a:r>
            <a:r>
              <a:rPr lang="en-US" altLang="ko-KR" sz="1000" spc="-30" dirty="0">
                <a:latin typeface="+mn-ea"/>
              </a:rPr>
              <a:t>/</a:t>
            </a:r>
            <a:r>
              <a:rPr lang="ko-KR" altLang="en-US" sz="1000" spc="-30" dirty="0">
                <a:latin typeface="+mn-ea"/>
              </a:rPr>
              <a:t>업종</a:t>
            </a:r>
            <a:endParaRPr lang="en-US" altLang="ko-KR" sz="1000" spc="-30" dirty="0">
              <a:latin typeface="+mn-ea"/>
            </a:endParaRPr>
          </a:p>
          <a:p>
            <a:pPr marL="742950" lvl="1" indent="-285750">
              <a:spcAft>
                <a:spcPts val="300"/>
              </a:spcAft>
              <a:buFontTx/>
              <a:buChar char="-"/>
            </a:pPr>
            <a:r>
              <a:rPr lang="ko-KR" altLang="en-US" sz="1000" spc="-30" dirty="0">
                <a:latin typeface="+mn-ea"/>
              </a:rPr>
              <a:t>대표</a:t>
            </a:r>
            <a:r>
              <a:rPr lang="en-US" altLang="ko-KR" sz="1000" spc="-30" dirty="0">
                <a:latin typeface="+mn-ea"/>
              </a:rPr>
              <a:t>/</a:t>
            </a:r>
            <a:r>
              <a:rPr lang="ko-KR" altLang="en-US" sz="1000" spc="-30" dirty="0">
                <a:latin typeface="+mn-ea"/>
              </a:rPr>
              <a:t>휴대전화</a:t>
            </a:r>
            <a:endParaRPr lang="en-US" altLang="ko-KR" sz="1000" spc="-30" dirty="0">
              <a:latin typeface="+mn-ea"/>
            </a:endParaRPr>
          </a:p>
          <a:p>
            <a:pPr marL="742950" lvl="1" indent="-285750">
              <a:spcAft>
                <a:spcPts val="300"/>
              </a:spcAft>
              <a:buFontTx/>
              <a:buChar char="-"/>
            </a:pPr>
            <a:r>
              <a:rPr lang="ko-KR" altLang="en-US" sz="1000" spc="-30" dirty="0">
                <a:latin typeface="+mn-ea"/>
              </a:rPr>
              <a:t>주소</a:t>
            </a:r>
            <a:r>
              <a:rPr lang="en-US" altLang="ko-KR" sz="1000" spc="-30" dirty="0">
                <a:latin typeface="+mn-ea"/>
              </a:rPr>
              <a:t>/</a:t>
            </a:r>
            <a:r>
              <a:rPr lang="ko-KR" altLang="en-US" sz="1000" spc="-30" dirty="0">
                <a:latin typeface="+mn-ea"/>
              </a:rPr>
              <a:t>담당자</a:t>
            </a:r>
            <a:endParaRPr lang="en-US" altLang="ko-KR" sz="1000" spc="-30" dirty="0">
              <a:latin typeface="+mn-ea"/>
            </a:endParaRPr>
          </a:p>
          <a:p>
            <a:pPr marL="742950" lvl="1" indent="-285750">
              <a:spcAft>
                <a:spcPts val="300"/>
              </a:spcAft>
              <a:buFontTx/>
              <a:buChar char="-"/>
            </a:pPr>
            <a:r>
              <a:rPr lang="ko-KR" altLang="en-US" sz="1000" spc="-30" dirty="0" smtClean="0">
                <a:latin typeface="+mn-ea"/>
              </a:rPr>
              <a:t>포인트잔액</a:t>
            </a:r>
            <a:r>
              <a:rPr lang="en-US" altLang="ko-KR" sz="1000" spc="-30" dirty="0" smtClean="0">
                <a:latin typeface="+mn-ea"/>
              </a:rPr>
              <a:t>/</a:t>
            </a:r>
            <a:r>
              <a:rPr lang="ko-KR" altLang="en-US" sz="1000" spc="-30" dirty="0" smtClean="0">
                <a:latin typeface="+mn-ea"/>
              </a:rPr>
              <a:t>적립여부</a:t>
            </a:r>
            <a:endParaRPr lang="en-US" altLang="ko-KR" sz="1000" spc="-30" dirty="0" smtClean="0">
              <a:latin typeface="+mn-ea"/>
            </a:endParaRPr>
          </a:p>
          <a:p>
            <a:pPr marL="742950" lvl="1" indent="-285750">
              <a:spcAft>
                <a:spcPts val="300"/>
              </a:spcAft>
              <a:buFontTx/>
              <a:buChar char="-"/>
            </a:pPr>
            <a:r>
              <a:rPr lang="ko-KR" altLang="en-US" sz="1000" spc="-30" dirty="0" smtClean="0">
                <a:latin typeface="+mn-ea"/>
              </a:rPr>
              <a:t>외상허용여부</a:t>
            </a:r>
            <a:endParaRPr lang="en-US" altLang="ko-KR" sz="1000" spc="-30" dirty="0" smtClean="0">
              <a:latin typeface="+mn-ea"/>
            </a:endParaRPr>
          </a:p>
          <a:p>
            <a:pPr marL="742950" lvl="1" indent="-285750">
              <a:spcAft>
                <a:spcPts val="300"/>
              </a:spcAft>
              <a:buFontTx/>
              <a:buChar char="-"/>
            </a:pPr>
            <a:r>
              <a:rPr lang="en-US" altLang="ko-KR" sz="1000" spc="-30" dirty="0" smtClean="0">
                <a:latin typeface="+mn-ea"/>
              </a:rPr>
              <a:t>SMS</a:t>
            </a:r>
            <a:r>
              <a:rPr lang="ko-KR" altLang="en-US" sz="1000" spc="-30" dirty="0" smtClean="0">
                <a:latin typeface="+mn-ea"/>
              </a:rPr>
              <a:t>수신여부</a:t>
            </a:r>
            <a:endParaRPr lang="en-US" altLang="ko-KR" sz="1000" spc="-30" dirty="0" smtClean="0">
              <a:latin typeface="+mn-ea"/>
            </a:endParaRPr>
          </a:p>
          <a:p>
            <a:pPr marL="742950" lvl="1" indent="-285750">
              <a:spcAft>
                <a:spcPts val="300"/>
              </a:spcAft>
              <a:buFontTx/>
              <a:buChar char="-"/>
            </a:pPr>
            <a:r>
              <a:rPr lang="ko-KR" altLang="en-US" sz="1000" spc="-30" dirty="0" smtClean="0">
                <a:latin typeface="+mn-ea"/>
              </a:rPr>
              <a:t>계산서발행여</a:t>
            </a:r>
            <a:r>
              <a:rPr lang="ko-KR" altLang="en-US" sz="1000" spc="-30" dirty="0">
                <a:latin typeface="+mn-ea"/>
              </a:rPr>
              <a:t>부</a:t>
            </a:r>
            <a:endParaRPr lang="en-US" altLang="ko-KR" sz="1000" spc="-30" dirty="0">
              <a:latin typeface="+mn-ea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spc="-30" dirty="0" smtClean="0">
                <a:latin typeface="+mn-ea"/>
              </a:rPr>
              <a:t>미수금 확인</a:t>
            </a:r>
            <a:endParaRPr lang="en-US" altLang="ko-KR" sz="1000" spc="-30" dirty="0">
              <a:latin typeface="+mn-ea"/>
            </a:endParaRPr>
          </a:p>
        </p:txBody>
      </p:sp>
      <p:pic>
        <p:nvPicPr>
          <p:cNvPr id="9219" name="Picture 3" descr="C:\Users\jsk\Desktop\캡처.JPG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600" y="1447200"/>
            <a:ext cx="6681600" cy="456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직사각형 22"/>
          <p:cNvSpPr/>
          <p:nvPr/>
        </p:nvSpPr>
        <p:spPr>
          <a:xfrm>
            <a:off x="1456467" y="1874166"/>
            <a:ext cx="429483" cy="115970"/>
          </a:xfrm>
          <a:prstGeom prst="rect">
            <a:avLst/>
          </a:prstGeom>
          <a:solidFill>
            <a:srgbClr val="FF0000">
              <a:alpha val="24000"/>
            </a:srgbClr>
          </a:solidFill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+mn-ea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3780567" y="3458753"/>
            <a:ext cx="734283" cy="115970"/>
          </a:xfrm>
          <a:prstGeom prst="rect">
            <a:avLst/>
          </a:prstGeom>
          <a:solidFill>
            <a:srgbClr val="FF0000">
              <a:alpha val="24000"/>
            </a:srgbClr>
          </a:solidFill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+mn-ea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3780567" y="3828998"/>
            <a:ext cx="734283" cy="115970"/>
          </a:xfrm>
          <a:prstGeom prst="rect">
            <a:avLst/>
          </a:prstGeom>
          <a:solidFill>
            <a:srgbClr val="FF0000">
              <a:alpha val="24000"/>
            </a:srgbClr>
          </a:solidFill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+mn-ea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552217" y="3342783"/>
            <a:ext cx="722377" cy="115970"/>
          </a:xfrm>
          <a:prstGeom prst="rect">
            <a:avLst/>
          </a:prstGeom>
          <a:solidFill>
            <a:srgbClr val="FF0000">
              <a:alpha val="24000"/>
            </a:srgbClr>
          </a:solidFill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+mn-ea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5552217" y="3592103"/>
            <a:ext cx="722377" cy="115970"/>
          </a:xfrm>
          <a:prstGeom prst="rect">
            <a:avLst/>
          </a:prstGeom>
          <a:solidFill>
            <a:srgbClr val="FF0000">
              <a:alpha val="24000"/>
            </a:srgbClr>
          </a:solidFill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+mn-ea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5552217" y="3828998"/>
            <a:ext cx="722377" cy="115970"/>
          </a:xfrm>
          <a:prstGeom prst="rect">
            <a:avLst/>
          </a:prstGeom>
          <a:solidFill>
            <a:srgbClr val="FF0000">
              <a:alpha val="24000"/>
            </a:srgbClr>
          </a:solidFill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+mn-ea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3780567" y="2382428"/>
            <a:ext cx="734283" cy="505718"/>
          </a:xfrm>
          <a:prstGeom prst="rect">
            <a:avLst/>
          </a:prstGeom>
          <a:solidFill>
            <a:srgbClr val="FF0000">
              <a:alpha val="24000"/>
            </a:srgbClr>
          </a:solidFill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+mn-ea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768495" y="2523401"/>
            <a:ext cx="2096722" cy="364745"/>
          </a:xfrm>
          <a:prstGeom prst="rect">
            <a:avLst/>
          </a:prstGeom>
          <a:solidFill>
            <a:srgbClr val="F15C2A">
              <a:alpha val="11000"/>
            </a:srgbClr>
          </a:solidFill>
          <a:ln w="6350">
            <a:solidFill>
              <a:srgbClr val="F15C2A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 smtClean="0">
                <a:solidFill>
                  <a:srgbClr val="EE5D28"/>
                </a:solidFill>
                <a:latin typeface="+mn-ea"/>
              </a:rPr>
              <a:t>매출처 및 개인회원 선택</a:t>
            </a:r>
            <a:endParaRPr lang="ko-KR" altLang="en-US" sz="1000" dirty="0">
              <a:solidFill>
                <a:srgbClr val="EE5D28"/>
              </a:solidFill>
              <a:latin typeface="+mn-ea"/>
            </a:endParaRPr>
          </a:p>
        </p:txBody>
      </p:sp>
      <p:cxnSp>
        <p:nvCxnSpPr>
          <p:cNvPr id="21" name="직선 화살표 연결선 20"/>
          <p:cNvCxnSpPr>
            <a:stCxn id="23" idx="2"/>
            <a:endCxn id="20" idx="0"/>
          </p:cNvCxnSpPr>
          <p:nvPr/>
        </p:nvCxnSpPr>
        <p:spPr>
          <a:xfrm>
            <a:off x="1671209" y="1990136"/>
            <a:ext cx="145647" cy="533265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3782947" y="4305248"/>
            <a:ext cx="731903" cy="115970"/>
          </a:xfrm>
          <a:prstGeom prst="rect">
            <a:avLst/>
          </a:prstGeom>
          <a:solidFill>
            <a:srgbClr val="FF0000">
              <a:alpha val="24000"/>
            </a:srgbClr>
          </a:solidFill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+mn-ea"/>
            </a:endParaRPr>
          </a:p>
        </p:txBody>
      </p:sp>
      <p:sp>
        <p:nvSpPr>
          <p:cNvPr id="28" name="object 47"/>
          <p:cNvSpPr/>
          <p:nvPr/>
        </p:nvSpPr>
        <p:spPr>
          <a:xfrm>
            <a:off x="7904163" y="3911979"/>
            <a:ext cx="763587" cy="370800"/>
          </a:xfrm>
          <a:custGeom>
            <a:avLst/>
            <a:gdLst/>
            <a:ahLst/>
            <a:cxnLst/>
            <a:rect l="l" t="t" r="r" b="b"/>
            <a:pathLst>
              <a:path w="1435100" h="254000">
                <a:moveTo>
                  <a:pt x="1435100" y="254000"/>
                </a:moveTo>
                <a:lnTo>
                  <a:pt x="0" y="254000"/>
                </a:lnTo>
                <a:lnTo>
                  <a:pt x="0" y="0"/>
                </a:lnTo>
                <a:lnTo>
                  <a:pt x="1435100" y="0"/>
                </a:lnTo>
                <a:lnTo>
                  <a:pt x="1435100" y="254000"/>
                </a:lnTo>
                <a:close/>
              </a:path>
            </a:pathLst>
          </a:custGeom>
          <a:solidFill>
            <a:srgbClr val="F15C2A"/>
          </a:solidFill>
          <a:ln>
            <a:noFill/>
          </a:ln>
        </p:spPr>
        <p:txBody>
          <a:bodyPr wrap="square" lIns="0" tIns="0" rIns="0" bIns="0" rtlCol="0"/>
          <a:lstStyle/>
          <a:p>
            <a:pPr algn="ctr"/>
            <a:r>
              <a:rPr lang="ko-KR" altLang="en-US" sz="1100" b="1" dirty="0" smtClean="0">
                <a:solidFill>
                  <a:schemeClr val="bg1"/>
                </a:solidFill>
                <a:latin typeface="+mn-ea"/>
              </a:rPr>
              <a:t>신규</a:t>
            </a:r>
            <a:endParaRPr sz="11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2" name="object 47"/>
          <p:cNvSpPr/>
          <p:nvPr/>
        </p:nvSpPr>
        <p:spPr>
          <a:xfrm>
            <a:off x="7904169" y="4612788"/>
            <a:ext cx="763587" cy="370800"/>
          </a:xfrm>
          <a:custGeom>
            <a:avLst/>
            <a:gdLst/>
            <a:ahLst/>
            <a:cxnLst/>
            <a:rect l="l" t="t" r="r" b="b"/>
            <a:pathLst>
              <a:path w="1435100" h="254000">
                <a:moveTo>
                  <a:pt x="1435100" y="254000"/>
                </a:moveTo>
                <a:lnTo>
                  <a:pt x="0" y="254000"/>
                </a:lnTo>
                <a:lnTo>
                  <a:pt x="0" y="0"/>
                </a:lnTo>
                <a:lnTo>
                  <a:pt x="1435100" y="0"/>
                </a:lnTo>
                <a:lnTo>
                  <a:pt x="1435100" y="254000"/>
                </a:lnTo>
                <a:close/>
              </a:path>
            </a:pathLst>
          </a:custGeom>
          <a:solidFill>
            <a:srgbClr val="F15C2A"/>
          </a:solidFill>
          <a:ln>
            <a:noFill/>
          </a:ln>
        </p:spPr>
        <p:txBody>
          <a:bodyPr wrap="square" lIns="0" tIns="0" rIns="0" bIns="0" rtlCol="0"/>
          <a:lstStyle/>
          <a:p>
            <a:pPr algn="ctr"/>
            <a:r>
              <a:rPr lang="ko-KR" altLang="en-US" sz="1100" b="1" dirty="0" smtClean="0">
                <a:solidFill>
                  <a:schemeClr val="bg1"/>
                </a:solidFill>
                <a:latin typeface="+mn-ea"/>
              </a:rPr>
              <a:t>상세정보</a:t>
            </a:r>
            <a:endParaRPr lang="en-US" altLang="ko-KR" sz="1100" b="1" dirty="0" smtClean="0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ko-KR" altLang="en-US" sz="1100" b="1" dirty="0" smtClean="0">
                <a:solidFill>
                  <a:schemeClr val="bg1"/>
                </a:solidFill>
                <a:latin typeface="+mn-ea"/>
              </a:rPr>
              <a:t>작성</a:t>
            </a:r>
            <a:endParaRPr lang="en-US" altLang="ko-KR" sz="1100" b="1" dirty="0" smtClean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33" name="직선 화살표 연결선 32"/>
          <p:cNvCxnSpPr/>
          <p:nvPr/>
        </p:nvCxnSpPr>
        <p:spPr>
          <a:xfrm>
            <a:off x="8285956" y="4274034"/>
            <a:ext cx="1" cy="329230"/>
          </a:xfrm>
          <a:prstGeom prst="straightConnector1">
            <a:avLst/>
          </a:prstGeom>
          <a:ln w="38100">
            <a:solidFill>
              <a:srgbClr val="F25C2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/>
          <p:nvPr/>
        </p:nvCxnSpPr>
        <p:spPr>
          <a:xfrm>
            <a:off x="8285963" y="4993113"/>
            <a:ext cx="1" cy="329230"/>
          </a:xfrm>
          <a:prstGeom prst="straightConnector1">
            <a:avLst/>
          </a:prstGeom>
          <a:ln w="38100">
            <a:solidFill>
              <a:srgbClr val="F25C2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bject 47"/>
          <p:cNvSpPr/>
          <p:nvPr/>
        </p:nvSpPr>
        <p:spPr>
          <a:xfrm>
            <a:off x="7904165" y="5322343"/>
            <a:ext cx="763587" cy="370800"/>
          </a:xfrm>
          <a:custGeom>
            <a:avLst/>
            <a:gdLst/>
            <a:ahLst/>
            <a:cxnLst/>
            <a:rect l="l" t="t" r="r" b="b"/>
            <a:pathLst>
              <a:path w="1435100" h="254000">
                <a:moveTo>
                  <a:pt x="1435100" y="254000"/>
                </a:moveTo>
                <a:lnTo>
                  <a:pt x="0" y="254000"/>
                </a:lnTo>
                <a:lnTo>
                  <a:pt x="0" y="0"/>
                </a:lnTo>
                <a:lnTo>
                  <a:pt x="1435100" y="0"/>
                </a:lnTo>
                <a:lnTo>
                  <a:pt x="1435100" y="254000"/>
                </a:lnTo>
                <a:close/>
              </a:path>
            </a:pathLst>
          </a:custGeom>
          <a:solidFill>
            <a:srgbClr val="F15C2A"/>
          </a:solidFill>
          <a:ln>
            <a:noFill/>
          </a:ln>
        </p:spPr>
        <p:txBody>
          <a:bodyPr wrap="square" lIns="0" tIns="0" rIns="0" bIns="0" rtlCol="0"/>
          <a:lstStyle/>
          <a:p>
            <a:pPr algn="ctr"/>
            <a:r>
              <a:rPr lang="ko-KR" altLang="en-US" sz="1100" b="1" dirty="0" smtClean="0">
                <a:solidFill>
                  <a:schemeClr val="bg1"/>
                </a:solidFill>
                <a:latin typeface="+mn-ea"/>
              </a:rPr>
              <a:t>저장</a:t>
            </a:r>
            <a:endParaRPr sz="1100" b="1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154978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010CD-12E9-4091-8357-9D5CDF929741}" type="slidenum">
              <a:rPr lang="ko-KR" altLang="en-US" smtClean="0"/>
              <a:pPr/>
              <a:t>23</a:t>
            </a:fld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562846" y="584200"/>
            <a:ext cx="506549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800" dirty="0" smtClean="0">
                <a:solidFill>
                  <a:srgbClr val="F15C2A"/>
                </a:solidFill>
                <a:latin typeface="+mn-ea"/>
              </a:rPr>
              <a:t>5. </a:t>
            </a:r>
            <a:r>
              <a:rPr lang="ko-KR" altLang="en-US" sz="800" dirty="0" smtClean="0">
                <a:solidFill>
                  <a:srgbClr val="F15C2A"/>
                </a:solidFill>
                <a:latin typeface="+mn-ea"/>
              </a:rPr>
              <a:t>영업관리</a:t>
            </a:r>
            <a:endParaRPr lang="en-US" altLang="ko-KR" sz="800" dirty="0">
              <a:solidFill>
                <a:srgbClr val="F15C2A"/>
              </a:solidFill>
              <a:latin typeface="+mn-ea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60388" y="745783"/>
            <a:ext cx="742191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400" b="1" spc="-50" dirty="0" smtClean="0">
                <a:solidFill>
                  <a:srgbClr val="F15C2A"/>
                </a:solidFill>
                <a:latin typeface="+mn-ea"/>
              </a:rPr>
              <a:t>매출 등록 </a:t>
            </a:r>
            <a:endParaRPr lang="ko-KR" altLang="en-US" sz="1400" b="1" spc="-50" dirty="0">
              <a:solidFill>
                <a:srgbClr val="F15C2A"/>
              </a:solidFill>
              <a:latin typeface="+mn-ea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330044" y="1447799"/>
            <a:ext cx="2423556" cy="8233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b="1" spc="-30" dirty="0" smtClean="0">
                <a:latin typeface="+mn-ea"/>
              </a:rPr>
              <a:t>고객별 매출 처리</a:t>
            </a:r>
            <a:endParaRPr lang="en-US" altLang="ko-KR" sz="1000" b="1" spc="-30" dirty="0" smtClean="0">
              <a:latin typeface="+mn-ea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spc="-30" dirty="0" smtClean="0">
                <a:latin typeface="+mn-ea"/>
              </a:rPr>
              <a:t>품목별</a:t>
            </a:r>
            <a:r>
              <a:rPr lang="en-US" altLang="ko-KR" sz="1000" spc="-30" dirty="0" smtClean="0">
                <a:latin typeface="+mn-ea"/>
              </a:rPr>
              <a:t> </a:t>
            </a:r>
            <a:r>
              <a:rPr lang="ko-KR" altLang="en-US" sz="1000" spc="-30" dirty="0">
                <a:latin typeface="+mn-ea"/>
              </a:rPr>
              <a:t>수량 및 참고사항 입력</a:t>
            </a:r>
            <a:endParaRPr lang="en-US" altLang="ko-KR" sz="1000" spc="-30" dirty="0">
              <a:latin typeface="+mn-ea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spc="-30" dirty="0">
                <a:latin typeface="+mn-ea"/>
              </a:rPr>
              <a:t>재고 </a:t>
            </a:r>
            <a:r>
              <a:rPr lang="ko-KR" altLang="en-US" sz="1000" spc="-30" dirty="0" smtClean="0">
                <a:latin typeface="+mn-ea"/>
              </a:rPr>
              <a:t>출고처리</a:t>
            </a:r>
            <a:endParaRPr lang="en-US" altLang="ko-KR" sz="1000" spc="-30" dirty="0">
              <a:latin typeface="+mn-ea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spc="-30" dirty="0" smtClean="0">
                <a:latin typeface="+mn-ea"/>
              </a:rPr>
              <a:t>외상</a:t>
            </a:r>
            <a:r>
              <a:rPr lang="en-US" altLang="ko-KR" sz="1000" spc="-30" dirty="0">
                <a:latin typeface="+mn-ea"/>
              </a:rPr>
              <a:t>/</a:t>
            </a:r>
            <a:r>
              <a:rPr lang="ko-KR" altLang="en-US" sz="1000" spc="-30" dirty="0" smtClean="0">
                <a:latin typeface="+mn-ea"/>
              </a:rPr>
              <a:t>현금</a:t>
            </a:r>
            <a:r>
              <a:rPr lang="en-US" altLang="ko-KR" sz="1000" spc="-30" dirty="0" smtClean="0">
                <a:latin typeface="+mn-ea"/>
              </a:rPr>
              <a:t>/</a:t>
            </a:r>
            <a:r>
              <a:rPr lang="ko-KR" altLang="en-US" sz="1000" spc="-30" dirty="0" smtClean="0">
                <a:latin typeface="+mn-ea"/>
              </a:rPr>
              <a:t>카드</a:t>
            </a:r>
            <a:r>
              <a:rPr lang="en-US" altLang="ko-KR" sz="1000" spc="-30" dirty="0" smtClean="0">
                <a:latin typeface="+mn-ea"/>
              </a:rPr>
              <a:t>/</a:t>
            </a:r>
            <a:r>
              <a:rPr lang="ko-KR" altLang="en-US" sz="1000" spc="-30" dirty="0" smtClean="0">
                <a:latin typeface="+mn-ea"/>
              </a:rPr>
              <a:t>할</a:t>
            </a:r>
            <a:r>
              <a:rPr lang="ko-KR" altLang="en-US" sz="1000" spc="-30" dirty="0">
                <a:latin typeface="+mn-ea"/>
              </a:rPr>
              <a:t>인</a:t>
            </a:r>
            <a:r>
              <a:rPr lang="ko-KR" altLang="en-US" sz="1000" spc="-30" dirty="0" smtClean="0">
                <a:latin typeface="+mn-ea"/>
              </a:rPr>
              <a:t> 수금 처리 가능</a:t>
            </a:r>
            <a:endParaRPr lang="en-US" altLang="ko-KR" sz="1000" spc="-30" dirty="0" smtClean="0">
              <a:latin typeface="+mn-ea"/>
            </a:endParaRPr>
          </a:p>
        </p:txBody>
      </p:sp>
      <p:pic>
        <p:nvPicPr>
          <p:cNvPr id="1026" name="Picture 2" descr="C:\Users\jsk\Desktop\캡처.JPG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600" y="1447200"/>
            <a:ext cx="6681600" cy="456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직사각형 39"/>
          <p:cNvSpPr/>
          <p:nvPr/>
        </p:nvSpPr>
        <p:spPr>
          <a:xfrm>
            <a:off x="794261" y="1642242"/>
            <a:ext cx="307391" cy="176585"/>
          </a:xfrm>
          <a:prstGeom prst="rect">
            <a:avLst/>
          </a:prstGeom>
          <a:solidFill>
            <a:srgbClr val="FF0000">
              <a:alpha val="24000"/>
            </a:srgbClr>
          </a:solidFill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+mn-ea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2409824" y="2352674"/>
            <a:ext cx="1014413" cy="127103"/>
          </a:xfrm>
          <a:prstGeom prst="rect">
            <a:avLst/>
          </a:prstGeom>
          <a:solidFill>
            <a:srgbClr val="FF0000">
              <a:alpha val="24000"/>
            </a:srgbClr>
          </a:solidFill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+mn-ea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1959769" y="3455194"/>
            <a:ext cx="5255420" cy="242887"/>
          </a:xfrm>
          <a:prstGeom prst="rect">
            <a:avLst/>
          </a:prstGeom>
          <a:solidFill>
            <a:srgbClr val="FF0000">
              <a:alpha val="24000"/>
            </a:srgbClr>
          </a:solidFill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+mn-ea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09290" y="2260871"/>
            <a:ext cx="1209985" cy="272779"/>
          </a:xfrm>
          <a:prstGeom prst="rect">
            <a:avLst/>
          </a:prstGeom>
          <a:solidFill>
            <a:srgbClr val="FF0000">
              <a:alpha val="24000"/>
            </a:srgbClr>
          </a:solidFill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+mn-ea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4724090" y="2187925"/>
            <a:ext cx="1259991" cy="272779"/>
          </a:xfrm>
          <a:prstGeom prst="rect">
            <a:avLst/>
          </a:prstGeom>
          <a:solidFill>
            <a:srgbClr val="FF0000">
              <a:alpha val="24000"/>
            </a:srgbClr>
          </a:solidFill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+mn-ea"/>
            </a:endParaRPr>
          </a:p>
        </p:txBody>
      </p:sp>
      <p:sp>
        <p:nvSpPr>
          <p:cNvPr id="20" name="object 47"/>
          <p:cNvSpPr/>
          <p:nvPr/>
        </p:nvSpPr>
        <p:spPr>
          <a:xfrm>
            <a:off x="7904163" y="2607054"/>
            <a:ext cx="763587" cy="370800"/>
          </a:xfrm>
          <a:custGeom>
            <a:avLst/>
            <a:gdLst/>
            <a:ahLst/>
            <a:cxnLst/>
            <a:rect l="l" t="t" r="r" b="b"/>
            <a:pathLst>
              <a:path w="1435100" h="254000">
                <a:moveTo>
                  <a:pt x="1435100" y="254000"/>
                </a:moveTo>
                <a:lnTo>
                  <a:pt x="0" y="254000"/>
                </a:lnTo>
                <a:lnTo>
                  <a:pt x="0" y="0"/>
                </a:lnTo>
                <a:lnTo>
                  <a:pt x="1435100" y="0"/>
                </a:lnTo>
                <a:lnTo>
                  <a:pt x="1435100" y="254000"/>
                </a:lnTo>
                <a:close/>
              </a:path>
            </a:pathLst>
          </a:custGeom>
          <a:solidFill>
            <a:srgbClr val="F15C2A"/>
          </a:solidFill>
          <a:ln>
            <a:noFill/>
          </a:ln>
        </p:spPr>
        <p:txBody>
          <a:bodyPr wrap="square" lIns="0" tIns="0" rIns="0" bIns="0" rtlCol="0"/>
          <a:lstStyle/>
          <a:p>
            <a:pPr algn="ctr"/>
            <a:r>
              <a:rPr lang="ko-KR" altLang="en-US" sz="1100" b="1" dirty="0" smtClean="0">
                <a:solidFill>
                  <a:schemeClr val="bg1"/>
                </a:solidFill>
                <a:latin typeface="+mn-ea"/>
              </a:rPr>
              <a:t>신규</a:t>
            </a:r>
            <a:endParaRPr sz="1100" b="1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21" name="직선 화살표 연결선 20"/>
          <p:cNvCxnSpPr/>
          <p:nvPr/>
        </p:nvCxnSpPr>
        <p:spPr>
          <a:xfrm>
            <a:off x="8285955" y="2985469"/>
            <a:ext cx="1" cy="329230"/>
          </a:xfrm>
          <a:prstGeom prst="straightConnector1">
            <a:avLst/>
          </a:prstGeom>
          <a:ln w="38100">
            <a:solidFill>
              <a:srgbClr val="F25C2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bject 47"/>
          <p:cNvSpPr/>
          <p:nvPr/>
        </p:nvSpPr>
        <p:spPr>
          <a:xfrm>
            <a:off x="7904169" y="4031763"/>
            <a:ext cx="763587" cy="370800"/>
          </a:xfrm>
          <a:custGeom>
            <a:avLst/>
            <a:gdLst/>
            <a:ahLst/>
            <a:cxnLst/>
            <a:rect l="l" t="t" r="r" b="b"/>
            <a:pathLst>
              <a:path w="1435100" h="254000">
                <a:moveTo>
                  <a:pt x="1435100" y="254000"/>
                </a:moveTo>
                <a:lnTo>
                  <a:pt x="0" y="254000"/>
                </a:lnTo>
                <a:lnTo>
                  <a:pt x="0" y="0"/>
                </a:lnTo>
                <a:lnTo>
                  <a:pt x="1435100" y="0"/>
                </a:lnTo>
                <a:lnTo>
                  <a:pt x="1435100" y="254000"/>
                </a:lnTo>
                <a:close/>
              </a:path>
            </a:pathLst>
          </a:custGeom>
          <a:solidFill>
            <a:srgbClr val="F15C2A"/>
          </a:solidFill>
          <a:ln>
            <a:noFill/>
          </a:ln>
        </p:spPr>
        <p:txBody>
          <a:bodyPr wrap="square" lIns="0" tIns="0" rIns="0" bIns="0" rtlCol="0"/>
          <a:lstStyle/>
          <a:p>
            <a:pPr algn="ctr"/>
            <a:r>
              <a:rPr lang="ko-KR" altLang="en-US" sz="1100" b="1" dirty="0" smtClean="0">
                <a:solidFill>
                  <a:schemeClr val="bg1"/>
                </a:solidFill>
                <a:latin typeface="+mn-ea"/>
              </a:rPr>
              <a:t>상세정보</a:t>
            </a:r>
            <a:endParaRPr lang="en-US" altLang="ko-KR" sz="1100" b="1" dirty="0" smtClean="0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ko-KR" altLang="en-US" sz="1100" b="1" dirty="0" smtClean="0">
                <a:solidFill>
                  <a:schemeClr val="bg1"/>
                </a:solidFill>
                <a:latin typeface="+mn-ea"/>
              </a:rPr>
              <a:t>입력</a:t>
            </a:r>
            <a:endParaRPr lang="en-US" altLang="ko-KR" sz="1100" b="1" dirty="0" smtClean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23" name="직선 화살표 연결선 22"/>
          <p:cNvCxnSpPr/>
          <p:nvPr/>
        </p:nvCxnSpPr>
        <p:spPr>
          <a:xfrm>
            <a:off x="8285963" y="4402563"/>
            <a:ext cx="1" cy="329230"/>
          </a:xfrm>
          <a:prstGeom prst="straightConnector1">
            <a:avLst/>
          </a:prstGeom>
          <a:ln w="38100">
            <a:solidFill>
              <a:srgbClr val="F25C2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bject 47"/>
          <p:cNvSpPr/>
          <p:nvPr/>
        </p:nvSpPr>
        <p:spPr>
          <a:xfrm>
            <a:off x="7904165" y="4731793"/>
            <a:ext cx="763587" cy="370800"/>
          </a:xfrm>
          <a:custGeom>
            <a:avLst/>
            <a:gdLst/>
            <a:ahLst/>
            <a:cxnLst/>
            <a:rect l="l" t="t" r="r" b="b"/>
            <a:pathLst>
              <a:path w="1435100" h="254000">
                <a:moveTo>
                  <a:pt x="1435100" y="254000"/>
                </a:moveTo>
                <a:lnTo>
                  <a:pt x="0" y="254000"/>
                </a:lnTo>
                <a:lnTo>
                  <a:pt x="0" y="0"/>
                </a:lnTo>
                <a:lnTo>
                  <a:pt x="1435100" y="0"/>
                </a:lnTo>
                <a:lnTo>
                  <a:pt x="1435100" y="254000"/>
                </a:lnTo>
                <a:close/>
              </a:path>
            </a:pathLst>
          </a:custGeom>
          <a:solidFill>
            <a:srgbClr val="F15C2A"/>
          </a:solidFill>
          <a:ln>
            <a:noFill/>
          </a:ln>
        </p:spPr>
        <p:txBody>
          <a:bodyPr wrap="square" lIns="0" tIns="0" rIns="0" bIns="0" rtlCol="0"/>
          <a:lstStyle/>
          <a:p>
            <a:pPr algn="ctr"/>
            <a:r>
              <a:rPr lang="ko-KR" altLang="en-US" sz="1100" b="1" dirty="0" smtClean="0">
                <a:solidFill>
                  <a:schemeClr val="bg1"/>
                </a:solidFill>
                <a:latin typeface="+mn-ea"/>
              </a:rPr>
              <a:t>저장</a:t>
            </a:r>
            <a:endParaRPr sz="11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5" name="object 47"/>
          <p:cNvSpPr/>
          <p:nvPr/>
        </p:nvSpPr>
        <p:spPr>
          <a:xfrm>
            <a:off x="7904162" y="3324224"/>
            <a:ext cx="763587" cy="370800"/>
          </a:xfrm>
          <a:custGeom>
            <a:avLst/>
            <a:gdLst/>
            <a:ahLst/>
            <a:cxnLst/>
            <a:rect l="l" t="t" r="r" b="b"/>
            <a:pathLst>
              <a:path w="1435100" h="254000">
                <a:moveTo>
                  <a:pt x="1435100" y="254000"/>
                </a:moveTo>
                <a:lnTo>
                  <a:pt x="0" y="254000"/>
                </a:lnTo>
                <a:lnTo>
                  <a:pt x="0" y="0"/>
                </a:lnTo>
                <a:lnTo>
                  <a:pt x="1435100" y="0"/>
                </a:lnTo>
                <a:lnTo>
                  <a:pt x="1435100" y="254000"/>
                </a:lnTo>
                <a:close/>
              </a:path>
            </a:pathLst>
          </a:custGeom>
          <a:solidFill>
            <a:srgbClr val="F15C2A"/>
          </a:solidFill>
          <a:ln>
            <a:noFill/>
          </a:ln>
        </p:spPr>
        <p:txBody>
          <a:bodyPr wrap="square" lIns="0" tIns="0" rIns="0" bIns="0" rtlCol="0"/>
          <a:lstStyle/>
          <a:p>
            <a:pPr algn="ctr"/>
            <a:r>
              <a:rPr lang="ko-KR" altLang="en-US" sz="1100" b="1" dirty="0" smtClean="0">
                <a:solidFill>
                  <a:schemeClr val="bg1"/>
                </a:solidFill>
                <a:latin typeface="+mn-ea"/>
              </a:rPr>
              <a:t>고객선택</a:t>
            </a:r>
            <a:endParaRPr sz="1100" b="1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26" name="직선 화살표 연결선 25"/>
          <p:cNvCxnSpPr/>
          <p:nvPr/>
        </p:nvCxnSpPr>
        <p:spPr>
          <a:xfrm>
            <a:off x="8285956" y="3693009"/>
            <a:ext cx="1" cy="329230"/>
          </a:xfrm>
          <a:prstGeom prst="straightConnector1">
            <a:avLst/>
          </a:prstGeom>
          <a:ln w="38100">
            <a:solidFill>
              <a:srgbClr val="F25C2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bject 47"/>
          <p:cNvSpPr/>
          <p:nvPr/>
        </p:nvSpPr>
        <p:spPr>
          <a:xfrm>
            <a:off x="7904160" y="5376128"/>
            <a:ext cx="763587" cy="371475"/>
          </a:xfrm>
          <a:custGeom>
            <a:avLst/>
            <a:gdLst/>
            <a:ahLst/>
            <a:cxnLst/>
            <a:rect l="l" t="t" r="r" b="b"/>
            <a:pathLst>
              <a:path w="1435100" h="254000">
                <a:moveTo>
                  <a:pt x="1435100" y="254000"/>
                </a:moveTo>
                <a:lnTo>
                  <a:pt x="0" y="254000"/>
                </a:lnTo>
                <a:lnTo>
                  <a:pt x="0" y="0"/>
                </a:lnTo>
                <a:lnTo>
                  <a:pt x="1435100" y="0"/>
                </a:lnTo>
                <a:lnTo>
                  <a:pt x="1435100" y="25400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wrap="square" lIns="0" tIns="0" rIns="0" bIns="0" rtlCol="0"/>
          <a:lstStyle/>
          <a:p>
            <a:pPr algn="ctr"/>
            <a:r>
              <a:rPr lang="ko-KR" altLang="en-US" sz="1100" b="1" dirty="0" smtClean="0">
                <a:solidFill>
                  <a:schemeClr val="bg1"/>
                </a:solidFill>
                <a:latin typeface="+mn-ea"/>
              </a:rPr>
              <a:t>매출전표 </a:t>
            </a:r>
            <a:endParaRPr lang="en-US" altLang="ko-KR" sz="1100" b="1" dirty="0" smtClean="0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ko-KR" altLang="en-US" sz="1100" b="1" dirty="0" smtClean="0">
                <a:solidFill>
                  <a:schemeClr val="bg1"/>
                </a:solidFill>
                <a:latin typeface="+mn-ea"/>
              </a:rPr>
              <a:t>선택</a:t>
            </a:r>
            <a:r>
              <a:rPr lang="en-US" altLang="ko-KR" sz="1100" b="1" dirty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1100" b="1" dirty="0" smtClean="0">
                <a:solidFill>
                  <a:schemeClr val="bg1"/>
                </a:solidFill>
                <a:latin typeface="+mn-ea"/>
              </a:rPr>
              <a:t>삭제</a:t>
            </a:r>
            <a:endParaRPr sz="1100" b="1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14560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C:\Users\jsk\Desktop\캡처.JPG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600" y="1447200"/>
            <a:ext cx="6681600" cy="456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010CD-12E9-4091-8357-9D5CDF929741}" type="slidenum">
              <a:rPr lang="ko-KR" altLang="en-US" smtClean="0"/>
              <a:pPr/>
              <a:t>24</a:t>
            </a:fld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562846" y="584200"/>
            <a:ext cx="506549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800" dirty="0" smtClean="0">
                <a:solidFill>
                  <a:srgbClr val="F15C2A"/>
                </a:solidFill>
                <a:latin typeface="+mn-ea"/>
              </a:rPr>
              <a:t>5. </a:t>
            </a:r>
            <a:r>
              <a:rPr lang="ko-KR" altLang="en-US" sz="800" dirty="0" smtClean="0">
                <a:solidFill>
                  <a:srgbClr val="F15C2A"/>
                </a:solidFill>
                <a:latin typeface="+mn-ea"/>
              </a:rPr>
              <a:t>영업관리</a:t>
            </a:r>
            <a:endParaRPr lang="en-US" altLang="ko-KR" sz="800" dirty="0">
              <a:solidFill>
                <a:srgbClr val="F15C2A"/>
              </a:solidFill>
              <a:latin typeface="+mn-ea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60388" y="745783"/>
            <a:ext cx="1381789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400" b="1" spc="-50" dirty="0" err="1" smtClean="0">
                <a:solidFill>
                  <a:srgbClr val="F15C2A"/>
                </a:solidFill>
                <a:latin typeface="+mn-ea"/>
              </a:rPr>
              <a:t>매출처별</a:t>
            </a:r>
            <a:r>
              <a:rPr lang="ko-KR" altLang="en-US" sz="1400" b="1" spc="-50" dirty="0" smtClean="0">
                <a:solidFill>
                  <a:srgbClr val="F15C2A"/>
                </a:solidFill>
                <a:latin typeface="+mn-ea"/>
              </a:rPr>
              <a:t> 수금 내역</a:t>
            </a:r>
            <a:endParaRPr lang="ko-KR" altLang="en-US" sz="1400" b="1" spc="-50" dirty="0">
              <a:solidFill>
                <a:srgbClr val="F15C2A"/>
              </a:solidFill>
              <a:latin typeface="+mn-ea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330044" y="1447799"/>
            <a:ext cx="2423556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b="1" spc="-30" dirty="0" smtClean="0">
                <a:latin typeface="+mn-ea"/>
              </a:rPr>
              <a:t>미지급금 </a:t>
            </a:r>
            <a:r>
              <a:rPr lang="ko-KR" altLang="en-US" sz="1000" b="1" spc="-30" dirty="0" smtClean="0">
                <a:latin typeface="+mn-ea"/>
              </a:rPr>
              <a:t>수금내역 확인</a:t>
            </a:r>
            <a:endParaRPr lang="en-US" altLang="ko-KR" sz="1000" b="1" spc="-30" dirty="0" smtClean="0">
              <a:latin typeface="+mn-ea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spc="-30" dirty="0" smtClean="0">
                <a:latin typeface="+mn-ea"/>
              </a:rPr>
              <a:t>일자</a:t>
            </a:r>
            <a:r>
              <a:rPr lang="en-US" altLang="ko-KR" sz="1000" spc="-30" dirty="0">
                <a:latin typeface="+mn-ea"/>
              </a:rPr>
              <a:t>/</a:t>
            </a:r>
            <a:r>
              <a:rPr lang="ko-KR" altLang="en-US" sz="1000" spc="-30" dirty="0">
                <a:latin typeface="+mn-ea"/>
              </a:rPr>
              <a:t>거래처별 </a:t>
            </a:r>
            <a:r>
              <a:rPr lang="ko-KR" altLang="en-US" sz="1000" spc="-30" dirty="0" smtClean="0">
                <a:latin typeface="+mn-ea"/>
              </a:rPr>
              <a:t>수금내역 </a:t>
            </a:r>
            <a:r>
              <a:rPr lang="ko-KR" altLang="en-US" sz="1000" spc="-30" dirty="0">
                <a:latin typeface="+mn-ea"/>
              </a:rPr>
              <a:t>조회</a:t>
            </a:r>
            <a:endParaRPr lang="en-US" altLang="ko-KR" sz="1000" spc="-30" dirty="0">
              <a:latin typeface="+mn-ea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spc="-30" dirty="0" smtClean="0">
                <a:latin typeface="+mn-ea"/>
              </a:rPr>
              <a:t>수금내역 </a:t>
            </a:r>
            <a:r>
              <a:rPr lang="ko-KR" altLang="en-US" sz="1000" spc="-30" dirty="0">
                <a:latin typeface="+mn-ea"/>
              </a:rPr>
              <a:t>확인 및 수정</a:t>
            </a:r>
            <a:r>
              <a:rPr lang="en-US" altLang="ko-KR" sz="1000" spc="-30" dirty="0">
                <a:latin typeface="+mn-ea"/>
              </a:rPr>
              <a:t>/</a:t>
            </a:r>
            <a:r>
              <a:rPr lang="ko-KR" altLang="en-US" sz="1000" spc="-30" dirty="0">
                <a:latin typeface="+mn-ea"/>
              </a:rPr>
              <a:t>삭제 </a:t>
            </a:r>
            <a:r>
              <a:rPr lang="ko-KR" altLang="en-US" sz="1000" spc="-30" dirty="0" smtClean="0">
                <a:latin typeface="+mn-ea"/>
              </a:rPr>
              <a:t>가능</a:t>
            </a:r>
            <a:endParaRPr lang="en-US" altLang="ko-KR" sz="1000" spc="-30" dirty="0">
              <a:latin typeface="+mn-ea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5838826" y="1874445"/>
            <a:ext cx="477978" cy="149989"/>
          </a:xfrm>
          <a:prstGeom prst="rect">
            <a:avLst/>
          </a:prstGeom>
          <a:solidFill>
            <a:srgbClr val="FF0000">
              <a:alpha val="24000"/>
            </a:srgbClr>
          </a:solidFill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+mn-ea"/>
            </a:endParaRPr>
          </a:p>
        </p:txBody>
      </p:sp>
      <p:pic>
        <p:nvPicPr>
          <p:cNvPr id="2052" name="Picture 4" descr="C:\Users\jsk\Desktop\캡처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331" y="2947543"/>
            <a:ext cx="2795587" cy="2371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직선 화살표 연결선 18"/>
          <p:cNvCxnSpPr>
            <a:stCxn id="18" idx="2"/>
            <a:endCxn id="2052" idx="0"/>
          </p:cNvCxnSpPr>
          <p:nvPr/>
        </p:nvCxnSpPr>
        <p:spPr>
          <a:xfrm flipH="1">
            <a:off x="4369125" y="2024434"/>
            <a:ext cx="1708690" cy="92310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/>
          <p:cNvSpPr/>
          <p:nvPr/>
        </p:nvSpPr>
        <p:spPr>
          <a:xfrm>
            <a:off x="2971331" y="2938017"/>
            <a:ext cx="2795587" cy="2380699"/>
          </a:xfrm>
          <a:prstGeom prst="rect">
            <a:avLst/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+mn-ea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6373984" y="1876856"/>
            <a:ext cx="476843" cy="149989"/>
          </a:xfrm>
          <a:prstGeom prst="rect">
            <a:avLst/>
          </a:prstGeom>
          <a:solidFill>
            <a:srgbClr val="FF0000">
              <a:alpha val="24000"/>
            </a:srgbClr>
          </a:solidFill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+mn-ea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069395" y="1874445"/>
            <a:ext cx="1807155" cy="249630"/>
          </a:xfrm>
          <a:prstGeom prst="rect">
            <a:avLst/>
          </a:prstGeom>
          <a:solidFill>
            <a:srgbClr val="FF0000">
              <a:alpha val="24000"/>
            </a:srgbClr>
          </a:solidFill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+mn-ea"/>
            </a:endParaRPr>
          </a:p>
        </p:txBody>
      </p:sp>
      <p:sp>
        <p:nvSpPr>
          <p:cNvPr id="22" name="object 47"/>
          <p:cNvSpPr/>
          <p:nvPr/>
        </p:nvSpPr>
        <p:spPr>
          <a:xfrm>
            <a:off x="7904163" y="2607054"/>
            <a:ext cx="763587" cy="370800"/>
          </a:xfrm>
          <a:custGeom>
            <a:avLst/>
            <a:gdLst/>
            <a:ahLst/>
            <a:cxnLst/>
            <a:rect l="l" t="t" r="r" b="b"/>
            <a:pathLst>
              <a:path w="1435100" h="254000">
                <a:moveTo>
                  <a:pt x="1435100" y="254000"/>
                </a:moveTo>
                <a:lnTo>
                  <a:pt x="0" y="254000"/>
                </a:lnTo>
                <a:lnTo>
                  <a:pt x="0" y="0"/>
                </a:lnTo>
                <a:lnTo>
                  <a:pt x="1435100" y="0"/>
                </a:lnTo>
                <a:lnTo>
                  <a:pt x="1435100" y="254000"/>
                </a:lnTo>
                <a:close/>
              </a:path>
            </a:pathLst>
          </a:custGeom>
          <a:solidFill>
            <a:srgbClr val="F15C2A"/>
          </a:solidFill>
          <a:ln>
            <a:noFill/>
          </a:ln>
        </p:spPr>
        <p:txBody>
          <a:bodyPr wrap="square" lIns="0" tIns="0" rIns="0" bIns="0" rtlCol="0"/>
          <a:lstStyle/>
          <a:p>
            <a:pPr algn="ctr"/>
            <a:r>
              <a:rPr lang="ko-KR" altLang="en-US" sz="1100" b="1" dirty="0" smtClean="0">
                <a:solidFill>
                  <a:schemeClr val="bg1"/>
                </a:solidFill>
                <a:latin typeface="+mn-ea"/>
              </a:rPr>
              <a:t>조회</a:t>
            </a:r>
            <a:endParaRPr sz="1100" b="1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28" name="직선 화살표 연결선 27"/>
          <p:cNvCxnSpPr/>
          <p:nvPr/>
        </p:nvCxnSpPr>
        <p:spPr>
          <a:xfrm>
            <a:off x="8285955" y="2975944"/>
            <a:ext cx="1" cy="329230"/>
          </a:xfrm>
          <a:prstGeom prst="straightConnector1">
            <a:avLst/>
          </a:prstGeom>
          <a:ln w="38100">
            <a:solidFill>
              <a:srgbClr val="F25C2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bject 47"/>
          <p:cNvSpPr/>
          <p:nvPr/>
        </p:nvSpPr>
        <p:spPr>
          <a:xfrm>
            <a:off x="7904169" y="4012713"/>
            <a:ext cx="763587" cy="370800"/>
          </a:xfrm>
          <a:custGeom>
            <a:avLst/>
            <a:gdLst/>
            <a:ahLst/>
            <a:cxnLst/>
            <a:rect l="l" t="t" r="r" b="b"/>
            <a:pathLst>
              <a:path w="1435100" h="254000">
                <a:moveTo>
                  <a:pt x="1435100" y="254000"/>
                </a:moveTo>
                <a:lnTo>
                  <a:pt x="0" y="254000"/>
                </a:lnTo>
                <a:lnTo>
                  <a:pt x="0" y="0"/>
                </a:lnTo>
                <a:lnTo>
                  <a:pt x="1435100" y="0"/>
                </a:lnTo>
                <a:lnTo>
                  <a:pt x="1435100" y="254000"/>
                </a:lnTo>
                <a:close/>
              </a:path>
            </a:pathLst>
          </a:custGeom>
          <a:solidFill>
            <a:srgbClr val="F15C2A"/>
          </a:solidFill>
          <a:ln>
            <a:noFill/>
          </a:ln>
        </p:spPr>
        <p:txBody>
          <a:bodyPr wrap="square" lIns="0" tIns="0" rIns="0" bIns="0" rtlCol="0"/>
          <a:lstStyle/>
          <a:p>
            <a:pPr algn="ctr"/>
            <a:r>
              <a:rPr lang="ko-KR" altLang="en-US" sz="1100" b="1" dirty="0" smtClean="0">
                <a:solidFill>
                  <a:schemeClr val="bg1"/>
                </a:solidFill>
                <a:latin typeface="+mn-ea"/>
              </a:rPr>
              <a:t>수정 및</a:t>
            </a:r>
            <a:endParaRPr lang="en-US" altLang="ko-KR" sz="1100" b="1" dirty="0" smtClean="0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ko-KR" altLang="en-US" sz="1100" b="1" dirty="0" smtClean="0">
                <a:solidFill>
                  <a:schemeClr val="bg1"/>
                </a:solidFill>
                <a:latin typeface="+mn-ea"/>
              </a:rPr>
              <a:t>삭</a:t>
            </a:r>
            <a:r>
              <a:rPr lang="ko-KR" altLang="en-US" sz="1100" b="1" dirty="0">
                <a:solidFill>
                  <a:schemeClr val="bg1"/>
                </a:solidFill>
                <a:latin typeface="+mn-ea"/>
              </a:rPr>
              <a:t>제</a:t>
            </a:r>
            <a:endParaRPr lang="en-US" altLang="ko-KR" sz="1100" b="1" dirty="0" smtClean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2" name="object 47"/>
          <p:cNvSpPr/>
          <p:nvPr/>
        </p:nvSpPr>
        <p:spPr>
          <a:xfrm>
            <a:off x="7904162" y="3305174"/>
            <a:ext cx="763587" cy="370800"/>
          </a:xfrm>
          <a:custGeom>
            <a:avLst/>
            <a:gdLst/>
            <a:ahLst/>
            <a:cxnLst/>
            <a:rect l="l" t="t" r="r" b="b"/>
            <a:pathLst>
              <a:path w="1435100" h="254000">
                <a:moveTo>
                  <a:pt x="1435100" y="254000"/>
                </a:moveTo>
                <a:lnTo>
                  <a:pt x="0" y="254000"/>
                </a:lnTo>
                <a:lnTo>
                  <a:pt x="0" y="0"/>
                </a:lnTo>
                <a:lnTo>
                  <a:pt x="1435100" y="0"/>
                </a:lnTo>
                <a:lnTo>
                  <a:pt x="1435100" y="254000"/>
                </a:lnTo>
                <a:close/>
              </a:path>
            </a:pathLst>
          </a:custGeom>
          <a:solidFill>
            <a:srgbClr val="F15C2A"/>
          </a:solidFill>
          <a:ln>
            <a:noFill/>
          </a:ln>
        </p:spPr>
        <p:txBody>
          <a:bodyPr wrap="square" lIns="0" tIns="0" rIns="0" bIns="0" rtlCol="0"/>
          <a:lstStyle/>
          <a:p>
            <a:pPr algn="ctr"/>
            <a:r>
              <a:rPr lang="ko-KR" altLang="en-US" sz="1100" b="1" dirty="0" smtClean="0">
                <a:solidFill>
                  <a:schemeClr val="bg1"/>
                </a:solidFill>
                <a:latin typeface="+mn-ea"/>
              </a:rPr>
              <a:t>수금내역</a:t>
            </a:r>
            <a:endParaRPr lang="en-US" altLang="ko-KR" sz="1100" b="1" dirty="0" smtClean="0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ko-KR" altLang="en-US" sz="1100" b="1" dirty="0" smtClean="0">
                <a:solidFill>
                  <a:schemeClr val="bg1"/>
                </a:solidFill>
                <a:latin typeface="+mn-ea"/>
              </a:rPr>
              <a:t>확인</a:t>
            </a:r>
            <a:endParaRPr sz="1100" b="1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33" name="직선 화살표 연결선 32"/>
          <p:cNvCxnSpPr/>
          <p:nvPr/>
        </p:nvCxnSpPr>
        <p:spPr>
          <a:xfrm>
            <a:off x="8285956" y="3673959"/>
            <a:ext cx="1" cy="329230"/>
          </a:xfrm>
          <a:prstGeom prst="straightConnector1">
            <a:avLst/>
          </a:prstGeom>
          <a:ln w="38100">
            <a:solidFill>
              <a:srgbClr val="F25C2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2081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jsk\Desktop\캡처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600" y="1447200"/>
            <a:ext cx="5333129" cy="4523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010CD-12E9-4091-8357-9D5CDF929741}" type="slidenum">
              <a:rPr lang="ko-KR" altLang="en-US" smtClean="0"/>
              <a:pPr/>
              <a:t>25</a:t>
            </a:fld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562846" y="584200"/>
            <a:ext cx="506549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800" dirty="0" smtClean="0">
                <a:solidFill>
                  <a:srgbClr val="F15C2A"/>
                </a:solidFill>
                <a:latin typeface="+mn-ea"/>
              </a:rPr>
              <a:t>5. </a:t>
            </a:r>
            <a:r>
              <a:rPr lang="ko-KR" altLang="en-US" sz="800" dirty="0" smtClean="0">
                <a:solidFill>
                  <a:srgbClr val="F15C2A"/>
                </a:solidFill>
                <a:latin typeface="+mn-ea"/>
              </a:rPr>
              <a:t>영업관리</a:t>
            </a:r>
            <a:endParaRPr lang="en-US" altLang="ko-KR" sz="800" dirty="0">
              <a:solidFill>
                <a:srgbClr val="F15C2A"/>
              </a:solidFill>
              <a:latin typeface="+mn-ea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60388" y="745783"/>
            <a:ext cx="896079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400" b="1" spc="-50" dirty="0" smtClean="0">
                <a:solidFill>
                  <a:srgbClr val="F15C2A"/>
                </a:solidFill>
                <a:latin typeface="+mn-ea"/>
              </a:rPr>
              <a:t>미수금 결제 </a:t>
            </a:r>
            <a:endParaRPr lang="ko-KR" altLang="en-US" sz="1400" b="1" spc="-50" dirty="0">
              <a:solidFill>
                <a:srgbClr val="F15C2A"/>
              </a:solidFill>
              <a:latin typeface="+mn-ea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330044" y="1447799"/>
            <a:ext cx="2423556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b="1" spc="-30" dirty="0" smtClean="0">
                <a:latin typeface="+mn-ea"/>
              </a:rPr>
              <a:t>미수금 </a:t>
            </a:r>
            <a:r>
              <a:rPr lang="ko-KR" altLang="en-US" sz="1000" b="1" spc="-30" dirty="0" smtClean="0">
                <a:latin typeface="+mn-ea"/>
              </a:rPr>
              <a:t>수금 처리</a:t>
            </a:r>
            <a:endParaRPr lang="en-US" altLang="ko-KR" sz="1000" b="1" spc="-30" dirty="0" smtClean="0">
              <a:latin typeface="+mn-ea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spc="-30" dirty="0" smtClean="0">
                <a:latin typeface="+mn-ea"/>
              </a:rPr>
              <a:t>미수금 </a:t>
            </a:r>
            <a:r>
              <a:rPr lang="ko-KR" altLang="en-US" sz="1000" spc="-30" dirty="0">
                <a:latin typeface="+mn-ea"/>
              </a:rPr>
              <a:t>잔액 확인</a:t>
            </a:r>
            <a:endParaRPr lang="en-US" altLang="ko-KR" sz="1000" spc="-30" dirty="0">
              <a:latin typeface="+mn-ea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spc="-30" dirty="0">
                <a:latin typeface="+mn-ea"/>
              </a:rPr>
              <a:t>결제수단별 혼합 </a:t>
            </a:r>
            <a:r>
              <a:rPr lang="ko-KR" altLang="en-US" sz="1000" spc="-30" dirty="0" smtClean="0">
                <a:latin typeface="+mn-ea"/>
              </a:rPr>
              <a:t>수금 </a:t>
            </a:r>
            <a:r>
              <a:rPr lang="ko-KR" altLang="en-US" sz="1000" spc="-30" dirty="0">
                <a:latin typeface="+mn-ea"/>
              </a:rPr>
              <a:t>처리 </a:t>
            </a:r>
            <a:r>
              <a:rPr lang="ko-KR" altLang="en-US" sz="1000" spc="-30" dirty="0" smtClean="0">
                <a:latin typeface="+mn-ea"/>
              </a:rPr>
              <a:t>가능</a:t>
            </a:r>
            <a:endParaRPr lang="en-US" altLang="ko-KR" sz="1000" spc="-30" dirty="0">
              <a:latin typeface="+mn-ea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4141477" y="1672008"/>
            <a:ext cx="1659248" cy="463883"/>
          </a:xfrm>
          <a:prstGeom prst="rect">
            <a:avLst/>
          </a:prstGeom>
          <a:solidFill>
            <a:srgbClr val="FF0000">
              <a:alpha val="24000"/>
            </a:srgbClr>
          </a:solidFill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+mn-ea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736392" y="2592621"/>
            <a:ext cx="1022365" cy="210855"/>
          </a:xfrm>
          <a:prstGeom prst="rect">
            <a:avLst/>
          </a:prstGeom>
          <a:solidFill>
            <a:srgbClr val="FF0000">
              <a:alpha val="24000"/>
            </a:srgbClr>
          </a:solidFill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+mn-ea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817906" y="2818161"/>
            <a:ext cx="908961" cy="624874"/>
          </a:xfrm>
          <a:prstGeom prst="rect">
            <a:avLst/>
          </a:prstGeom>
          <a:solidFill>
            <a:srgbClr val="FF0000">
              <a:alpha val="24000"/>
            </a:srgbClr>
          </a:solidFill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+mn-ea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793542" y="3935646"/>
            <a:ext cx="1022365" cy="210855"/>
          </a:xfrm>
          <a:prstGeom prst="rect">
            <a:avLst/>
          </a:prstGeom>
          <a:solidFill>
            <a:srgbClr val="FF0000">
              <a:alpha val="24000"/>
            </a:srgbClr>
          </a:solidFill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+mn-ea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726867" y="3452560"/>
            <a:ext cx="1022365" cy="210855"/>
          </a:xfrm>
          <a:prstGeom prst="rect">
            <a:avLst/>
          </a:prstGeom>
          <a:solidFill>
            <a:srgbClr val="FF0000">
              <a:alpha val="24000"/>
            </a:srgbClr>
          </a:solidFill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+mn-ea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932456" y="2592620"/>
            <a:ext cx="908961" cy="435115"/>
          </a:xfrm>
          <a:prstGeom prst="rect">
            <a:avLst/>
          </a:prstGeom>
          <a:solidFill>
            <a:srgbClr val="FF0000">
              <a:alpha val="24000"/>
            </a:srgbClr>
          </a:solidFill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+mn-ea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654603" y="1702619"/>
            <a:ext cx="3431622" cy="210855"/>
          </a:xfrm>
          <a:prstGeom prst="rect">
            <a:avLst/>
          </a:prstGeom>
          <a:solidFill>
            <a:srgbClr val="FF0000">
              <a:alpha val="24000"/>
            </a:srgbClr>
          </a:solidFill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+mn-ea"/>
            </a:endParaRPr>
          </a:p>
        </p:txBody>
      </p:sp>
      <p:sp>
        <p:nvSpPr>
          <p:cNvPr id="29" name="object 47"/>
          <p:cNvSpPr/>
          <p:nvPr/>
        </p:nvSpPr>
        <p:spPr>
          <a:xfrm>
            <a:off x="7904163" y="2607054"/>
            <a:ext cx="763587" cy="370800"/>
          </a:xfrm>
          <a:custGeom>
            <a:avLst/>
            <a:gdLst/>
            <a:ahLst/>
            <a:cxnLst/>
            <a:rect l="l" t="t" r="r" b="b"/>
            <a:pathLst>
              <a:path w="1435100" h="254000">
                <a:moveTo>
                  <a:pt x="1435100" y="254000"/>
                </a:moveTo>
                <a:lnTo>
                  <a:pt x="0" y="254000"/>
                </a:lnTo>
                <a:lnTo>
                  <a:pt x="0" y="0"/>
                </a:lnTo>
                <a:lnTo>
                  <a:pt x="1435100" y="0"/>
                </a:lnTo>
                <a:lnTo>
                  <a:pt x="1435100" y="254000"/>
                </a:lnTo>
                <a:close/>
              </a:path>
            </a:pathLst>
          </a:custGeom>
          <a:solidFill>
            <a:srgbClr val="F15C2A"/>
          </a:solidFill>
          <a:ln>
            <a:noFill/>
          </a:ln>
        </p:spPr>
        <p:txBody>
          <a:bodyPr wrap="square" lIns="0" tIns="0" rIns="0" bIns="0" rtlCol="0"/>
          <a:lstStyle/>
          <a:p>
            <a:pPr algn="ctr"/>
            <a:r>
              <a:rPr lang="ko-KR" altLang="en-US" sz="1100" b="1" dirty="0" smtClean="0">
                <a:solidFill>
                  <a:schemeClr val="bg1"/>
                </a:solidFill>
                <a:latin typeface="+mn-ea"/>
              </a:rPr>
              <a:t>고</a:t>
            </a:r>
            <a:r>
              <a:rPr lang="ko-KR" altLang="en-US" sz="1100" b="1" dirty="0">
                <a:solidFill>
                  <a:schemeClr val="bg1"/>
                </a:solidFill>
                <a:latin typeface="+mn-ea"/>
              </a:rPr>
              <a:t>객</a:t>
            </a:r>
            <a:r>
              <a:rPr lang="ko-KR" altLang="en-US" sz="1100" b="1" dirty="0" smtClean="0">
                <a:solidFill>
                  <a:schemeClr val="bg1"/>
                </a:solidFill>
                <a:latin typeface="+mn-ea"/>
              </a:rPr>
              <a:t>조회</a:t>
            </a:r>
            <a:endParaRPr lang="en-US" altLang="ko-KR" sz="1100" b="1" dirty="0" smtClean="0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ko-KR" altLang="en-US" sz="1100" b="1" dirty="0" smtClean="0">
                <a:solidFill>
                  <a:schemeClr val="bg1"/>
                </a:solidFill>
                <a:latin typeface="+mn-ea"/>
              </a:rPr>
              <a:t>잔액확인</a:t>
            </a:r>
            <a:endParaRPr sz="1100" b="1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32" name="직선 화살표 연결선 31"/>
          <p:cNvCxnSpPr/>
          <p:nvPr/>
        </p:nvCxnSpPr>
        <p:spPr>
          <a:xfrm>
            <a:off x="8285955" y="2975944"/>
            <a:ext cx="1" cy="329230"/>
          </a:xfrm>
          <a:prstGeom prst="straightConnector1">
            <a:avLst/>
          </a:prstGeom>
          <a:ln w="38100">
            <a:solidFill>
              <a:srgbClr val="F25C2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bject 47"/>
          <p:cNvSpPr/>
          <p:nvPr/>
        </p:nvSpPr>
        <p:spPr>
          <a:xfrm>
            <a:off x="7904169" y="4022238"/>
            <a:ext cx="763587" cy="370800"/>
          </a:xfrm>
          <a:custGeom>
            <a:avLst/>
            <a:gdLst/>
            <a:ahLst/>
            <a:cxnLst/>
            <a:rect l="l" t="t" r="r" b="b"/>
            <a:pathLst>
              <a:path w="1435100" h="254000">
                <a:moveTo>
                  <a:pt x="1435100" y="254000"/>
                </a:moveTo>
                <a:lnTo>
                  <a:pt x="0" y="254000"/>
                </a:lnTo>
                <a:lnTo>
                  <a:pt x="0" y="0"/>
                </a:lnTo>
                <a:lnTo>
                  <a:pt x="1435100" y="0"/>
                </a:lnTo>
                <a:lnTo>
                  <a:pt x="1435100" y="254000"/>
                </a:lnTo>
                <a:close/>
              </a:path>
            </a:pathLst>
          </a:custGeom>
          <a:solidFill>
            <a:srgbClr val="F15C2A"/>
          </a:solidFill>
          <a:ln>
            <a:noFill/>
          </a:ln>
        </p:spPr>
        <p:txBody>
          <a:bodyPr wrap="square" lIns="0" tIns="0" rIns="0" bIns="0" rtlCol="0"/>
          <a:lstStyle/>
          <a:p>
            <a:pPr algn="ctr"/>
            <a:r>
              <a:rPr lang="ko-KR" altLang="en-US" sz="1100" b="1" dirty="0" smtClean="0">
                <a:solidFill>
                  <a:schemeClr val="bg1"/>
                </a:solidFill>
                <a:latin typeface="+mn-ea"/>
              </a:rPr>
              <a:t>수금 확정</a:t>
            </a:r>
            <a:endParaRPr lang="en-US" altLang="ko-KR" sz="1100" b="1" dirty="0" smtClean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4" name="object 47"/>
          <p:cNvSpPr/>
          <p:nvPr/>
        </p:nvSpPr>
        <p:spPr>
          <a:xfrm>
            <a:off x="7904162" y="3314699"/>
            <a:ext cx="763587" cy="370800"/>
          </a:xfrm>
          <a:custGeom>
            <a:avLst/>
            <a:gdLst/>
            <a:ahLst/>
            <a:cxnLst/>
            <a:rect l="l" t="t" r="r" b="b"/>
            <a:pathLst>
              <a:path w="1435100" h="254000">
                <a:moveTo>
                  <a:pt x="1435100" y="254000"/>
                </a:moveTo>
                <a:lnTo>
                  <a:pt x="0" y="254000"/>
                </a:lnTo>
                <a:lnTo>
                  <a:pt x="0" y="0"/>
                </a:lnTo>
                <a:lnTo>
                  <a:pt x="1435100" y="0"/>
                </a:lnTo>
                <a:lnTo>
                  <a:pt x="1435100" y="254000"/>
                </a:lnTo>
                <a:close/>
              </a:path>
            </a:pathLst>
          </a:custGeom>
          <a:solidFill>
            <a:srgbClr val="F15C2A"/>
          </a:solidFill>
          <a:ln>
            <a:noFill/>
          </a:ln>
        </p:spPr>
        <p:txBody>
          <a:bodyPr wrap="square" lIns="0" tIns="0" rIns="0" bIns="0" rtlCol="0"/>
          <a:lstStyle/>
          <a:p>
            <a:pPr algn="ctr"/>
            <a:r>
              <a:rPr lang="ko-KR" altLang="en-US" sz="1100" b="1" dirty="0" smtClean="0">
                <a:solidFill>
                  <a:schemeClr val="bg1"/>
                </a:solidFill>
                <a:latin typeface="+mn-ea"/>
              </a:rPr>
              <a:t>결제수단별</a:t>
            </a:r>
            <a:endParaRPr lang="en-US" altLang="ko-KR" sz="1100" b="1" dirty="0" smtClean="0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ko-KR" altLang="en-US" sz="1100" b="1" dirty="0" smtClean="0">
                <a:solidFill>
                  <a:schemeClr val="bg1"/>
                </a:solidFill>
                <a:latin typeface="+mn-ea"/>
              </a:rPr>
              <a:t>금액입</a:t>
            </a:r>
            <a:r>
              <a:rPr lang="ko-KR" altLang="en-US" sz="1100" b="1" dirty="0">
                <a:solidFill>
                  <a:schemeClr val="bg1"/>
                </a:solidFill>
                <a:latin typeface="+mn-ea"/>
              </a:rPr>
              <a:t>력</a:t>
            </a:r>
            <a:endParaRPr sz="1100" b="1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35" name="직선 화살표 연결선 34"/>
          <p:cNvCxnSpPr/>
          <p:nvPr/>
        </p:nvCxnSpPr>
        <p:spPr>
          <a:xfrm>
            <a:off x="8285956" y="3683484"/>
            <a:ext cx="1" cy="329230"/>
          </a:xfrm>
          <a:prstGeom prst="straightConnector1">
            <a:avLst/>
          </a:prstGeom>
          <a:ln w="38100">
            <a:solidFill>
              <a:srgbClr val="F25C2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6554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010CD-12E9-4091-8357-9D5CDF929741}" type="slidenum">
              <a:rPr lang="ko-KR" altLang="en-US" smtClean="0"/>
              <a:pPr/>
              <a:t>26</a:t>
            </a:fld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562846" y="584200"/>
            <a:ext cx="506549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800" dirty="0" smtClean="0">
                <a:solidFill>
                  <a:srgbClr val="F15C2A"/>
                </a:solidFill>
                <a:latin typeface="+mn-ea"/>
              </a:rPr>
              <a:t>5. </a:t>
            </a:r>
            <a:r>
              <a:rPr lang="ko-KR" altLang="en-US" sz="800" dirty="0" smtClean="0">
                <a:solidFill>
                  <a:srgbClr val="F15C2A"/>
                </a:solidFill>
                <a:latin typeface="+mn-ea"/>
              </a:rPr>
              <a:t>영업관리</a:t>
            </a:r>
            <a:endParaRPr lang="en-US" altLang="ko-KR" sz="800" dirty="0">
              <a:solidFill>
                <a:srgbClr val="F15C2A"/>
              </a:solidFill>
              <a:latin typeface="+mn-ea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60388" y="745783"/>
            <a:ext cx="1219886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400" b="1" spc="-50" dirty="0" smtClean="0">
                <a:solidFill>
                  <a:srgbClr val="F15C2A"/>
                </a:solidFill>
                <a:latin typeface="+mn-ea"/>
              </a:rPr>
              <a:t>세금계산서 발행 </a:t>
            </a:r>
            <a:endParaRPr lang="ko-KR" altLang="en-US" sz="1400" b="1" spc="-50" dirty="0">
              <a:solidFill>
                <a:srgbClr val="F15C2A"/>
              </a:solidFill>
              <a:latin typeface="+mn-ea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330044" y="1447799"/>
            <a:ext cx="2423556" cy="8233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b="1" spc="-30" dirty="0" smtClean="0">
                <a:latin typeface="+mn-ea"/>
              </a:rPr>
              <a:t>전월 세금계산서 </a:t>
            </a:r>
            <a:r>
              <a:rPr lang="ko-KR" altLang="en-US" sz="1000" b="1" spc="-30" dirty="0" smtClean="0">
                <a:latin typeface="+mn-ea"/>
              </a:rPr>
              <a:t>발행</a:t>
            </a:r>
            <a:endParaRPr lang="en-US" altLang="ko-KR" sz="1000" b="1" spc="-30" dirty="0" smtClean="0">
              <a:latin typeface="+mn-ea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spc="-30" dirty="0" smtClean="0">
                <a:latin typeface="+mn-ea"/>
              </a:rPr>
              <a:t>과</a:t>
            </a:r>
            <a:r>
              <a:rPr lang="en-US" altLang="ko-KR" sz="1000" spc="-30" dirty="0" smtClean="0">
                <a:latin typeface="+mn-ea"/>
              </a:rPr>
              <a:t>/</a:t>
            </a:r>
            <a:r>
              <a:rPr lang="ko-KR" altLang="en-US" sz="1000" spc="-30" dirty="0" smtClean="0">
                <a:latin typeface="+mn-ea"/>
              </a:rPr>
              <a:t>면세 </a:t>
            </a:r>
            <a:r>
              <a:rPr lang="ko-KR" altLang="en-US" sz="1000" spc="-30" dirty="0" smtClean="0">
                <a:latin typeface="+mn-ea"/>
              </a:rPr>
              <a:t>공금가액 및 </a:t>
            </a:r>
            <a:r>
              <a:rPr lang="ko-KR" altLang="en-US" sz="1000" spc="-30" dirty="0" smtClean="0">
                <a:latin typeface="+mn-ea"/>
              </a:rPr>
              <a:t>부가세액 확인</a:t>
            </a:r>
            <a:endParaRPr lang="en-US" altLang="ko-KR" sz="1000" spc="-30" dirty="0" smtClean="0">
              <a:latin typeface="+mn-ea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spc="-30" dirty="0" smtClean="0">
                <a:latin typeface="+mn-ea"/>
              </a:rPr>
              <a:t>전월 및 당월 결제 처리 내역 확인</a:t>
            </a:r>
            <a:endParaRPr lang="en-US" altLang="ko-KR" sz="1000" spc="-30" dirty="0" smtClean="0">
              <a:latin typeface="+mn-ea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spc="-30" dirty="0" smtClean="0">
                <a:latin typeface="+mn-ea"/>
              </a:rPr>
              <a:t>고객별 최종 계산서발행 분 확인</a:t>
            </a:r>
            <a:endParaRPr lang="en-US" altLang="ko-KR" sz="1000" spc="-30" dirty="0" smtClean="0">
              <a:latin typeface="+mn-ea"/>
            </a:endParaRPr>
          </a:p>
        </p:txBody>
      </p:sp>
      <p:sp>
        <p:nvSpPr>
          <p:cNvPr id="25" name="object 47"/>
          <p:cNvSpPr/>
          <p:nvPr/>
        </p:nvSpPr>
        <p:spPr>
          <a:xfrm>
            <a:off x="7904163" y="2607054"/>
            <a:ext cx="763587" cy="370800"/>
          </a:xfrm>
          <a:custGeom>
            <a:avLst/>
            <a:gdLst/>
            <a:ahLst/>
            <a:cxnLst/>
            <a:rect l="l" t="t" r="r" b="b"/>
            <a:pathLst>
              <a:path w="1435100" h="254000">
                <a:moveTo>
                  <a:pt x="1435100" y="254000"/>
                </a:moveTo>
                <a:lnTo>
                  <a:pt x="0" y="254000"/>
                </a:lnTo>
                <a:lnTo>
                  <a:pt x="0" y="0"/>
                </a:lnTo>
                <a:lnTo>
                  <a:pt x="1435100" y="0"/>
                </a:lnTo>
                <a:lnTo>
                  <a:pt x="1435100" y="254000"/>
                </a:lnTo>
                <a:close/>
              </a:path>
            </a:pathLst>
          </a:custGeom>
          <a:solidFill>
            <a:srgbClr val="F15C2A"/>
          </a:solidFill>
          <a:ln>
            <a:noFill/>
          </a:ln>
        </p:spPr>
        <p:txBody>
          <a:bodyPr wrap="square" lIns="0" tIns="0" rIns="0" bIns="0" rtlCol="0"/>
          <a:lstStyle/>
          <a:p>
            <a:pPr algn="ctr"/>
            <a:r>
              <a:rPr lang="ko-KR" altLang="en-US" sz="1100" b="1" dirty="0" smtClean="0">
                <a:solidFill>
                  <a:schemeClr val="bg1"/>
                </a:solidFill>
                <a:latin typeface="+mn-ea"/>
              </a:rPr>
              <a:t>기간선택</a:t>
            </a:r>
            <a:endParaRPr lang="en-US" altLang="ko-KR" sz="1100" b="1" dirty="0" smtClean="0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ko-KR" altLang="en-US" sz="1100" b="1" dirty="0" smtClean="0">
                <a:solidFill>
                  <a:schemeClr val="bg1"/>
                </a:solidFill>
                <a:latin typeface="+mn-ea"/>
              </a:rPr>
              <a:t>조</a:t>
            </a:r>
            <a:r>
              <a:rPr lang="ko-KR" altLang="en-US" sz="1100" b="1" dirty="0">
                <a:solidFill>
                  <a:schemeClr val="bg1"/>
                </a:solidFill>
                <a:latin typeface="+mn-ea"/>
              </a:rPr>
              <a:t>회</a:t>
            </a:r>
            <a:endParaRPr sz="1100" b="1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26" name="직선 화살표 연결선 25"/>
          <p:cNvCxnSpPr/>
          <p:nvPr/>
        </p:nvCxnSpPr>
        <p:spPr>
          <a:xfrm>
            <a:off x="8285955" y="2975944"/>
            <a:ext cx="1" cy="329230"/>
          </a:xfrm>
          <a:prstGeom prst="straightConnector1">
            <a:avLst/>
          </a:prstGeom>
          <a:ln w="38100">
            <a:solidFill>
              <a:srgbClr val="F25C2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bject 47"/>
          <p:cNvSpPr/>
          <p:nvPr/>
        </p:nvSpPr>
        <p:spPr>
          <a:xfrm>
            <a:off x="7904169" y="4012713"/>
            <a:ext cx="763587" cy="370800"/>
          </a:xfrm>
          <a:custGeom>
            <a:avLst/>
            <a:gdLst/>
            <a:ahLst/>
            <a:cxnLst/>
            <a:rect l="l" t="t" r="r" b="b"/>
            <a:pathLst>
              <a:path w="1435100" h="254000">
                <a:moveTo>
                  <a:pt x="1435100" y="254000"/>
                </a:moveTo>
                <a:lnTo>
                  <a:pt x="0" y="254000"/>
                </a:lnTo>
                <a:lnTo>
                  <a:pt x="0" y="0"/>
                </a:lnTo>
                <a:lnTo>
                  <a:pt x="1435100" y="0"/>
                </a:lnTo>
                <a:lnTo>
                  <a:pt x="1435100" y="254000"/>
                </a:lnTo>
                <a:close/>
              </a:path>
            </a:pathLst>
          </a:custGeom>
          <a:solidFill>
            <a:srgbClr val="F15C2A"/>
          </a:solidFill>
          <a:ln>
            <a:noFill/>
          </a:ln>
        </p:spPr>
        <p:txBody>
          <a:bodyPr wrap="square" lIns="0" tIns="0" rIns="0" bIns="0" rtlCol="0"/>
          <a:lstStyle/>
          <a:p>
            <a:pPr algn="ctr"/>
            <a:r>
              <a:rPr lang="ko-KR" altLang="en-US" sz="1100" b="1" dirty="0" smtClean="0">
                <a:solidFill>
                  <a:schemeClr val="bg1"/>
                </a:solidFill>
                <a:latin typeface="+mn-ea"/>
              </a:rPr>
              <a:t>발행</a:t>
            </a:r>
            <a:endParaRPr lang="en-US" altLang="ko-KR" sz="1100" b="1" dirty="0" smtClean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0" name="object 47"/>
          <p:cNvSpPr/>
          <p:nvPr/>
        </p:nvSpPr>
        <p:spPr>
          <a:xfrm>
            <a:off x="7904162" y="3305174"/>
            <a:ext cx="763587" cy="370800"/>
          </a:xfrm>
          <a:custGeom>
            <a:avLst/>
            <a:gdLst/>
            <a:ahLst/>
            <a:cxnLst/>
            <a:rect l="l" t="t" r="r" b="b"/>
            <a:pathLst>
              <a:path w="1435100" h="254000">
                <a:moveTo>
                  <a:pt x="1435100" y="254000"/>
                </a:moveTo>
                <a:lnTo>
                  <a:pt x="0" y="254000"/>
                </a:lnTo>
                <a:lnTo>
                  <a:pt x="0" y="0"/>
                </a:lnTo>
                <a:lnTo>
                  <a:pt x="1435100" y="0"/>
                </a:lnTo>
                <a:lnTo>
                  <a:pt x="1435100" y="254000"/>
                </a:lnTo>
                <a:close/>
              </a:path>
            </a:pathLst>
          </a:custGeom>
          <a:solidFill>
            <a:srgbClr val="F15C2A"/>
          </a:solidFill>
          <a:ln>
            <a:noFill/>
          </a:ln>
        </p:spPr>
        <p:txBody>
          <a:bodyPr wrap="square" lIns="0" tIns="0" rIns="0" bIns="0" rtlCol="0"/>
          <a:lstStyle/>
          <a:p>
            <a:pPr algn="ctr"/>
            <a:r>
              <a:rPr lang="ko-KR" altLang="en-US" sz="1100" b="1" dirty="0" smtClean="0">
                <a:solidFill>
                  <a:schemeClr val="bg1"/>
                </a:solidFill>
                <a:latin typeface="+mn-ea"/>
              </a:rPr>
              <a:t>발행 분</a:t>
            </a:r>
            <a:endParaRPr lang="en-US" altLang="ko-KR" sz="1100" b="1" dirty="0" smtClean="0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ko-KR" altLang="en-US" sz="1100" b="1" dirty="0" smtClean="0">
                <a:solidFill>
                  <a:schemeClr val="bg1"/>
                </a:solidFill>
                <a:latin typeface="+mn-ea"/>
              </a:rPr>
              <a:t>내역확</a:t>
            </a:r>
            <a:r>
              <a:rPr lang="ko-KR" altLang="en-US" sz="1100" b="1" dirty="0">
                <a:solidFill>
                  <a:schemeClr val="bg1"/>
                </a:solidFill>
                <a:latin typeface="+mn-ea"/>
              </a:rPr>
              <a:t>인</a:t>
            </a:r>
            <a:endParaRPr sz="1100" b="1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31" name="직선 화살표 연결선 30"/>
          <p:cNvCxnSpPr/>
          <p:nvPr/>
        </p:nvCxnSpPr>
        <p:spPr>
          <a:xfrm>
            <a:off x="8285956" y="3673959"/>
            <a:ext cx="1" cy="329230"/>
          </a:xfrm>
          <a:prstGeom prst="straightConnector1">
            <a:avLst/>
          </a:prstGeom>
          <a:ln w="38100">
            <a:solidFill>
              <a:srgbClr val="F25C2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C:\Users\jsk\Desktop\캡처.JPG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600" y="1447200"/>
            <a:ext cx="6681600" cy="456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직사각형 23"/>
          <p:cNvSpPr/>
          <p:nvPr/>
        </p:nvSpPr>
        <p:spPr>
          <a:xfrm flipV="1">
            <a:off x="983917" y="1866900"/>
            <a:ext cx="921083" cy="133082"/>
          </a:xfrm>
          <a:prstGeom prst="rect">
            <a:avLst/>
          </a:prstGeom>
          <a:solidFill>
            <a:srgbClr val="FF0000">
              <a:alpha val="24000"/>
            </a:srgbClr>
          </a:solidFill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+mn-ea"/>
            </a:endParaRPr>
          </a:p>
        </p:txBody>
      </p:sp>
      <p:sp>
        <p:nvSpPr>
          <p:cNvPr id="29" name="직사각형 28"/>
          <p:cNvSpPr/>
          <p:nvPr/>
        </p:nvSpPr>
        <p:spPr>
          <a:xfrm flipV="1">
            <a:off x="5479717" y="2445129"/>
            <a:ext cx="1753958" cy="133082"/>
          </a:xfrm>
          <a:prstGeom prst="rect">
            <a:avLst/>
          </a:prstGeom>
          <a:solidFill>
            <a:srgbClr val="FF0000">
              <a:alpha val="24000"/>
            </a:srgbClr>
          </a:solidFill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+mn-ea"/>
            </a:endParaRPr>
          </a:p>
        </p:txBody>
      </p:sp>
      <p:pic>
        <p:nvPicPr>
          <p:cNvPr id="4099" name="Picture 3" descr="C:\Users\jsk\Desktop\캡처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37" y="3510798"/>
            <a:ext cx="7415213" cy="730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직사각형 31"/>
          <p:cNvSpPr/>
          <p:nvPr/>
        </p:nvSpPr>
        <p:spPr>
          <a:xfrm flipV="1">
            <a:off x="688642" y="3597792"/>
            <a:ext cx="6836108" cy="643632"/>
          </a:xfrm>
          <a:prstGeom prst="rect">
            <a:avLst/>
          </a:prstGeom>
          <a:solidFill>
            <a:srgbClr val="FF0000">
              <a:alpha val="24000"/>
            </a:srgbClr>
          </a:solidFill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+mn-ea"/>
            </a:endParaRPr>
          </a:p>
        </p:txBody>
      </p:sp>
      <p:sp>
        <p:nvSpPr>
          <p:cNvPr id="33" name="직사각형 32"/>
          <p:cNvSpPr/>
          <p:nvPr/>
        </p:nvSpPr>
        <p:spPr>
          <a:xfrm flipV="1">
            <a:off x="4451017" y="1857375"/>
            <a:ext cx="273383" cy="133082"/>
          </a:xfrm>
          <a:prstGeom prst="rect">
            <a:avLst/>
          </a:prstGeom>
          <a:solidFill>
            <a:srgbClr val="FF0000">
              <a:alpha val="24000"/>
            </a:srgbClr>
          </a:solidFill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+mn-ea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4724400" y="1081951"/>
            <a:ext cx="2096722" cy="364745"/>
          </a:xfrm>
          <a:prstGeom prst="rect">
            <a:avLst/>
          </a:prstGeom>
          <a:solidFill>
            <a:srgbClr val="F15C2A">
              <a:alpha val="11000"/>
            </a:srgbClr>
          </a:solidFill>
          <a:ln w="6350">
            <a:solidFill>
              <a:srgbClr val="F15C2A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 smtClean="0">
                <a:solidFill>
                  <a:srgbClr val="EE5D28"/>
                </a:solidFill>
                <a:latin typeface="+mn-ea"/>
              </a:rPr>
              <a:t>전자 세금계산서 </a:t>
            </a:r>
            <a:r>
              <a:rPr lang="en-US" altLang="ko-KR" sz="1000" dirty="0" smtClean="0">
                <a:solidFill>
                  <a:srgbClr val="EE5D28"/>
                </a:solidFill>
                <a:latin typeface="+mn-ea"/>
              </a:rPr>
              <a:t>API </a:t>
            </a:r>
            <a:r>
              <a:rPr lang="ko-KR" altLang="en-US" sz="1000" dirty="0" smtClean="0">
                <a:solidFill>
                  <a:srgbClr val="EE5D28"/>
                </a:solidFill>
                <a:latin typeface="+mn-ea"/>
              </a:rPr>
              <a:t>연동 필요</a:t>
            </a:r>
            <a:endParaRPr lang="ko-KR" altLang="en-US" sz="1000" dirty="0">
              <a:solidFill>
                <a:srgbClr val="EE5D28"/>
              </a:solidFill>
              <a:latin typeface="+mn-ea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5000624" y="2604364"/>
            <a:ext cx="2242575" cy="364745"/>
          </a:xfrm>
          <a:prstGeom prst="rect">
            <a:avLst/>
          </a:prstGeom>
          <a:solidFill>
            <a:srgbClr val="F15C2A">
              <a:alpha val="11000"/>
            </a:srgbClr>
          </a:solidFill>
          <a:ln w="6350">
            <a:solidFill>
              <a:srgbClr val="F15C2A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000" dirty="0" smtClean="0">
                <a:solidFill>
                  <a:srgbClr val="EE5D28"/>
                </a:solidFill>
                <a:latin typeface="+mn-ea"/>
              </a:rPr>
              <a:t>면</a:t>
            </a:r>
            <a:r>
              <a:rPr lang="en-US" altLang="ko-KR" sz="1000" dirty="0" smtClean="0">
                <a:solidFill>
                  <a:srgbClr val="EE5D28"/>
                </a:solidFill>
                <a:latin typeface="+mn-ea"/>
              </a:rPr>
              <a:t>/</a:t>
            </a:r>
            <a:r>
              <a:rPr lang="ko-KR" altLang="en-US" sz="1000" dirty="0" smtClean="0">
                <a:solidFill>
                  <a:srgbClr val="EE5D28"/>
                </a:solidFill>
                <a:latin typeface="+mn-ea"/>
              </a:rPr>
              <a:t>과세 구분 최종 계산서 발행 분 확인</a:t>
            </a:r>
            <a:endParaRPr lang="ko-KR" altLang="en-US" sz="1000" dirty="0">
              <a:solidFill>
                <a:srgbClr val="EE5D28"/>
              </a:solidFill>
              <a:latin typeface="+mn-ea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4724400" y="4241424"/>
            <a:ext cx="2811296" cy="364745"/>
          </a:xfrm>
          <a:prstGeom prst="rect">
            <a:avLst/>
          </a:prstGeom>
          <a:solidFill>
            <a:srgbClr val="F15C2A">
              <a:alpha val="11000"/>
            </a:srgbClr>
          </a:solidFill>
          <a:ln w="6350">
            <a:solidFill>
              <a:srgbClr val="F15C2A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000" dirty="0" smtClean="0">
                <a:solidFill>
                  <a:srgbClr val="EE5D28"/>
                </a:solidFill>
                <a:latin typeface="+mn-ea"/>
              </a:rPr>
              <a:t>전월</a:t>
            </a:r>
            <a:r>
              <a:rPr lang="en-US" altLang="ko-KR" sz="1000" dirty="0" smtClean="0">
                <a:solidFill>
                  <a:srgbClr val="EE5D28"/>
                </a:solidFill>
                <a:latin typeface="+mn-ea"/>
              </a:rPr>
              <a:t>/</a:t>
            </a:r>
            <a:r>
              <a:rPr lang="ko-KR" altLang="en-US" sz="1000" dirty="0" smtClean="0">
                <a:solidFill>
                  <a:srgbClr val="EE5D28"/>
                </a:solidFill>
                <a:latin typeface="+mn-ea"/>
              </a:rPr>
              <a:t>당월 결제수단별 결제내역과 최종잔액 확인</a:t>
            </a:r>
            <a:endParaRPr lang="ko-KR" altLang="en-US" sz="1000" dirty="0">
              <a:solidFill>
                <a:srgbClr val="EE5D28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13395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010CD-12E9-4091-8357-9D5CDF929741}" type="slidenum">
              <a:rPr lang="ko-KR" altLang="en-US" smtClean="0"/>
              <a:pPr/>
              <a:t>27</a:t>
            </a:fld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562846" y="584200"/>
            <a:ext cx="506549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800" dirty="0" smtClean="0">
                <a:solidFill>
                  <a:srgbClr val="F15C2A"/>
                </a:solidFill>
                <a:latin typeface="+mn-ea"/>
              </a:rPr>
              <a:t>5. </a:t>
            </a:r>
            <a:r>
              <a:rPr lang="ko-KR" altLang="en-US" sz="800" dirty="0" smtClean="0">
                <a:solidFill>
                  <a:srgbClr val="F15C2A"/>
                </a:solidFill>
                <a:latin typeface="+mn-ea"/>
              </a:rPr>
              <a:t>영업관리</a:t>
            </a:r>
            <a:endParaRPr lang="en-US" altLang="ko-KR" sz="800" dirty="0">
              <a:solidFill>
                <a:srgbClr val="F15C2A"/>
              </a:solidFill>
              <a:latin typeface="+mn-ea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60388" y="745783"/>
            <a:ext cx="1219886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400" b="1" spc="-50" dirty="0" smtClean="0">
                <a:solidFill>
                  <a:srgbClr val="F15C2A"/>
                </a:solidFill>
                <a:latin typeface="+mn-ea"/>
              </a:rPr>
              <a:t>거래명세서 발행 </a:t>
            </a:r>
            <a:endParaRPr lang="ko-KR" altLang="en-US" sz="1400" b="1" spc="-50" dirty="0">
              <a:solidFill>
                <a:srgbClr val="F15C2A"/>
              </a:solidFill>
              <a:latin typeface="+mn-ea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330044" y="1447799"/>
            <a:ext cx="2423556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b="1" spc="-30" dirty="0" smtClean="0">
                <a:latin typeface="+mn-ea"/>
              </a:rPr>
              <a:t>고객별 </a:t>
            </a:r>
            <a:r>
              <a:rPr lang="ko-KR" altLang="en-US" sz="1000" b="1" spc="-30" dirty="0" smtClean="0">
                <a:latin typeface="+mn-ea"/>
              </a:rPr>
              <a:t>매출 거래명세서 </a:t>
            </a:r>
            <a:r>
              <a:rPr lang="ko-KR" altLang="en-US" sz="1000" b="1" spc="-30" dirty="0" smtClean="0">
                <a:latin typeface="+mn-ea"/>
              </a:rPr>
              <a:t>발행</a:t>
            </a:r>
            <a:endParaRPr lang="en-US" altLang="ko-KR" sz="1000" b="1" spc="-30" dirty="0" smtClean="0">
              <a:latin typeface="+mn-ea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spc="-30" dirty="0" smtClean="0">
                <a:latin typeface="+mn-ea"/>
              </a:rPr>
              <a:t>기간별 총 금액</a:t>
            </a:r>
            <a:r>
              <a:rPr lang="en-US" altLang="ko-KR" sz="1000" spc="-30" dirty="0" smtClean="0">
                <a:latin typeface="+mn-ea"/>
              </a:rPr>
              <a:t>/</a:t>
            </a:r>
            <a:r>
              <a:rPr lang="ko-KR" altLang="en-US" sz="1000" spc="-30" dirty="0" smtClean="0">
                <a:latin typeface="+mn-ea"/>
              </a:rPr>
              <a:t>상품별 금액 확인</a:t>
            </a:r>
            <a:endParaRPr lang="en-US" altLang="ko-KR" sz="1000" spc="-30" dirty="0" smtClean="0">
              <a:latin typeface="+mn-ea"/>
            </a:endParaRPr>
          </a:p>
        </p:txBody>
      </p:sp>
      <p:sp>
        <p:nvSpPr>
          <p:cNvPr id="25" name="object 47"/>
          <p:cNvSpPr/>
          <p:nvPr/>
        </p:nvSpPr>
        <p:spPr>
          <a:xfrm>
            <a:off x="7904163" y="2607054"/>
            <a:ext cx="763587" cy="370800"/>
          </a:xfrm>
          <a:custGeom>
            <a:avLst/>
            <a:gdLst/>
            <a:ahLst/>
            <a:cxnLst/>
            <a:rect l="l" t="t" r="r" b="b"/>
            <a:pathLst>
              <a:path w="1435100" h="254000">
                <a:moveTo>
                  <a:pt x="1435100" y="254000"/>
                </a:moveTo>
                <a:lnTo>
                  <a:pt x="0" y="254000"/>
                </a:lnTo>
                <a:lnTo>
                  <a:pt x="0" y="0"/>
                </a:lnTo>
                <a:lnTo>
                  <a:pt x="1435100" y="0"/>
                </a:lnTo>
                <a:lnTo>
                  <a:pt x="1435100" y="254000"/>
                </a:lnTo>
                <a:close/>
              </a:path>
            </a:pathLst>
          </a:custGeom>
          <a:solidFill>
            <a:srgbClr val="F15C2A"/>
          </a:solidFill>
          <a:ln>
            <a:noFill/>
          </a:ln>
        </p:spPr>
        <p:txBody>
          <a:bodyPr wrap="square" lIns="0" tIns="0" rIns="0" bIns="0" rtlCol="0"/>
          <a:lstStyle/>
          <a:p>
            <a:pPr algn="ctr"/>
            <a:r>
              <a:rPr lang="ko-KR" altLang="en-US" sz="1100" b="1" dirty="0" smtClean="0">
                <a:solidFill>
                  <a:schemeClr val="bg1"/>
                </a:solidFill>
                <a:latin typeface="+mn-ea"/>
              </a:rPr>
              <a:t>조회</a:t>
            </a:r>
            <a:endParaRPr sz="1100" b="1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26" name="직선 화살표 연결선 25"/>
          <p:cNvCxnSpPr/>
          <p:nvPr/>
        </p:nvCxnSpPr>
        <p:spPr>
          <a:xfrm>
            <a:off x="8285955" y="2975944"/>
            <a:ext cx="1" cy="329230"/>
          </a:xfrm>
          <a:prstGeom prst="straightConnector1">
            <a:avLst/>
          </a:prstGeom>
          <a:ln w="38100">
            <a:solidFill>
              <a:srgbClr val="F25C2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bject 47"/>
          <p:cNvSpPr/>
          <p:nvPr/>
        </p:nvSpPr>
        <p:spPr>
          <a:xfrm>
            <a:off x="7904169" y="4022238"/>
            <a:ext cx="763587" cy="370800"/>
          </a:xfrm>
          <a:custGeom>
            <a:avLst/>
            <a:gdLst/>
            <a:ahLst/>
            <a:cxnLst/>
            <a:rect l="l" t="t" r="r" b="b"/>
            <a:pathLst>
              <a:path w="1435100" h="254000">
                <a:moveTo>
                  <a:pt x="1435100" y="254000"/>
                </a:moveTo>
                <a:lnTo>
                  <a:pt x="0" y="254000"/>
                </a:lnTo>
                <a:lnTo>
                  <a:pt x="0" y="0"/>
                </a:lnTo>
                <a:lnTo>
                  <a:pt x="1435100" y="0"/>
                </a:lnTo>
                <a:lnTo>
                  <a:pt x="1435100" y="254000"/>
                </a:lnTo>
                <a:close/>
              </a:path>
            </a:pathLst>
          </a:custGeom>
          <a:solidFill>
            <a:srgbClr val="F15C2A"/>
          </a:solidFill>
          <a:ln>
            <a:noFill/>
          </a:ln>
        </p:spPr>
        <p:txBody>
          <a:bodyPr wrap="square" lIns="0" tIns="0" rIns="0" bIns="0" rtlCol="0"/>
          <a:lstStyle/>
          <a:p>
            <a:pPr algn="ctr"/>
            <a:r>
              <a:rPr lang="ko-KR" altLang="en-US" sz="1100" b="1" dirty="0" smtClean="0">
                <a:solidFill>
                  <a:schemeClr val="bg1"/>
                </a:solidFill>
                <a:latin typeface="+mn-ea"/>
              </a:rPr>
              <a:t>출력</a:t>
            </a:r>
            <a:endParaRPr lang="en-US" altLang="ko-KR" sz="1100" b="1" dirty="0" smtClean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0" name="object 47"/>
          <p:cNvSpPr/>
          <p:nvPr/>
        </p:nvSpPr>
        <p:spPr>
          <a:xfrm>
            <a:off x="7904162" y="3305174"/>
            <a:ext cx="763587" cy="370800"/>
          </a:xfrm>
          <a:custGeom>
            <a:avLst/>
            <a:gdLst/>
            <a:ahLst/>
            <a:cxnLst/>
            <a:rect l="l" t="t" r="r" b="b"/>
            <a:pathLst>
              <a:path w="1435100" h="254000">
                <a:moveTo>
                  <a:pt x="1435100" y="254000"/>
                </a:moveTo>
                <a:lnTo>
                  <a:pt x="0" y="254000"/>
                </a:lnTo>
                <a:lnTo>
                  <a:pt x="0" y="0"/>
                </a:lnTo>
                <a:lnTo>
                  <a:pt x="1435100" y="0"/>
                </a:lnTo>
                <a:lnTo>
                  <a:pt x="1435100" y="254000"/>
                </a:lnTo>
                <a:close/>
              </a:path>
            </a:pathLst>
          </a:custGeom>
          <a:solidFill>
            <a:srgbClr val="F15C2A"/>
          </a:solidFill>
          <a:ln>
            <a:noFill/>
          </a:ln>
        </p:spPr>
        <p:txBody>
          <a:bodyPr wrap="square" lIns="0" tIns="0" rIns="0" bIns="0" rtlCol="0"/>
          <a:lstStyle/>
          <a:p>
            <a:pPr algn="ctr"/>
            <a:r>
              <a:rPr lang="ko-KR" altLang="en-US" sz="1100" b="1" dirty="0" smtClean="0">
                <a:solidFill>
                  <a:schemeClr val="bg1"/>
                </a:solidFill>
                <a:latin typeface="+mn-ea"/>
              </a:rPr>
              <a:t>내역 </a:t>
            </a:r>
            <a:r>
              <a:rPr lang="ko-KR" altLang="en-US" sz="1100" b="1" dirty="0" smtClean="0">
                <a:solidFill>
                  <a:schemeClr val="bg1"/>
                </a:solidFill>
                <a:latin typeface="+mn-ea"/>
              </a:rPr>
              <a:t>확인</a:t>
            </a:r>
            <a:endParaRPr sz="1100" b="1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31" name="직선 화살표 연결선 30"/>
          <p:cNvCxnSpPr/>
          <p:nvPr/>
        </p:nvCxnSpPr>
        <p:spPr>
          <a:xfrm>
            <a:off x="8285956" y="3673959"/>
            <a:ext cx="1" cy="329230"/>
          </a:xfrm>
          <a:prstGeom prst="straightConnector1">
            <a:avLst/>
          </a:prstGeom>
          <a:ln w="38100">
            <a:solidFill>
              <a:srgbClr val="F25C2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 descr="C:\Users\jsk\Desktop\캡처.JPG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600" y="1447200"/>
            <a:ext cx="6681600" cy="456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직사각형 18"/>
          <p:cNvSpPr/>
          <p:nvPr/>
        </p:nvSpPr>
        <p:spPr>
          <a:xfrm flipV="1">
            <a:off x="2720637" y="1886380"/>
            <a:ext cx="1153188" cy="227633"/>
          </a:xfrm>
          <a:prstGeom prst="rect">
            <a:avLst/>
          </a:prstGeom>
          <a:solidFill>
            <a:srgbClr val="FF0000">
              <a:alpha val="24000"/>
            </a:srgbClr>
          </a:solidFill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+mn-ea"/>
            </a:endParaRPr>
          </a:p>
        </p:txBody>
      </p:sp>
      <p:sp>
        <p:nvSpPr>
          <p:cNvPr id="20" name="직사각형 19"/>
          <p:cNvSpPr/>
          <p:nvPr/>
        </p:nvSpPr>
        <p:spPr>
          <a:xfrm flipV="1">
            <a:off x="623915" y="4324081"/>
            <a:ext cx="4910109" cy="390793"/>
          </a:xfrm>
          <a:prstGeom prst="rect">
            <a:avLst/>
          </a:prstGeom>
          <a:solidFill>
            <a:srgbClr val="FF0000">
              <a:alpha val="24000"/>
            </a:srgbClr>
          </a:solidFill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+mn-ea"/>
            </a:endParaRPr>
          </a:p>
        </p:txBody>
      </p:sp>
      <p:sp>
        <p:nvSpPr>
          <p:cNvPr id="21" name="직사각형 20"/>
          <p:cNvSpPr/>
          <p:nvPr/>
        </p:nvSpPr>
        <p:spPr>
          <a:xfrm flipV="1">
            <a:off x="4009125" y="1886380"/>
            <a:ext cx="915300" cy="227633"/>
          </a:xfrm>
          <a:prstGeom prst="rect">
            <a:avLst/>
          </a:prstGeom>
          <a:solidFill>
            <a:srgbClr val="FF0000">
              <a:alpha val="24000"/>
            </a:srgbClr>
          </a:solidFill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+mn-ea"/>
            </a:endParaRPr>
          </a:p>
        </p:txBody>
      </p:sp>
      <p:pic>
        <p:nvPicPr>
          <p:cNvPr id="5123" name="Picture 3" descr="C:\Users\jsk\Desktop\캡처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3699" y="2553005"/>
            <a:ext cx="2255992" cy="2161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8" name="직선 화살표 연결선 27"/>
          <p:cNvCxnSpPr>
            <a:stCxn id="21" idx="0"/>
            <a:endCxn id="5123" idx="0"/>
          </p:cNvCxnSpPr>
          <p:nvPr/>
        </p:nvCxnSpPr>
        <p:spPr>
          <a:xfrm flipH="1">
            <a:off x="3641695" y="2114013"/>
            <a:ext cx="825080" cy="438992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/>
          <p:cNvSpPr/>
          <p:nvPr/>
        </p:nvSpPr>
        <p:spPr>
          <a:xfrm>
            <a:off x="2513700" y="2553005"/>
            <a:ext cx="2255992" cy="2161870"/>
          </a:xfrm>
          <a:prstGeom prst="rect">
            <a:avLst/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+mn-ea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21534" y="4728059"/>
            <a:ext cx="2096722" cy="364745"/>
          </a:xfrm>
          <a:prstGeom prst="rect">
            <a:avLst/>
          </a:prstGeom>
          <a:solidFill>
            <a:srgbClr val="F15C2A">
              <a:alpha val="11000"/>
            </a:srgbClr>
          </a:solidFill>
          <a:ln w="6350">
            <a:solidFill>
              <a:srgbClr val="F15C2A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 smtClean="0">
                <a:solidFill>
                  <a:srgbClr val="EE5D28"/>
                </a:solidFill>
                <a:latin typeface="+mn-ea"/>
              </a:rPr>
              <a:t>상품별 상세내역 확인</a:t>
            </a:r>
            <a:endParaRPr lang="ko-KR" altLang="en-US" sz="1000" dirty="0">
              <a:solidFill>
                <a:srgbClr val="EE5D28"/>
              </a:solidFill>
              <a:latin typeface="+mn-ea"/>
            </a:endParaRPr>
          </a:p>
        </p:txBody>
      </p:sp>
      <p:sp>
        <p:nvSpPr>
          <p:cNvPr id="22" name="직사각형 21"/>
          <p:cNvSpPr/>
          <p:nvPr/>
        </p:nvSpPr>
        <p:spPr>
          <a:xfrm flipV="1">
            <a:off x="1069395" y="1886378"/>
            <a:ext cx="1088018" cy="113818"/>
          </a:xfrm>
          <a:prstGeom prst="rect">
            <a:avLst/>
          </a:prstGeom>
          <a:solidFill>
            <a:srgbClr val="FF0000">
              <a:alpha val="24000"/>
            </a:srgbClr>
          </a:solidFill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84947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5C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10297562" y="348016"/>
            <a:ext cx="292067" cy="2165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600" dirty="0">
                <a:solidFill>
                  <a:schemeClr val="bg1"/>
                </a:solidFill>
                <a:ea typeface="나눔고딕" panose="020D0604000000000000" pitchFamily="50" charset="-127"/>
              </a:rPr>
              <a:t>5/5</a:t>
            </a:r>
            <a:endParaRPr lang="ko-KR" altLang="en-US" sz="600" dirty="0">
              <a:solidFill>
                <a:schemeClr val="bg1"/>
              </a:solidFill>
              <a:ea typeface="나눔고딕" panose="020D0604000000000000" pitchFamily="50" charset="-127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560387" y="1565271"/>
            <a:ext cx="8543925" cy="671402"/>
          </a:xfrm>
        </p:spPr>
        <p:txBody>
          <a:bodyPr/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마감관리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555116" y="2356608"/>
            <a:ext cx="879049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60388" y="2486226"/>
            <a:ext cx="580287" cy="66018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100" dirty="0" smtClean="0">
                <a:solidFill>
                  <a:schemeClr val="bg1"/>
                </a:solidFill>
                <a:latin typeface="+mn-ea"/>
              </a:rPr>
              <a:t>일별 </a:t>
            </a:r>
            <a:r>
              <a:rPr lang="ko-KR" altLang="en-US" sz="1100" dirty="0" smtClean="0">
                <a:solidFill>
                  <a:schemeClr val="bg1"/>
                </a:solidFill>
                <a:latin typeface="+mn-ea"/>
              </a:rPr>
              <a:t>마감</a:t>
            </a:r>
            <a:endParaRPr lang="ko-KR" altLang="en-US" sz="1100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ko-KR" altLang="en-US" sz="1100" dirty="0" smtClean="0">
                <a:solidFill>
                  <a:schemeClr val="bg1"/>
                </a:solidFill>
                <a:latin typeface="+mn-ea"/>
              </a:rPr>
              <a:t>출납 관리</a:t>
            </a:r>
            <a:endParaRPr lang="en-US" altLang="ko-KR" sz="1100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ko-KR" altLang="en-US" sz="1100" dirty="0" smtClean="0">
                <a:solidFill>
                  <a:schemeClr val="bg1"/>
                </a:solidFill>
                <a:latin typeface="+mn-ea"/>
              </a:rPr>
              <a:t>출납 내역</a:t>
            </a:r>
            <a:endParaRPr lang="en-US" altLang="ko-KR" sz="11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5424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010CD-12E9-4091-8357-9D5CDF929741}" type="slidenum">
              <a:rPr lang="ko-KR" altLang="en-US" smtClean="0"/>
              <a:pPr/>
              <a:t>29</a:t>
            </a:fld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562846" y="584200"/>
            <a:ext cx="506549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800" dirty="0" smtClean="0">
                <a:solidFill>
                  <a:srgbClr val="F15C2A"/>
                </a:solidFill>
                <a:latin typeface="+mn-ea"/>
              </a:rPr>
              <a:t>6. </a:t>
            </a:r>
            <a:r>
              <a:rPr lang="ko-KR" altLang="en-US" sz="800" dirty="0" smtClean="0">
                <a:solidFill>
                  <a:srgbClr val="F15C2A"/>
                </a:solidFill>
                <a:latin typeface="+mn-ea"/>
              </a:rPr>
              <a:t>마감관리</a:t>
            </a:r>
            <a:endParaRPr lang="en-US" altLang="ko-KR" sz="800" dirty="0">
              <a:solidFill>
                <a:srgbClr val="F15C2A"/>
              </a:solidFill>
              <a:latin typeface="+mn-ea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60388" y="745783"/>
            <a:ext cx="690895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400" b="1" spc="-50" dirty="0" smtClean="0">
                <a:solidFill>
                  <a:srgbClr val="F15C2A"/>
                </a:solidFill>
                <a:latin typeface="+mn-ea"/>
              </a:rPr>
              <a:t>일별 </a:t>
            </a:r>
            <a:r>
              <a:rPr lang="ko-KR" altLang="en-US" sz="1400" b="1" spc="-50" dirty="0" smtClean="0">
                <a:solidFill>
                  <a:srgbClr val="F15C2A"/>
                </a:solidFill>
                <a:latin typeface="+mn-ea"/>
              </a:rPr>
              <a:t>마감</a:t>
            </a:r>
            <a:endParaRPr lang="ko-KR" altLang="en-US" sz="1400" b="1" spc="-50" dirty="0">
              <a:solidFill>
                <a:srgbClr val="F15C2A"/>
              </a:solidFill>
              <a:latin typeface="+mn-ea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330044" y="1447799"/>
            <a:ext cx="2423556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b="1" spc="-30" dirty="0" smtClean="0">
                <a:latin typeface="+mn-ea"/>
              </a:rPr>
              <a:t>로그인 계정</a:t>
            </a:r>
            <a:r>
              <a:rPr lang="en-US" altLang="ko-KR" sz="1000" b="1" spc="-30" dirty="0" smtClean="0">
                <a:latin typeface="+mn-ea"/>
              </a:rPr>
              <a:t>/</a:t>
            </a:r>
            <a:r>
              <a:rPr lang="ko-KR" altLang="en-US" sz="1000" b="1" spc="-30" dirty="0" smtClean="0">
                <a:latin typeface="+mn-ea"/>
              </a:rPr>
              <a:t>그룹별 일 </a:t>
            </a:r>
            <a:r>
              <a:rPr lang="ko-KR" altLang="en-US" sz="1000" b="1" spc="-30" dirty="0" smtClean="0">
                <a:latin typeface="+mn-ea"/>
              </a:rPr>
              <a:t>정산</a:t>
            </a:r>
            <a:r>
              <a:rPr lang="en-US" altLang="ko-KR" sz="1000" b="1" spc="-30" dirty="0" smtClean="0">
                <a:latin typeface="+mn-ea"/>
              </a:rPr>
              <a:t>/</a:t>
            </a:r>
            <a:r>
              <a:rPr lang="ko-KR" altLang="en-US" sz="1000" b="1" spc="-30" dirty="0" smtClean="0">
                <a:latin typeface="+mn-ea"/>
              </a:rPr>
              <a:t>마감</a:t>
            </a:r>
            <a:endParaRPr lang="en-US" altLang="ko-KR" sz="1000" b="1" spc="-30" dirty="0" smtClean="0">
              <a:latin typeface="+mn-ea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spc="-30" dirty="0" smtClean="0">
                <a:latin typeface="+mn-ea"/>
              </a:rPr>
              <a:t>계정 별 마감 후 그룹별 최종마감</a:t>
            </a:r>
            <a:endParaRPr lang="en-US" altLang="ko-KR" sz="1000" spc="-30" dirty="0" smtClean="0">
              <a:latin typeface="+mn-ea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spc="-30" dirty="0" smtClean="0">
                <a:latin typeface="+mn-ea"/>
              </a:rPr>
              <a:t>결제수단별</a:t>
            </a:r>
            <a:r>
              <a:rPr lang="en-US" altLang="ko-KR" sz="1000" spc="-30" dirty="0" smtClean="0">
                <a:latin typeface="+mn-ea"/>
              </a:rPr>
              <a:t>, </a:t>
            </a:r>
            <a:r>
              <a:rPr lang="ko-KR" altLang="en-US" sz="1000" spc="-30" dirty="0" smtClean="0">
                <a:latin typeface="+mn-ea"/>
              </a:rPr>
              <a:t>금액대별 과</a:t>
            </a:r>
            <a:r>
              <a:rPr lang="en-US" altLang="ko-KR" sz="1000" spc="-30" dirty="0" smtClean="0">
                <a:latin typeface="+mn-ea"/>
              </a:rPr>
              <a:t>/</a:t>
            </a:r>
            <a:r>
              <a:rPr lang="ko-KR" altLang="en-US" sz="1000" spc="-30" dirty="0" smtClean="0">
                <a:latin typeface="+mn-ea"/>
              </a:rPr>
              <a:t>부족 금 확인</a:t>
            </a:r>
            <a:endParaRPr lang="en-US" altLang="ko-KR" sz="1000" spc="-30" dirty="0">
              <a:latin typeface="+mn-ea"/>
            </a:endParaRPr>
          </a:p>
        </p:txBody>
      </p:sp>
      <p:sp>
        <p:nvSpPr>
          <p:cNvPr id="25" name="object 47"/>
          <p:cNvSpPr/>
          <p:nvPr/>
        </p:nvSpPr>
        <p:spPr>
          <a:xfrm>
            <a:off x="7904163" y="2607054"/>
            <a:ext cx="763587" cy="370800"/>
          </a:xfrm>
          <a:custGeom>
            <a:avLst/>
            <a:gdLst/>
            <a:ahLst/>
            <a:cxnLst/>
            <a:rect l="l" t="t" r="r" b="b"/>
            <a:pathLst>
              <a:path w="1435100" h="254000">
                <a:moveTo>
                  <a:pt x="1435100" y="254000"/>
                </a:moveTo>
                <a:lnTo>
                  <a:pt x="0" y="254000"/>
                </a:lnTo>
                <a:lnTo>
                  <a:pt x="0" y="0"/>
                </a:lnTo>
                <a:lnTo>
                  <a:pt x="1435100" y="0"/>
                </a:lnTo>
                <a:lnTo>
                  <a:pt x="1435100" y="254000"/>
                </a:lnTo>
                <a:close/>
              </a:path>
            </a:pathLst>
          </a:custGeom>
          <a:solidFill>
            <a:srgbClr val="F15C2A"/>
          </a:solidFill>
          <a:ln>
            <a:noFill/>
          </a:ln>
        </p:spPr>
        <p:txBody>
          <a:bodyPr wrap="square" lIns="0" tIns="0" rIns="0" bIns="0" rtlCol="0"/>
          <a:lstStyle/>
          <a:p>
            <a:pPr algn="ctr"/>
            <a:r>
              <a:rPr lang="ko-KR" altLang="en-US" sz="1100" b="1" dirty="0" smtClean="0">
                <a:solidFill>
                  <a:schemeClr val="bg1"/>
                </a:solidFill>
                <a:latin typeface="+mn-ea"/>
              </a:rPr>
              <a:t>기간별</a:t>
            </a:r>
            <a:endParaRPr lang="en-US" altLang="ko-KR" sz="1100" b="1" dirty="0" smtClean="0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ko-KR" altLang="en-US" sz="1100" b="1" dirty="0" smtClean="0">
                <a:solidFill>
                  <a:schemeClr val="bg1"/>
                </a:solidFill>
                <a:latin typeface="+mn-ea"/>
              </a:rPr>
              <a:t>조</a:t>
            </a:r>
            <a:r>
              <a:rPr lang="ko-KR" altLang="en-US" sz="1100" b="1" dirty="0">
                <a:solidFill>
                  <a:schemeClr val="bg1"/>
                </a:solidFill>
                <a:latin typeface="+mn-ea"/>
              </a:rPr>
              <a:t>회</a:t>
            </a:r>
            <a:endParaRPr sz="1100" b="1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26" name="직선 화살표 연결선 25"/>
          <p:cNvCxnSpPr/>
          <p:nvPr/>
        </p:nvCxnSpPr>
        <p:spPr>
          <a:xfrm>
            <a:off x="8285955" y="2975944"/>
            <a:ext cx="1" cy="329230"/>
          </a:xfrm>
          <a:prstGeom prst="straightConnector1">
            <a:avLst/>
          </a:prstGeom>
          <a:ln w="38100">
            <a:solidFill>
              <a:srgbClr val="F25C2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bject 47"/>
          <p:cNvSpPr/>
          <p:nvPr/>
        </p:nvSpPr>
        <p:spPr>
          <a:xfrm>
            <a:off x="7904169" y="4031763"/>
            <a:ext cx="763587" cy="370800"/>
          </a:xfrm>
          <a:custGeom>
            <a:avLst/>
            <a:gdLst/>
            <a:ahLst/>
            <a:cxnLst/>
            <a:rect l="l" t="t" r="r" b="b"/>
            <a:pathLst>
              <a:path w="1435100" h="254000">
                <a:moveTo>
                  <a:pt x="1435100" y="254000"/>
                </a:moveTo>
                <a:lnTo>
                  <a:pt x="0" y="254000"/>
                </a:lnTo>
                <a:lnTo>
                  <a:pt x="0" y="0"/>
                </a:lnTo>
                <a:lnTo>
                  <a:pt x="1435100" y="0"/>
                </a:lnTo>
                <a:lnTo>
                  <a:pt x="1435100" y="254000"/>
                </a:lnTo>
                <a:close/>
              </a:path>
            </a:pathLst>
          </a:custGeom>
          <a:solidFill>
            <a:srgbClr val="F15C2A"/>
          </a:solidFill>
          <a:ln>
            <a:noFill/>
          </a:ln>
        </p:spPr>
        <p:txBody>
          <a:bodyPr wrap="square" lIns="0" tIns="0" rIns="0" bIns="0" rtlCol="0"/>
          <a:lstStyle/>
          <a:p>
            <a:pPr algn="ctr"/>
            <a:r>
              <a:rPr lang="ko-KR" altLang="en-US" sz="1100" b="1" dirty="0" smtClean="0">
                <a:solidFill>
                  <a:schemeClr val="bg1"/>
                </a:solidFill>
                <a:latin typeface="+mn-ea"/>
              </a:rPr>
              <a:t>계산원</a:t>
            </a:r>
            <a:endParaRPr lang="en-US" altLang="ko-KR" sz="1100" b="1" dirty="0" smtClean="0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ko-KR" altLang="en-US" sz="1100" b="1" dirty="0" smtClean="0">
                <a:solidFill>
                  <a:schemeClr val="bg1"/>
                </a:solidFill>
                <a:latin typeface="+mn-ea"/>
              </a:rPr>
              <a:t>정</a:t>
            </a:r>
            <a:r>
              <a:rPr lang="ko-KR" altLang="en-US" sz="1100" b="1" dirty="0">
                <a:solidFill>
                  <a:schemeClr val="bg1"/>
                </a:solidFill>
                <a:latin typeface="+mn-ea"/>
              </a:rPr>
              <a:t>산</a:t>
            </a:r>
            <a:endParaRPr lang="en-US" altLang="ko-KR" sz="1100" b="1" dirty="0" smtClean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0" name="object 47"/>
          <p:cNvSpPr/>
          <p:nvPr/>
        </p:nvSpPr>
        <p:spPr>
          <a:xfrm>
            <a:off x="7904162" y="3324224"/>
            <a:ext cx="763587" cy="370800"/>
          </a:xfrm>
          <a:custGeom>
            <a:avLst/>
            <a:gdLst/>
            <a:ahLst/>
            <a:cxnLst/>
            <a:rect l="l" t="t" r="r" b="b"/>
            <a:pathLst>
              <a:path w="1435100" h="254000">
                <a:moveTo>
                  <a:pt x="1435100" y="254000"/>
                </a:moveTo>
                <a:lnTo>
                  <a:pt x="0" y="254000"/>
                </a:lnTo>
                <a:lnTo>
                  <a:pt x="0" y="0"/>
                </a:lnTo>
                <a:lnTo>
                  <a:pt x="1435100" y="0"/>
                </a:lnTo>
                <a:lnTo>
                  <a:pt x="1435100" y="254000"/>
                </a:lnTo>
                <a:close/>
              </a:path>
            </a:pathLst>
          </a:custGeom>
          <a:solidFill>
            <a:srgbClr val="F15C2A"/>
          </a:solidFill>
          <a:ln>
            <a:noFill/>
          </a:ln>
        </p:spPr>
        <p:txBody>
          <a:bodyPr wrap="square" lIns="0" tIns="0" rIns="0" bIns="0" rtlCol="0"/>
          <a:lstStyle/>
          <a:p>
            <a:pPr algn="ctr"/>
            <a:r>
              <a:rPr lang="ko-KR" altLang="en-US" sz="1100" b="1" dirty="0" smtClean="0">
                <a:solidFill>
                  <a:schemeClr val="bg1"/>
                </a:solidFill>
                <a:latin typeface="+mn-ea"/>
              </a:rPr>
              <a:t>계산원</a:t>
            </a:r>
            <a:endParaRPr lang="en-US" altLang="ko-KR" sz="1100" b="1" dirty="0" smtClean="0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ko-KR" altLang="en-US" sz="1100" b="1" dirty="0" smtClean="0">
                <a:solidFill>
                  <a:schemeClr val="bg1"/>
                </a:solidFill>
                <a:latin typeface="+mn-ea"/>
              </a:rPr>
              <a:t>선택</a:t>
            </a:r>
            <a:r>
              <a:rPr lang="en-US" altLang="ko-KR" sz="1100" b="1" dirty="0" smtClean="0">
                <a:solidFill>
                  <a:schemeClr val="bg1"/>
                </a:solidFill>
                <a:latin typeface="+mn-ea"/>
              </a:rPr>
              <a:t>/</a:t>
            </a:r>
            <a:r>
              <a:rPr lang="ko-KR" altLang="en-US" sz="1100" b="1" dirty="0" smtClean="0">
                <a:solidFill>
                  <a:schemeClr val="bg1"/>
                </a:solidFill>
                <a:latin typeface="+mn-ea"/>
              </a:rPr>
              <a:t>확인</a:t>
            </a:r>
            <a:endParaRPr sz="1100" b="1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31" name="직선 화살표 연결선 30"/>
          <p:cNvCxnSpPr/>
          <p:nvPr/>
        </p:nvCxnSpPr>
        <p:spPr>
          <a:xfrm>
            <a:off x="8285956" y="3693009"/>
            <a:ext cx="1" cy="329230"/>
          </a:xfrm>
          <a:prstGeom prst="straightConnector1">
            <a:avLst/>
          </a:prstGeom>
          <a:ln w="38100">
            <a:solidFill>
              <a:srgbClr val="F25C2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46" name="Picture 2" descr="C:\Users\jsk\Desktop\캡처.JPG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600" y="1447200"/>
            <a:ext cx="6681600" cy="456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직사각형 21"/>
          <p:cNvSpPr/>
          <p:nvPr/>
        </p:nvSpPr>
        <p:spPr>
          <a:xfrm flipV="1">
            <a:off x="2247000" y="1885843"/>
            <a:ext cx="915300" cy="227633"/>
          </a:xfrm>
          <a:prstGeom prst="rect">
            <a:avLst/>
          </a:prstGeom>
          <a:solidFill>
            <a:srgbClr val="FF0000">
              <a:alpha val="24000"/>
            </a:srgbClr>
          </a:solidFill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+mn-ea"/>
            </a:endParaRPr>
          </a:p>
        </p:txBody>
      </p:sp>
      <p:sp>
        <p:nvSpPr>
          <p:cNvPr id="24" name="직사각형 23"/>
          <p:cNvSpPr/>
          <p:nvPr/>
        </p:nvSpPr>
        <p:spPr>
          <a:xfrm flipV="1">
            <a:off x="758970" y="4676668"/>
            <a:ext cx="915300" cy="113816"/>
          </a:xfrm>
          <a:prstGeom prst="rect">
            <a:avLst/>
          </a:prstGeom>
          <a:solidFill>
            <a:srgbClr val="FF0000">
              <a:alpha val="24000"/>
            </a:srgbClr>
          </a:solidFill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+mn-ea"/>
            </a:endParaRPr>
          </a:p>
        </p:txBody>
      </p:sp>
      <p:sp>
        <p:nvSpPr>
          <p:cNvPr id="29" name="직사각형 28"/>
          <p:cNvSpPr/>
          <p:nvPr/>
        </p:nvSpPr>
        <p:spPr>
          <a:xfrm flipV="1">
            <a:off x="2921145" y="4023724"/>
            <a:ext cx="2803380" cy="1163120"/>
          </a:xfrm>
          <a:prstGeom prst="rect">
            <a:avLst/>
          </a:prstGeom>
          <a:solidFill>
            <a:srgbClr val="FF0000">
              <a:alpha val="24000"/>
            </a:srgbClr>
          </a:solidFill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+mn-ea"/>
            </a:endParaRPr>
          </a:p>
        </p:txBody>
      </p:sp>
      <p:sp>
        <p:nvSpPr>
          <p:cNvPr id="32" name="직사각형 31"/>
          <p:cNvSpPr/>
          <p:nvPr/>
        </p:nvSpPr>
        <p:spPr>
          <a:xfrm flipV="1">
            <a:off x="1779660" y="4038493"/>
            <a:ext cx="944040" cy="1057382"/>
          </a:xfrm>
          <a:prstGeom prst="rect">
            <a:avLst/>
          </a:prstGeom>
          <a:solidFill>
            <a:srgbClr val="FF0000">
              <a:alpha val="24000"/>
            </a:srgbClr>
          </a:solidFill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+mn-ea"/>
            </a:endParaRPr>
          </a:p>
        </p:txBody>
      </p:sp>
      <p:cxnSp>
        <p:nvCxnSpPr>
          <p:cNvPr id="34" name="직선 화살표 연결선 33"/>
          <p:cNvCxnSpPr/>
          <p:nvPr/>
        </p:nvCxnSpPr>
        <p:spPr>
          <a:xfrm>
            <a:off x="8285955" y="4397317"/>
            <a:ext cx="7" cy="349643"/>
          </a:xfrm>
          <a:prstGeom prst="straightConnector1">
            <a:avLst/>
          </a:prstGeom>
          <a:ln w="38100">
            <a:solidFill>
              <a:srgbClr val="F25C2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/>
          <p:cNvSpPr/>
          <p:nvPr/>
        </p:nvSpPr>
        <p:spPr>
          <a:xfrm flipV="1">
            <a:off x="816120" y="2312193"/>
            <a:ext cx="174480" cy="511349"/>
          </a:xfrm>
          <a:prstGeom prst="rect">
            <a:avLst/>
          </a:prstGeom>
          <a:solidFill>
            <a:srgbClr val="FF0000">
              <a:alpha val="24000"/>
            </a:srgbClr>
          </a:solidFill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+mn-ea"/>
            </a:endParaRPr>
          </a:p>
        </p:txBody>
      </p:sp>
      <p:sp>
        <p:nvSpPr>
          <p:cNvPr id="19" name="object 47"/>
          <p:cNvSpPr/>
          <p:nvPr/>
        </p:nvSpPr>
        <p:spPr>
          <a:xfrm>
            <a:off x="7904169" y="4767209"/>
            <a:ext cx="763587" cy="347716"/>
          </a:xfrm>
          <a:custGeom>
            <a:avLst/>
            <a:gdLst/>
            <a:ahLst/>
            <a:cxnLst/>
            <a:rect l="l" t="t" r="r" b="b"/>
            <a:pathLst>
              <a:path w="1435100" h="254000">
                <a:moveTo>
                  <a:pt x="1435100" y="254000"/>
                </a:moveTo>
                <a:lnTo>
                  <a:pt x="0" y="254000"/>
                </a:lnTo>
                <a:lnTo>
                  <a:pt x="0" y="0"/>
                </a:lnTo>
                <a:lnTo>
                  <a:pt x="1435100" y="0"/>
                </a:lnTo>
                <a:lnTo>
                  <a:pt x="1435100" y="254000"/>
                </a:lnTo>
                <a:close/>
              </a:path>
            </a:pathLst>
          </a:custGeom>
          <a:solidFill>
            <a:srgbClr val="F15C2A"/>
          </a:solidFill>
          <a:ln>
            <a:noFill/>
          </a:ln>
        </p:spPr>
        <p:txBody>
          <a:bodyPr wrap="square" lIns="0" tIns="0" rIns="0" bIns="0" rtlCol="0"/>
          <a:lstStyle/>
          <a:p>
            <a:pPr algn="ctr"/>
            <a:r>
              <a:rPr lang="en-US" altLang="ko-KR" sz="1100" b="1" dirty="0" smtClean="0">
                <a:solidFill>
                  <a:schemeClr val="bg1"/>
                </a:solidFill>
                <a:latin typeface="+mn-ea"/>
              </a:rPr>
              <a:t>PCID(</a:t>
            </a:r>
            <a:r>
              <a:rPr lang="ko-KR" altLang="en-US" sz="1100" b="1" dirty="0" smtClean="0">
                <a:solidFill>
                  <a:schemeClr val="bg1"/>
                </a:solidFill>
                <a:latin typeface="+mn-ea"/>
              </a:rPr>
              <a:t>그룹</a:t>
            </a:r>
            <a:r>
              <a:rPr lang="en-US" altLang="ko-KR" sz="1100" b="1" dirty="0" smtClean="0">
                <a:solidFill>
                  <a:schemeClr val="bg1"/>
                </a:solidFill>
                <a:latin typeface="+mn-ea"/>
              </a:rPr>
              <a:t>)</a:t>
            </a:r>
          </a:p>
          <a:p>
            <a:pPr algn="ctr"/>
            <a:r>
              <a:rPr lang="ko-KR" altLang="en-US" sz="1100" b="1" dirty="0" smtClean="0">
                <a:solidFill>
                  <a:schemeClr val="bg1"/>
                </a:solidFill>
                <a:latin typeface="+mn-ea"/>
              </a:rPr>
              <a:t>선택</a:t>
            </a:r>
            <a:endParaRPr lang="en-US" altLang="ko-KR" sz="1100" b="1" dirty="0" smtClean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0" name="object 47"/>
          <p:cNvSpPr/>
          <p:nvPr/>
        </p:nvSpPr>
        <p:spPr>
          <a:xfrm>
            <a:off x="7904169" y="5362730"/>
            <a:ext cx="763587" cy="370800"/>
          </a:xfrm>
          <a:custGeom>
            <a:avLst/>
            <a:gdLst/>
            <a:ahLst/>
            <a:cxnLst/>
            <a:rect l="l" t="t" r="r" b="b"/>
            <a:pathLst>
              <a:path w="1435100" h="254000">
                <a:moveTo>
                  <a:pt x="1435100" y="254000"/>
                </a:moveTo>
                <a:lnTo>
                  <a:pt x="0" y="254000"/>
                </a:lnTo>
                <a:lnTo>
                  <a:pt x="0" y="0"/>
                </a:lnTo>
                <a:lnTo>
                  <a:pt x="1435100" y="0"/>
                </a:lnTo>
                <a:lnTo>
                  <a:pt x="1435100" y="254000"/>
                </a:lnTo>
                <a:close/>
              </a:path>
            </a:pathLst>
          </a:custGeom>
          <a:solidFill>
            <a:srgbClr val="F15C2A"/>
          </a:solidFill>
          <a:ln>
            <a:noFill/>
          </a:ln>
        </p:spPr>
        <p:txBody>
          <a:bodyPr wrap="square" lIns="0" tIns="0" rIns="0" bIns="0" rtlCol="0"/>
          <a:lstStyle/>
          <a:p>
            <a:pPr algn="ctr"/>
            <a:r>
              <a:rPr lang="en-US" altLang="ko-KR" sz="1100" b="1" dirty="0">
                <a:solidFill>
                  <a:schemeClr val="bg1"/>
                </a:solidFill>
                <a:latin typeface="+mn-ea"/>
              </a:rPr>
              <a:t>PCID(</a:t>
            </a:r>
            <a:r>
              <a:rPr lang="ko-KR" altLang="en-US" sz="1100" b="1" dirty="0">
                <a:solidFill>
                  <a:schemeClr val="bg1"/>
                </a:solidFill>
                <a:latin typeface="+mn-ea"/>
              </a:rPr>
              <a:t>그룹</a:t>
            </a:r>
            <a:r>
              <a:rPr lang="en-US" altLang="ko-KR" sz="1100" b="1" dirty="0">
                <a:solidFill>
                  <a:schemeClr val="bg1"/>
                </a:solidFill>
                <a:latin typeface="+mn-ea"/>
              </a:rPr>
              <a:t>)</a:t>
            </a:r>
          </a:p>
          <a:p>
            <a:pPr algn="ctr"/>
            <a:r>
              <a:rPr lang="ko-KR" altLang="en-US" sz="1100" b="1" dirty="0" smtClean="0">
                <a:solidFill>
                  <a:schemeClr val="bg1"/>
                </a:solidFill>
                <a:latin typeface="+mn-ea"/>
              </a:rPr>
              <a:t>정산</a:t>
            </a:r>
            <a:endParaRPr lang="en-US" altLang="ko-KR" sz="1100" b="1" dirty="0" smtClean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21" name="직선 화살표 연결선 20"/>
          <p:cNvCxnSpPr/>
          <p:nvPr/>
        </p:nvCxnSpPr>
        <p:spPr>
          <a:xfrm>
            <a:off x="8285955" y="5119088"/>
            <a:ext cx="7" cy="262692"/>
          </a:xfrm>
          <a:prstGeom prst="straightConnector1">
            <a:avLst/>
          </a:prstGeom>
          <a:ln w="38100">
            <a:solidFill>
              <a:srgbClr val="F25C2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 flipV="1">
            <a:off x="1008750" y="1880005"/>
            <a:ext cx="946256" cy="113816"/>
          </a:xfrm>
          <a:prstGeom prst="rect">
            <a:avLst/>
          </a:prstGeom>
          <a:solidFill>
            <a:srgbClr val="FF0000">
              <a:alpha val="24000"/>
            </a:srgbClr>
          </a:solidFill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+mn-ea"/>
            </a:endParaRPr>
          </a:p>
        </p:txBody>
      </p:sp>
      <p:sp>
        <p:nvSpPr>
          <p:cNvPr id="37" name="직사각형 36"/>
          <p:cNvSpPr/>
          <p:nvPr/>
        </p:nvSpPr>
        <p:spPr>
          <a:xfrm flipV="1">
            <a:off x="608950" y="2147886"/>
            <a:ext cx="674543" cy="126208"/>
          </a:xfrm>
          <a:prstGeom prst="rect">
            <a:avLst/>
          </a:prstGeom>
          <a:solidFill>
            <a:srgbClr val="FF0000">
              <a:alpha val="24000"/>
            </a:srgbClr>
          </a:solidFill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49001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5D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10297562" y="348016"/>
            <a:ext cx="292067" cy="2165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600" dirty="0">
                <a:solidFill>
                  <a:schemeClr val="bg1"/>
                </a:solidFill>
                <a:ea typeface="나눔고딕" panose="020D0604000000000000" pitchFamily="50" charset="-127"/>
              </a:rPr>
              <a:t>5/5</a:t>
            </a:r>
            <a:endParaRPr lang="ko-KR" altLang="en-US" sz="600" dirty="0">
              <a:solidFill>
                <a:schemeClr val="bg1"/>
              </a:solidFill>
              <a:ea typeface="나눔고딕" panose="020D0604000000000000" pitchFamily="50" charset="-127"/>
            </a:endParaRPr>
          </a:p>
        </p:txBody>
      </p:sp>
      <p:sp>
        <p:nvSpPr>
          <p:cNvPr id="9" name="제목 8"/>
          <p:cNvSpPr>
            <a:spLocks noGrp="1"/>
          </p:cNvSpPr>
          <p:nvPr>
            <p:ph type="title"/>
          </p:nvPr>
        </p:nvSpPr>
        <p:spPr>
          <a:xfrm>
            <a:off x="560387" y="1565271"/>
            <a:ext cx="8543925" cy="661720"/>
          </a:xfrm>
        </p:spPr>
        <p:txBody>
          <a:bodyPr/>
          <a:lstStyle/>
          <a:p>
            <a:r>
              <a:rPr lang="en-US" altLang="ko-KR" spc="-150" dirty="0">
                <a:solidFill>
                  <a:schemeClr val="bg1"/>
                </a:solidFill>
              </a:rPr>
              <a:t>Introduction</a:t>
            </a:r>
            <a:endParaRPr lang="ko-KR" altLang="en-US" spc="-150" dirty="0">
              <a:solidFill>
                <a:schemeClr val="bg1"/>
              </a:solidFill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555116" y="2356608"/>
            <a:ext cx="879049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60388" y="2486226"/>
            <a:ext cx="1543692" cy="76174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소개</a:t>
            </a:r>
            <a:endParaRPr lang="ko-KR" altLang="en-US" sz="11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어떤 기능을 담고 있는가</a:t>
            </a:r>
            <a:r>
              <a:rPr lang="en-US" altLang="ko-KR" sz="11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  <a:endParaRPr lang="ko-KR" altLang="en-US" sz="11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메뉴 구성</a:t>
            </a:r>
            <a:endParaRPr lang="ko-KR" altLang="en-US" sz="11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52929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010CD-12E9-4091-8357-9D5CDF929741}" type="slidenum">
              <a:rPr lang="ko-KR" altLang="en-US" smtClean="0"/>
              <a:pPr/>
              <a:t>30</a:t>
            </a:fld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562846" y="584200"/>
            <a:ext cx="506549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800" dirty="0" smtClean="0">
                <a:solidFill>
                  <a:srgbClr val="F15C2A"/>
                </a:solidFill>
                <a:latin typeface="+mn-ea"/>
              </a:rPr>
              <a:t>6. </a:t>
            </a:r>
            <a:r>
              <a:rPr lang="ko-KR" altLang="en-US" sz="800" dirty="0" smtClean="0">
                <a:solidFill>
                  <a:srgbClr val="F15C2A"/>
                </a:solidFill>
                <a:latin typeface="+mn-ea"/>
              </a:rPr>
              <a:t>마감관리</a:t>
            </a:r>
            <a:endParaRPr lang="en-US" altLang="ko-KR" sz="800" dirty="0">
              <a:solidFill>
                <a:srgbClr val="F15C2A"/>
              </a:solidFill>
              <a:latin typeface="+mn-ea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60388" y="745783"/>
            <a:ext cx="698909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400" b="1" spc="-50" dirty="0" smtClean="0">
                <a:solidFill>
                  <a:srgbClr val="F15C2A"/>
                </a:solidFill>
                <a:latin typeface="+mn-ea"/>
              </a:rPr>
              <a:t>출납 관리</a:t>
            </a:r>
            <a:endParaRPr lang="ko-KR" altLang="en-US" sz="1400" b="1" spc="-50" dirty="0">
              <a:solidFill>
                <a:srgbClr val="F15C2A"/>
              </a:solidFill>
              <a:latin typeface="+mn-ea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330044" y="1447799"/>
            <a:ext cx="2423556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b="1" spc="-30" dirty="0" smtClean="0">
                <a:latin typeface="+mn-ea"/>
              </a:rPr>
              <a:t>기타 입</a:t>
            </a:r>
            <a:r>
              <a:rPr lang="en-US" altLang="ko-KR" sz="1000" b="1" spc="-30" dirty="0" smtClean="0">
                <a:latin typeface="+mn-ea"/>
              </a:rPr>
              <a:t>/</a:t>
            </a:r>
            <a:r>
              <a:rPr lang="ko-KR" altLang="en-US" sz="1000" b="1" spc="-30" dirty="0" smtClean="0">
                <a:latin typeface="+mn-ea"/>
              </a:rPr>
              <a:t>출금 용도 </a:t>
            </a:r>
            <a:r>
              <a:rPr lang="ko-KR" altLang="en-US" sz="1000" b="1" spc="-30" dirty="0" smtClean="0">
                <a:latin typeface="+mn-ea"/>
              </a:rPr>
              <a:t>계정항목 관리</a:t>
            </a:r>
            <a:endParaRPr lang="en-US" altLang="ko-KR" sz="1000" b="1" spc="-30" dirty="0" smtClean="0">
              <a:latin typeface="+mn-ea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spc="-30" dirty="0" smtClean="0">
                <a:latin typeface="+mn-ea"/>
              </a:rPr>
              <a:t>일별 마감 시 함께 정산됨</a:t>
            </a:r>
            <a:endParaRPr lang="en-US" altLang="ko-KR" sz="1000" spc="-30" dirty="0" smtClean="0">
              <a:latin typeface="+mn-ea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spc="-30" dirty="0" smtClean="0">
                <a:latin typeface="+mn-ea"/>
              </a:rPr>
              <a:t>지출 및 수입 구분 후 계정항목 작성</a:t>
            </a:r>
            <a:endParaRPr lang="en-US" altLang="ko-KR" sz="1000" spc="-30" dirty="0">
              <a:latin typeface="+mn-ea"/>
            </a:endParaRPr>
          </a:p>
        </p:txBody>
      </p:sp>
      <p:sp>
        <p:nvSpPr>
          <p:cNvPr id="25" name="object 47"/>
          <p:cNvSpPr/>
          <p:nvPr/>
        </p:nvSpPr>
        <p:spPr>
          <a:xfrm>
            <a:off x="7904163" y="2607054"/>
            <a:ext cx="763587" cy="370800"/>
          </a:xfrm>
          <a:custGeom>
            <a:avLst/>
            <a:gdLst/>
            <a:ahLst/>
            <a:cxnLst/>
            <a:rect l="l" t="t" r="r" b="b"/>
            <a:pathLst>
              <a:path w="1435100" h="254000">
                <a:moveTo>
                  <a:pt x="1435100" y="254000"/>
                </a:moveTo>
                <a:lnTo>
                  <a:pt x="0" y="254000"/>
                </a:lnTo>
                <a:lnTo>
                  <a:pt x="0" y="0"/>
                </a:lnTo>
                <a:lnTo>
                  <a:pt x="1435100" y="0"/>
                </a:lnTo>
                <a:lnTo>
                  <a:pt x="1435100" y="254000"/>
                </a:lnTo>
                <a:close/>
              </a:path>
            </a:pathLst>
          </a:custGeom>
          <a:solidFill>
            <a:srgbClr val="F15C2A"/>
          </a:solidFill>
          <a:ln>
            <a:noFill/>
          </a:ln>
        </p:spPr>
        <p:txBody>
          <a:bodyPr wrap="square" lIns="0" tIns="0" rIns="0" bIns="0" rtlCol="0"/>
          <a:lstStyle/>
          <a:p>
            <a:pPr algn="ctr"/>
            <a:r>
              <a:rPr lang="ko-KR" altLang="en-US" sz="1100" b="1" dirty="0" smtClean="0">
                <a:solidFill>
                  <a:schemeClr val="bg1"/>
                </a:solidFill>
                <a:latin typeface="+mn-ea"/>
              </a:rPr>
              <a:t>신규</a:t>
            </a:r>
            <a:endParaRPr sz="1100" b="1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26" name="직선 화살표 연결선 25"/>
          <p:cNvCxnSpPr/>
          <p:nvPr/>
        </p:nvCxnSpPr>
        <p:spPr>
          <a:xfrm>
            <a:off x="8285955" y="2966419"/>
            <a:ext cx="1" cy="329230"/>
          </a:xfrm>
          <a:prstGeom prst="straightConnector1">
            <a:avLst/>
          </a:prstGeom>
          <a:ln w="38100">
            <a:solidFill>
              <a:srgbClr val="F25C2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bject 47"/>
          <p:cNvSpPr/>
          <p:nvPr/>
        </p:nvSpPr>
        <p:spPr>
          <a:xfrm>
            <a:off x="7904169" y="3993662"/>
            <a:ext cx="763587" cy="378205"/>
          </a:xfrm>
          <a:custGeom>
            <a:avLst/>
            <a:gdLst/>
            <a:ahLst/>
            <a:cxnLst/>
            <a:rect l="l" t="t" r="r" b="b"/>
            <a:pathLst>
              <a:path w="1435100" h="254000">
                <a:moveTo>
                  <a:pt x="1435100" y="254000"/>
                </a:moveTo>
                <a:lnTo>
                  <a:pt x="0" y="254000"/>
                </a:lnTo>
                <a:lnTo>
                  <a:pt x="0" y="0"/>
                </a:lnTo>
                <a:lnTo>
                  <a:pt x="1435100" y="0"/>
                </a:lnTo>
                <a:lnTo>
                  <a:pt x="1435100" y="254000"/>
                </a:lnTo>
                <a:close/>
              </a:path>
            </a:pathLst>
          </a:custGeom>
          <a:solidFill>
            <a:srgbClr val="F15C2A"/>
          </a:solidFill>
          <a:ln>
            <a:noFill/>
          </a:ln>
        </p:spPr>
        <p:txBody>
          <a:bodyPr wrap="square" lIns="0" tIns="0" rIns="0" bIns="0" rtlCol="0"/>
          <a:lstStyle/>
          <a:p>
            <a:pPr algn="ctr"/>
            <a:r>
              <a:rPr lang="ko-KR" altLang="en-US" sz="1100" b="1" dirty="0" smtClean="0">
                <a:solidFill>
                  <a:schemeClr val="bg1"/>
                </a:solidFill>
                <a:latin typeface="+mn-ea"/>
              </a:rPr>
              <a:t>용도 명</a:t>
            </a:r>
            <a:endParaRPr lang="en-US" altLang="ko-KR" sz="1100" b="1" dirty="0" smtClean="0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ko-KR" altLang="en-US" sz="1100" b="1" dirty="0" smtClean="0">
                <a:solidFill>
                  <a:schemeClr val="bg1"/>
                </a:solidFill>
                <a:latin typeface="+mn-ea"/>
              </a:rPr>
              <a:t>작</a:t>
            </a:r>
            <a:r>
              <a:rPr lang="ko-KR" altLang="en-US" sz="1100" b="1" dirty="0">
                <a:solidFill>
                  <a:schemeClr val="bg1"/>
                </a:solidFill>
                <a:latin typeface="+mn-ea"/>
              </a:rPr>
              <a:t>성</a:t>
            </a:r>
            <a:endParaRPr lang="en-US" altLang="ko-KR" sz="1100" b="1" dirty="0" smtClean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0" name="object 47"/>
          <p:cNvSpPr/>
          <p:nvPr/>
        </p:nvSpPr>
        <p:spPr>
          <a:xfrm>
            <a:off x="7904162" y="3295648"/>
            <a:ext cx="763587" cy="361951"/>
          </a:xfrm>
          <a:custGeom>
            <a:avLst/>
            <a:gdLst/>
            <a:ahLst/>
            <a:cxnLst/>
            <a:rect l="l" t="t" r="r" b="b"/>
            <a:pathLst>
              <a:path w="1435100" h="254000">
                <a:moveTo>
                  <a:pt x="1435100" y="254000"/>
                </a:moveTo>
                <a:lnTo>
                  <a:pt x="0" y="254000"/>
                </a:lnTo>
                <a:lnTo>
                  <a:pt x="0" y="0"/>
                </a:lnTo>
                <a:lnTo>
                  <a:pt x="1435100" y="0"/>
                </a:lnTo>
                <a:lnTo>
                  <a:pt x="1435100" y="254000"/>
                </a:lnTo>
                <a:close/>
              </a:path>
            </a:pathLst>
          </a:custGeom>
          <a:solidFill>
            <a:srgbClr val="F15C2A"/>
          </a:solidFill>
          <a:ln>
            <a:noFill/>
          </a:ln>
        </p:spPr>
        <p:txBody>
          <a:bodyPr wrap="square" lIns="0" tIns="0" rIns="0" bIns="0" rtlCol="0"/>
          <a:lstStyle/>
          <a:p>
            <a:pPr algn="ctr"/>
            <a:r>
              <a:rPr lang="ko-KR" altLang="en-US" sz="1100" b="1" dirty="0" smtClean="0">
                <a:solidFill>
                  <a:schemeClr val="bg1"/>
                </a:solidFill>
                <a:latin typeface="+mn-ea"/>
              </a:rPr>
              <a:t>계정구분</a:t>
            </a:r>
            <a:endParaRPr lang="en-US" altLang="ko-KR" sz="1100" b="1" dirty="0" smtClean="0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ko-KR" altLang="en-US" sz="1100" b="1" dirty="0" smtClean="0">
                <a:solidFill>
                  <a:schemeClr val="bg1"/>
                </a:solidFill>
                <a:latin typeface="+mn-ea"/>
              </a:rPr>
              <a:t>선</a:t>
            </a:r>
            <a:r>
              <a:rPr lang="ko-KR" altLang="en-US" sz="1100" b="1" dirty="0">
                <a:solidFill>
                  <a:schemeClr val="bg1"/>
                </a:solidFill>
                <a:latin typeface="+mn-ea"/>
              </a:rPr>
              <a:t>택</a:t>
            </a:r>
            <a:endParaRPr sz="1100" b="1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31" name="직선 화살표 연결선 30"/>
          <p:cNvCxnSpPr/>
          <p:nvPr/>
        </p:nvCxnSpPr>
        <p:spPr>
          <a:xfrm>
            <a:off x="8285956" y="3654909"/>
            <a:ext cx="1" cy="329230"/>
          </a:xfrm>
          <a:prstGeom prst="straightConnector1">
            <a:avLst/>
          </a:prstGeom>
          <a:ln w="38100">
            <a:solidFill>
              <a:srgbClr val="F25C2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bject 47"/>
          <p:cNvSpPr/>
          <p:nvPr/>
        </p:nvSpPr>
        <p:spPr>
          <a:xfrm>
            <a:off x="7904169" y="4698930"/>
            <a:ext cx="763587" cy="370800"/>
          </a:xfrm>
          <a:custGeom>
            <a:avLst/>
            <a:gdLst/>
            <a:ahLst/>
            <a:cxnLst/>
            <a:rect l="l" t="t" r="r" b="b"/>
            <a:pathLst>
              <a:path w="1435100" h="254000">
                <a:moveTo>
                  <a:pt x="1435100" y="254000"/>
                </a:moveTo>
                <a:lnTo>
                  <a:pt x="0" y="254000"/>
                </a:lnTo>
                <a:lnTo>
                  <a:pt x="0" y="0"/>
                </a:lnTo>
                <a:lnTo>
                  <a:pt x="1435100" y="0"/>
                </a:lnTo>
                <a:lnTo>
                  <a:pt x="1435100" y="254000"/>
                </a:lnTo>
                <a:close/>
              </a:path>
            </a:pathLst>
          </a:custGeom>
          <a:solidFill>
            <a:srgbClr val="F15C2A"/>
          </a:solidFill>
          <a:ln>
            <a:noFill/>
          </a:ln>
        </p:spPr>
        <p:txBody>
          <a:bodyPr wrap="square" lIns="0" tIns="0" rIns="0" bIns="0" rtlCol="0"/>
          <a:lstStyle/>
          <a:p>
            <a:pPr algn="ctr"/>
            <a:r>
              <a:rPr lang="ko-KR" altLang="en-US" sz="1100" b="1" dirty="0" smtClean="0">
                <a:solidFill>
                  <a:schemeClr val="bg1"/>
                </a:solidFill>
                <a:latin typeface="+mn-ea"/>
              </a:rPr>
              <a:t>저</a:t>
            </a:r>
            <a:r>
              <a:rPr lang="ko-KR" altLang="en-US" sz="1100" b="1" dirty="0">
                <a:solidFill>
                  <a:schemeClr val="bg1"/>
                </a:solidFill>
                <a:latin typeface="+mn-ea"/>
              </a:rPr>
              <a:t>장</a:t>
            </a:r>
            <a:endParaRPr lang="en-US" altLang="ko-KR" sz="1100" b="1" dirty="0" smtClean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34" name="직선 화살표 연결선 33"/>
          <p:cNvCxnSpPr/>
          <p:nvPr/>
        </p:nvCxnSpPr>
        <p:spPr>
          <a:xfrm>
            <a:off x="8285955" y="4370556"/>
            <a:ext cx="7" cy="317857"/>
          </a:xfrm>
          <a:prstGeom prst="straightConnector1">
            <a:avLst/>
          </a:prstGeom>
          <a:ln w="38100">
            <a:solidFill>
              <a:srgbClr val="F25C2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0" name="Picture 2" descr="C:\Users\jsk\Desktop\캡처.JPG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600" y="1447200"/>
            <a:ext cx="6681600" cy="456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object 47"/>
          <p:cNvSpPr/>
          <p:nvPr/>
        </p:nvSpPr>
        <p:spPr>
          <a:xfrm>
            <a:off x="7904160" y="5385653"/>
            <a:ext cx="763587" cy="371475"/>
          </a:xfrm>
          <a:custGeom>
            <a:avLst/>
            <a:gdLst/>
            <a:ahLst/>
            <a:cxnLst/>
            <a:rect l="l" t="t" r="r" b="b"/>
            <a:pathLst>
              <a:path w="1435100" h="254000">
                <a:moveTo>
                  <a:pt x="1435100" y="254000"/>
                </a:moveTo>
                <a:lnTo>
                  <a:pt x="0" y="254000"/>
                </a:lnTo>
                <a:lnTo>
                  <a:pt x="0" y="0"/>
                </a:lnTo>
                <a:lnTo>
                  <a:pt x="1435100" y="0"/>
                </a:lnTo>
                <a:lnTo>
                  <a:pt x="1435100" y="25400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wrap="square" lIns="0" tIns="0" rIns="0" bIns="0" rtlCol="0"/>
          <a:lstStyle/>
          <a:p>
            <a:pPr algn="ctr"/>
            <a:r>
              <a:rPr lang="ko-KR" altLang="en-US" sz="1100" b="1" dirty="0" smtClean="0">
                <a:solidFill>
                  <a:schemeClr val="bg1"/>
                </a:solidFill>
                <a:latin typeface="+mn-ea"/>
              </a:rPr>
              <a:t>선택 삭제</a:t>
            </a:r>
            <a:endParaRPr sz="11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5" name="직사각형 14"/>
          <p:cNvSpPr/>
          <p:nvPr/>
        </p:nvSpPr>
        <p:spPr>
          <a:xfrm flipV="1">
            <a:off x="1456425" y="2008345"/>
            <a:ext cx="1391550" cy="268969"/>
          </a:xfrm>
          <a:prstGeom prst="rect">
            <a:avLst/>
          </a:prstGeom>
          <a:solidFill>
            <a:srgbClr val="FF0000">
              <a:alpha val="24000"/>
            </a:srgbClr>
          </a:solidFill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23288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010CD-12E9-4091-8357-9D5CDF929741}" type="slidenum">
              <a:rPr lang="ko-KR" altLang="en-US" smtClean="0"/>
              <a:pPr/>
              <a:t>31</a:t>
            </a:fld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562846" y="584200"/>
            <a:ext cx="506549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800" dirty="0" smtClean="0">
                <a:solidFill>
                  <a:srgbClr val="F15C2A"/>
                </a:solidFill>
                <a:latin typeface="+mn-ea"/>
              </a:rPr>
              <a:t>6. </a:t>
            </a:r>
            <a:r>
              <a:rPr lang="ko-KR" altLang="en-US" sz="800" dirty="0" smtClean="0">
                <a:solidFill>
                  <a:srgbClr val="F15C2A"/>
                </a:solidFill>
                <a:latin typeface="+mn-ea"/>
              </a:rPr>
              <a:t>마감관리</a:t>
            </a:r>
            <a:endParaRPr lang="en-US" altLang="ko-KR" sz="800" dirty="0">
              <a:solidFill>
                <a:srgbClr val="F15C2A"/>
              </a:solidFill>
              <a:latin typeface="+mn-ea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60388" y="745783"/>
            <a:ext cx="698909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400" b="1" spc="-50" dirty="0" smtClean="0">
                <a:solidFill>
                  <a:srgbClr val="F15C2A"/>
                </a:solidFill>
                <a:latin typeface="+mn-ea"/>
              </a:rPr>
              <a:t>출납 내역</a:t>
            </a:r>
            <a:endParaRPr lang="ko-KR" altLang="en-US" sz="1400" b="1" spc="-50" dirty="0">
              <a:solidFill>
                <a:srgbClr val="F15C2A"/>
              </a:solidFill>
              <a:latin typeface="+mn-ea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330044" y="1447799"/>
            <a:ext cx="2423556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b="1" spc="-30" dirty="0" smtClean="0">
                <a:latin typeface="+mn-ea"/>
              </a:rPr>
              <a:t>기타 입</a:t>
            </a:r>
            <a:r>
              <a:rPr lang="en-US" altLang="ko-KR" sz="1000" b="1" spc="-30" dirty="0" smtClean="0">
                <a:latin typeface="+mn-ea"/>
              </a:rPr>
              <a:t>/</a:t>
            </a:r>
            <a:r>
              <a:rPr lang="ko-KR" altLang="en-US" sz="1000" b="1" spc="-30" dirty="0" smtClean="0">
                <a:latin typeface="+mn-ea"/>
              </a:rPr>
              <a:t>출금 </a:t>
            </a:r>
            <a:r>
              <a:rPr lang="ko-KR" altLang="en-US" sz="1000" b="1" spc="-30" dirty="0" smtClean="0">
                <a:latin typeface="+mn-ea"/>
              </a:rPr>
              <a:t>등록</a:t>
            </a:r>
            <a:endParaRPr lang="en-US" altLang="ko-KR" sz="1000" b="1" spc="-30" dirty="0" smtClean="0">
              <a:latin typeface="+mn-ea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spc="-30" dirty="0" smtClean="0">
                <a:latin typeface="+mn-ea"/>
              </a:rPr>
              <a:t>기간별 등록내역 확인</a:t>
            </a:r>
            <a:endParaRPr lang="en-US" altLang="ko-KR" sz="1000" spc="-30" dirty="0">
              <a:latin typeface="+mn-ea"/>
            </a:endParaRPr>
          </a:p>
        </p:txBody>
      </p:sp>
      <p:sp>
        <p:nvSpPr>
          <p:cNvPr id="25" name="object 47"/>
          <p:cNvSpPr/>
          <p:nvPr/>
        </p:nvSpPr>
        <p:spPr>
          <a:xfrm>
            <a:off x="7904163" y="2607054"/>
            <a:ext cx="763587" cy="370800"/>
          </a:xfrm>
          <a:custGeom>
            <a:avLst/>
            <a:gdLst/>
            <a:ahLst/>
            <a:cxnLst/>
            <a:rect l="l" t="t" r="r" b="b"/>
            <a:pathLst>
              <a:path w="1435100" h="254000">
                <a:moveTo>
                  <a:pt x="1435100" y="254000"/>
                </a:moveTo>
                <a:lnTo>
                  <a:pt x="0" y="254000"/>
                </a:lnTo>
                <a:lnTo>
                  <a:pt x="0" y="0"/>
                </a:lnTo>
                <a:lnTo>
                  <a:pt x="1435100" y="0"/>
                </a:lnTo>
                <a:lnTo>
                  <a:pt x="1435100" y="254000"/>
                </a:lnTo>
                <a:close/>
              </a:path>
            </a:pathLst>
          </a:custGeom>
          <a:solidFill>
            <a:srgbClr val="F15C2A"/>
          </a:solidFill>
          <a:ln>
            <a:noFill/>
          </a:ln>
        </p:spPr>
        <p:txBody>
          <a:bodyPr wrap="square" lIns="0" tIns="0" rIns="0" bIns="0" rtlCol="0"/>
          <a:lstStyle/>
          <a:p>
            <a:pPr algn="ctr"/>
            <a:r>
              <a:rPr lang="ko-KR" altLang="en-US" sz="1100" b="1" dirty="0" smtClean="0">
                <a:solidFill>
                  <a:schemeClr val="bg1"/>
                </a:solidFill>
                <a:latin typeface="+mn-ea"/>
              </a:rPr>
              <a:t>출납등록</a:t>
            </a:r>
            <a:endParaRPr lang="en-US" altLang="ko-KR" sz="1100" b="1" dirty="0" smtClean="0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en-US" sz="1100" b="1" dirty="0" smtClean="0">
                <a:solidFill>
                  <a:schemeClr val="bg1"/>
                </a:solidFill>
                <a:latin typeface="+mn-ea"/>
              </a:rPr>
              <a:t>Tab</a:t>
            </a:r>
            <a:r>
              <a:rPr lang="ko-KR" altLang="en-US" sz="1100" b="1" dirty="0" smtClean="0">
                <a:solidFill>
                  <a:schemeClr val="bg1"/>
                </a:solidFill>
                <a:latin typeface="+mn-ea"/>
              </a:rPr>
              <a:t>선택</a:t>
            </a:r>
            <a:endParaRPr sz="1100" b="1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26" name="직선 화살표 연결선 25"/>
          <p:cNvCxnSpPr/>
          <p:nvPr/>
        </p:nvCxnSpPr>
        <p:spPr>
          <a:xfrm>
            <a:off x="8285955" y="2985469"/>
            <a:ext cx="1" cy="329230"/>
          </a:xfrm>
          <a:prstGeom prst="straightConnector1">
            <a:avLst/>
          </a:prstGeom>
          <a:ln w="38100">
            <a:solidFill>
              <a:srgbClr val="F25C2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bject 47"/>
          <p:cNvSpPr/>
          <p:nvPr/>
        </p:nvSpPr>
        <p:spPr>
          <a:xfrm>
            <a:off x="7904169" y="4708037"/>
            <a:ext cx="763587" cy="378205"/>
          </a:xfrm>
          <a:custGeom>
            <a:avLst/>
            <a:gdLst/>
            <a:ahLst/>
            <a:cxnLst/>
            <a:rect l="l" t="t" r="r" b="b"/>
            <a:pathLst>
              <a:path w="1435100" h="254000">
                <a:moveTo>
                  <a:pt x="1435100" y="254000"/>
                </a:moveTo>
                <a:lnTo>
                  <a:pt x="0" y="254000"/>
                </a:lnTo>
                <a:lnTo>
                  <a:pt x="0" y="0"/>
                </a:lnTo>
                <a:lnTo>
                  <a:pt x="1435100" y="0"/>
                </a:lnTo>
                <a:lnTo>
                  <a:pt x="1435100" y="254000"/>
                </a:lnTo>
                <a:close/>
              </a:path>
            </a:pathLst>
          </a:custGeom>
          <a:solidFill>
            <a:srgbClr val="F15C2A"/>
          </a:solidFill>
          <a:ln>
            <a:noFill/>
          </a:ln>
        </p:spPr>
        <p:txBody>
          <a:bodyPr wrap="square" lIns="0" tIns="0" rIns="0" bIns="0" rtlCol="0"/>
          <a:lstStyle/>
          <a:p>
            <a:pPr algn="ctr"/>
            <a:r>
              <a:rPr lang="ko-KR" altLang="en-US" sz="1100" b="1" dirty="0" smtClean="0">
                <a:solidFill>
                  <a:schemeClr val="bg1"/>
                </a:solidFill>
                <a:latin typeface="+mn-ea"/>
              </a:rPr>
              <a:t>금액</a:t>
            </a:r>
            <a:endParaRPr lang="en-US" altLang="ko-KR" sz="1100" b="1" dirty="0" smtClean="0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ko-KR" altLang="en-US" sz="1100" b="1" dirty="0" smtClean="0">
                <a:solidFill>
                  <a:schemeClr val="bg1"/>
                </a:solidFill>
                <a:latin typeface="+mn-ea"/>
              </a:rPr>
              <a:t>입</a:t>
            </a:r>
            <a:r>
              <a:rPr lang="ko-KR" altLang="en-US" sz="1100" b="1" dirty="0">
                <a:solidFill>
                  <a:schemeClr val="bg1"/>
                </a:solidFill>
                <a:latin typeface="+mn-ea"/>
              </a:rPr>
              <a:t>력</a:t>
            </a:r>
            <a:endParaRPr lang="en-US" altLang="ko-KR" sz="1100" b="1" dirty="0" smtClean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0" name="object 47"/>
          <p:cNvSpPr/>
          <p:nvPr/>
        </p:nvSpPr>
        <p:spPr>
          <a:xfrm>
            <a:off x="7904162" y="3314698"/>
            <a:ext cx="763587" cy="361951"/>
          </a:xfrm>
          <a:custGeom>
            <a:avLst/>
            <a:gdLst/>
            <a:ahLst/>
            <a:cxnLst/>
            <a:rect l="l" t="t" r="r" b="b"/>
            <a:pathLst>
              <a:path w="1435100" h="254000">
                <a:moveTo>
                  <a:pt x="1435100" y="254000"/>
                </a:moveTo>
                <a:lnTo>
                  <a:pt x="0" y="254000"/>
                </a:lnTo>
                <a:lnTo>
                  <a:pt x="0" y="0"/>
                </a:lnTo>
                <a:lnTo>
                  <a:pt x="1435100" y="0"/>
                </a:lnTo>
                <a:lnTo>
                  <a:pt x="1435100" y="254000"/>
                </a:lnTo>
                <a:close/>
              </a:path>
            </a:pathLst>
          </a:custGeom>
          <a:solidFill>
            <a:srgbClr val="F15C2A"/>
          </a:solidFill>
          <a:ln>
            <a:noFill/>
          </a:ln>
        </p:spPr>
        <p:txBody>
          <a:bodyPr wrap="square" lIns="0" tIns="0" rIns="0" bIns="0" rtlCol="0"/>
          <a:lstStyle/>
          <a:p>
            <a:pPr algn="ctr"/>
            <a:r>
              <a:rPr lang="ko-KR" altLang="en-US" sz="1100" b="1" dirty="0" smtClean="0">
                <a:solidFill>
                  <a:schemeClr val="bg1"/>
                </a:solidFill>
                <a:latin typeface="+mn-ea"/>
              </a:rPr>
              <a:t>신규</a:t>
            </a:r>
            <a:endParaRPr sz="1100" b="1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31" name="직선 화살표 연결선 30"/>
          <p:cNvCxnSpPr/>
          <p:nvPr/>
        </p:nvCxnSpPr>
        <p:spPr>
          <a:xfrm>
            <a:off x="8285956" y="4369284"/>
            <a:ext cx="1" cy="329230"/>
          </a:xfrm>
          <a:prstGeom prst="straightConnector1">
            <a:avLst/>
          </a:prstGeom>
          <a:ln w="38100">
            <a:solidFill>
              <a:srgbClr val="F25C2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bject 47"/>
          <p:cNvSpPr/>
          <p:nvPr/>
        </p:nvSpPr>
        <p:spPr>
          <a:xfrm>
            <a:off x="7904169" y="5422830"/>
            <a:ext cx="763587" cy="370800"/>
          </a:xfrm>
          <a:custGeom>
            <a:avLst/>
            <a:gdLst/>
            <a:ahLst/>
            <a:cxnLst/>
            <a:rect l="l" t="t" r="r" b="b"/>
            <a:pathLst>
              <a:path w="1435100" h="254000">
                <a:moveTo>
                  <a:pt x="1435100" y="254000"/>
                </a:moveTo>
                <a:lnTo>
                  <a:pt x="0" y="254000"/>
                </a:lnTo>
                <a:lnTo>
                  <a:pt x="0" y="0"/>
                </a:lnTo>
                <a:lnTo>
                  <a:pt x="1435100" y="0"/>
                </a:lnTo>
                <a:lnTo>
                  <a:pt x="1435100" y="254000"/>
                </a:lnTo>
                <a:close/>
              </a:path>
            </a:pathLst>
          </a:custGeom>
          <a:solidFill>
            <a:srgbClr val="F15C2A"/>
          </a:solidFill>
          <a:ln>
            <a:noFill/>
          </a:ln>
        </p:spPr>
        <p:txBody>
          <a:bodyPr wrap="square" lIns="0" tIns="0" rIns="0" bIns="0" rtlCol="0"/>
          <a:lstStyle/>
          <a:p>
            <a:pPr algn="ctr"/>
            <a:r>
              <a:rPr lang="ko-KR" altLang="en-US" sz="1100" b="1" dirty="0" smtClean="0">
                <a:solidFill>
                  <a:schemeClr val="bg1"/>
                </a:solidFill>
                <a:latin typeface="+mn-ea"/>
              </a:rPr>
              <a:t>저</a:t>
            </a:r>
            <a:r>
              <a:rPr lang="ko-KR" altLang="en-US" sz="1100" b="1" dirty="0">
                <a:solidFill>
                  <a:schemeClr val="bg1"/>
                </a:solidFill>
                <a:latin typeface="+mn-ea"/>
              </a:rPr>
              <a:t>장</a:t>
            </a:r>
            <a:endParaRPr lang="en-US" altLang="ko-KR" sz="1100" b="1" dirty="0" smtClean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34" name="직선 화살표 연결선 33"/>
          <p:cNvCxnSpPr/>
          <p:nvPr/>
        </p:nvCxnSpPr>
        <p:spPr>
          <a:xfrm>
            <a:off x="8285955" y="5084931"/>
            <a:ext cx="7" cy="317857"/>
          </a:xfrm>
          <a:prstGeom prst="straightConnector1">
            <a:avLst/>
          </a:prstGeom>
          <a:ln w="38100">
            <a:solidFill>
              <a:srgbClr val="F25C2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bject 47"/>
          <p:cNvSpPr/>
          <p:nvPr/>
        </p:nvSpPr>
        <p:spPr>
          <a:xfrm>
            <a:off x="8847135" y="2605499"/>
            <a:ext cx="763587" cy="371475"/>
          </a:xfrm>
          <a:custGeom>
            <a:avLst/>
            <a:gdLst/>
            <a:ahLst/>
            <a:cxnLst/>
            <a:rect l="l" t="t" r="r" b="b"/>
            <a:pathLst>
              <a:path w="1435100" h="254000">
                <a:moveTo>
                  <a:pt x="1435100" y="254000"/>
                </a:moveTo>
                <a:lnTo>
                  <a:pt x="0" y="254000"/>
                </a:lnTo>
                <a:lnTo>
                  <a:pt x="0" y="0"/>
                </a:lnTo>
                <a:lnTo>
                  <a:pt x="1435100" y="0"/>
                </a:lnTo>
                <a:lnTo>
                  <a:pt x="1435100" y="25400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wrap="square" lIns="0" tIns="0" rIns="0" bIns="0" rtlCol="0"/>
          <a:lstStyle/>
          <a:p>
            <a:pPr algn="ctr"/>
            <a:r>
              <a:rPr lang="ko-KR" altLang="en-US" sz="1100" b="1" dirty="0" smtClean="0">
                <a:solidFill>
                  <a:schemeClr val="bg1"/>
                </a:solidFill>
                <a:latin typeface="+mn-ea"/>
              </a:rPr>
              <a:t>선택 삭제</a:t>
            </a:r>
            <a:endParaRPr sz="1100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1026" name="Picture 2" descr="C:\Users\jsk\Desktop\캡처.JPG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600" y="1447200"/>
            <a:ext cx="6681600" cy="456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직사각형 17"/>
          <p:cNvSpPr/>
          <p:nvPr/>
        </p:nvSpPr>
        <p:spPr>
          <a:xfrm flipV="1">
            <a:off x="1069395" y="2336963"/>
            <a:ext cx="1391550" cy="134485"/>
          </a:xfrm>
          <a:prstGeom prst="rect">
            <a:avLst/>
          </a:prstGeom>
          <a:solidFill>
            <a:srgbClr val="FF0000">
              <a:alpha val="24000"/>
            </a:srgbClr>
          </a:solidFill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+mn-ea"/>
            </a:endParaRPr>
          </a:p>
        </p:txBody>
      </p:sp>
      <p:pic>
        <p:nvPicPr>
          <p:cNvPr id="1027" name="Picture 3" descr="C:\Users\jsk\Desktop\캡처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842" y="2877010"/>
            <a:ext cx="5424487" cy="1064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직사각형 18"/>
          <p:cNvSpPr/>
          <p:nvPr/>
        </p:nvSpPr>
        <p:spPr>
          <a:xfrm flipV="1">
            <a:off x="640770" y="2025437"/>
            <a:ext cx="349830" cy="147933"/>
          </a:xfrm>
          <a:prstGeom prst="rect">
            <a:avLst/>
          </a:prstGeom>
          <a:solidFill>
            <a:srgbClr val="FF0000">
              <a:alpha val="24000"/>
            </a:srgbClr>
          </a:solidFill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+mn-ea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909841" y="2877010"/>
            <a:ext cx="5424487" cy="1064189"/>
          </a:xfrm>
          <a:prstGeom prst="rect">
            <a:avLst/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+mn-ea"/>
            </a:endParaRPr>
          </a:p>
        </p:txBody>
      </p:sp>
      <p:cxnSp>
        <p:nvCxnSpPr>
          <p:cNvPr id="9" name="꺾인 연결선 8"/>
          <p:cNvCxnSpPr>
            <a:stCxn id="19" idx="0"/>
            <a:endCxn id="21" idx="1"/>
          </p:cNvCxnSpPr>
          <p:nvPr/>
        </p:nvCxnSpPr>
        <p:spPr>
          <a:xfrm rot="16200000" flipH="1">
            <a:off x="244896" y="2744159"/>
            <a:ext cx="1235735" cy="94156"/>
          </a:xfrm>
          <a:prstGeom prst="bent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bject 47"/>
          <p:cNvSpPr/>
          <p:nvPr/>
        </p:nvSpPr>
        <p:spPr>
          <a:xfrm>
            <a:off x="7904159" y="4007874"/>
            <a:ext cx="763587" cy="361951"/>
          </a:xfrm>
          <a:custGeom>
            <a:avLst/>
            <a:gdLst/>
            <a:ahLst/>
            <a:cxnLst/>
            <a:rect l="l" t="t" r="r" b="b"/>
            <a:pathLst>
              <a:path w="1435100" h="254000">
                <a:moveTo>
                  <a:pt x="1435100" y="254000"/>
                </a:moveTo>
                <a:lnTo>
                  <a:pt x="0" y="254000"/>
                </a:lnTo>
                <a:lnTo>
                  <a:pt x="0" y="0"/>
                </a:lnTo>
                <a:lnTo>
                  <a:pt x="1435100" y="0"/>
                </a:lnTo>
                <a:lnTo>
                  <a:pt x="1435100" y="254000"/>
                </a:lnTo>
                <a:close/>
              </a:path>
            </a:pathLst>
          </a:custGeom>
          <a:solidFill>
            <a:srgbClr val="F15C2A"/>
          </a:solidFill>
          <a:ln>
            <a:noFill/>
          </a:ln>
        </p:spPr>
        <p:txBody>
          <a:bodyPr wrap="square" lIns="0" tIns="0" rIns="0" bIns="0" rtlCol="0"/>
          <a:lstStyle/>
          <a:p>
            <a:pPr algn="ctr"/>
            <a:r>
              <a:rPr lang="ko-KR" altLang="en-US" sz="1100" b="1" dirty="0" smtClean="0">
                <a:solidFill>
                  <a:schemeClr val="bg1"/>
                </a:solidFill>
                <a:latin typeface="+mn-ea"/>
              </a:rPr>
              <a:t>계정코드</a:t>
            </a:r>
            <a:endParaRPr lang="en-US" altLang="ko-KR" sz="1100" b="1" dirty="0" smtClean="0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ko-KR" altLang="en-US" sz="1100" b="1" dirty="0" smtClean="0">
                <a:solidFill>
                  <a:schemeClr val="bg1"/>
                </a:solidFill>
                <a:latin typeface="+mn-ea"/>
              </a:rPr>
              <a:t>선</a:t>
            </a:r>
            <a:r>
              <a:rPr lang="ko-KR" altLang="en-US" sz="1100" b="1" dirty="0">
                <a:solidFill>
                  <a:schemeClr val="bg1"/>
                </a:solidFill>
                <a:latin typeface="+mn-ea"/>
              </a:rPr>
              <a:t>택</a:t>
            </a:r>
            <a:endParaRPr sz="1100" b="1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22" name="직선 화살표 연결선 21"/>
          <p:cNvCxnSpPr/>
          <p:nvPr/>
        </p:nvCxnSpPr>
        <p:spPr>
          <a:xfrm>
            <a:off x="8285962" y="3667123"/>
            <a:ext cx="1" cy="329230"/>
          </a:xfrm>
          <a:prstGeom prst="straightConnector1">
            <a:avLst/>
          </a:prstGeom>
          <a:ln w="38100">
            <a:solidFill>
              <a:srgbClr val="F25C2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1579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5C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10297562" y="348016"/>
            <a:ext cx="292067" cy="2165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600" dirty="0">
                <a:solidFill>
                  <a:schemeClr val="bg1"/>
                </a:solidFill>
                <a:ea typeface="나눔고딕" panose="020D0604000000000000" pitchFamily="50" charset="-127"/>
              </a:rPr>
              <a:t>5/5</a:t>
            </a:r>
            <a:endParaRPr lang="ko-KR" altLang="en-US" sz="600" dirty="0">
              <a:solidFill>
                <a:schemeClr val="bg1"/>
              </a:solidFill>
              <a:ea typeface="나눔고딕" panose="020D0604000000000000" pitchFamily="50" charset="-127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560387" y="1565271"/>
            <a:ext cx="8543925" cy="671402"/>
          </a:xfrm>
        </p:spPr>
        <p:txBody>
          <a:bodyPr/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재고관리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555116" y="2356608"/>
            <a:ext cx="879049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60388" y="2486226"/>
            <a:ext cx="1011495" cy="132036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100" dirty="0" smtClean="0">
                <a:solidFill>
                  <a:schemeClr val="bg1"/>
                </a:solidFill>
                <a:latin typeface="+mn-ea"/>
              </a:rPr>
              <a:t>기간별 </a:t>
            </a:r>
            <a:r>
              <a:rPr lang="ko-KR" altLang="en-US" sz="1100" dirty="0">
                <a:solidFill>
                  <a:schemeClr val="bg1"/>
                </a:solidFill>
                <a:latin typeface="+mn-ea"/>
              </a:rPr>
              <a:t>수불 현황</a:t>
            </a:r>
          </a:p>
          <a:p>
            <a:pPr>
              <a:lnSpc>
                <a:spcPct val="130000"/>
              </a:lnSpc>
            </a:pPr>
            <a:r>
              <a:rPr lang="ko-KR" altLang="en-US" sz="1100" dirty="0" smtClean="0">
                <a:solidFill>
                  <a:schemeClr val="bg1"/>
                </a:solidFill>
                <a:latin typeface="+mn-ea"/>
              </a:rPr>
              <a:t>재고 </a:t>
            </a:r>
            <a:r>
              <a:rPr lang="ko-KR" altLang="en-US" sz="1100" dirty="0">
                <a:solidFill>
                  <a:schemeClr val="bg1"/>
                </a:solidFill>
                <a:latin typeface="+mn-ea"/>
              </a:rPr>
              <a:t>실사 준비</a:t>
            </a:r>
            <a:endParaRPr lang="en-US" altLang="ko-KR" sz="1100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ko-KR" altLang="en-US" sz="1100" dirty="0" smtClean="0">
                <a:solidFill>
                  <a:schemeClr val="bg1"/>
                </a:solidFill>
                <a:latin typeface="+mn-ea"/>
              </a:rPr>
              <a:t>재고 </a:t>
            </a:r>
            <a:r>
              <a:rPr lang="ko-KR" altLang="en-US" sz="1100" dirty="0">
                <a:solidFill>
                  <a:schemeClr val="bg1"/>
                </a:solidFill>
                <a:latin typeface="+mn-ea"/>
              </a:rPr>
              <a:t>실사 등록</a:t>
            </a:r>
            <a:endParaRPr lang="en-US" altLang="ko-KR" sz="1100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ko-KR" altLang="en-US" sz="1100" dirty="0" smtClean="0">
                <a:solidFill>
                  <a:schemeClr val="bg1"/>
                </a:solidFill>
                <a:latin typeface="+mn-ea"/>
              </a:rPr>
              <a:t>재고 </a:t>
            </a:r>
            <a:r>
              <a:rPr lang="ko-KR" altLang="en-US" sz="1100" dirty="0">
                <a:solidFill>
                  <a:schemeClr val="bg1"/>
                </a:solidFill>
                <a:latin typeface="+mn-ea"/>
              </a:rPr>
              <a:t>실사 확정</a:t>
            </a:r>
            <a:endParaRPr lang="en-US" altLang="ko-KR" sz="1100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ko-KR" altLang="en-US" sz="1100" dirty="0" smtClean="0">
                <a:solidFill>
                  <a:schemeClr val="bg1"/>
                </a:solidFill>
                <a:latin typeface="+mn-ea"/>
              </a:rPr>
              <a:t>재고 </a:t>
            </a:r>
            <a:r>
              <a:rPr lang="ko-KR" altLang="en-US" sz="1100" dirty="0">
                <a:solidFill>
                  <a:schemeClr val="bg1"/>
                </a:solidFill>
                <a:latin typeface="+mn-ea"/>
              </a:rPr>
              <a:t>실사 현황</a:t>
            </a:r>
            <a:endParaRPr lang="en-US" altLang="ko-KR" sz="1100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ko-KR" altLang="en-US" sz="1100" dirty="0" smtClean="0">
                <a:solidFill>
                  <a:schemeClr val="bg1"/>
                </a:solidFill>
                <a:latin typeface="+mn-ea"/>
              </a:rPr>
              <a:t>월별 </a:t>
            </a:r>
            <a:r>
              <a:rPr lang="ko-KR" altLang="en-US" sz="1100" dirty="0">
                <a:solidFill>
                  <a:schemeClr val="bg1"/>
                </a:solidFill>
                <a:latin typeface="+mn-ea"/>
              </a:rPr>
              <a:t>마감</a:t>
            </a:r>
            <a:endParaRPr lang="en-US" altLang="ko-KR" sz="11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07246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010CD-12E9-4091-8357-9D5CDF929741}" type="slidenum">
              <a:rPr lang="ko-KR" altLang="en-US" smtClean="0"/>
              <a:pPr/>
              <a:t>33</a:t>
            </a:fld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562846" y="584200"/>
            <a:ext cx="506549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800" dirty="0" smtClean="0">
                <a:solidFill>
                  <a:srgbClr val="F15C2A"/>
                </a:solidFill>
                <a:latin typeface="+mn-ea"/>
              </a:rPr>
              <a:t>7. </a:t>
            </a:r>
            <a:r>
              <a:rPr lang="ko-KR" altLang="en-US" sz="800" dirty="0" smtClean="0">
                <a:solidFill>
                  <a:srgbClr val="F15C2A"/>
                </a:solidFill>
                <a:latin typeface="+mn-ea"/>
              </a:rPr>
              <a:t>재고관리</a:t>
            </a:r>
            <a:endParaRPr lang="en-US" altLang="ko-KR" sz="800" dirty="0">
              <a:solidFill>
                <a:srgbClr val="F15C2A"/>
              </a:solidFill>
              <a:latin typeface="+mn-ea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60388" y="745783"/>
            <a:ext cx="1219886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400" b="1" spc="-50" dirty="0" smtClean="0">
                <a:solidFill>
                  <a:srgbClr val="F15C2A"/>
                </a:solidFill>
                <a:latin typeface="+mn-ea"/>
              </a:rPr>
              <a:t>기간별 수불 현황</a:t>
            </a:r>
            <a:endParaRPr lang="ko-KR" altLang="en-US" sz="1400" b="1" spc="-50" dirty="0">
              <a:solidFill>
                <a:srgbClr val="F15C2A"/>
              </a:solidFill>
              <a:latin typeface="+mn-ea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330044" y="1447799"/>
            <a:ext cx="2423556" cy="8233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b="1" spc="-30" dirty="0" smtClean="0">
                <a:latin typeface="+mn-ea"/>
              </a:rPr>
              <a:t>기간별 입</a:t>
            </a:r>
            <a:r>
              <a:rPr lang="en-US" altLang="ko-KR" sz="1000" b="1" spc="-30" dirty="0" smtClean="0">
                <a:latin typeface="+mn-ea"/>
              </a:rPr>
              <a:t>/</a:t>
            </a:r>
            <a:r>
              <a:rPr lang="ko-KR" altLang="en-US" sz="1000" b="1" spc="-30" dirty="0" smtClean="0">
                <a:latin typeface="+mn-ea"/>
              </a:rPr>
              <a:t>출고 </a:t>
            </a:r>
            <a:r>
              <a:rPr lang="ko-KR" altLang="en-US" sz="1000" b="1" spc="-30" dirty="0" smtClean="0">
                <a:latin typeface="+mn-ea"/>
              </a:rPr>
              <a:t>현황</a:t>
            </a:r>
            <a:endParaRPr lang="en-US" altLang="ko-KR" sz="1000" b="1" spc="-30" dirty="0" smtClean="0">
              <a:latin typeface="+mn-ea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spc="-30" dirty="0" smtClean="0">
                <a:latin typeface="+mn-ea"/>
              </a:rPr>
              <a:t>재고실사</a:t>
            </a:r>
            <a:r>
              <a:rPr lang="en-US" altLang="ko-KR" sz="1000" spc="-30" dirty="0" smtClean="0">
                <a:latin typeface="+mn-ea"/>
              </a:rPr>
              <a:t>/</a:t>
            </a:r>
            <a:r>
              <a:rPr lang="ko-KR" altLang="en-US" sz="1000" spc="-30" dirty="0" smtClean="0">
                <a:latin typeface="+mn-ea"/>
              </a:rPr>
              <a:t>조정</a:t>
            </a:r>
            <a:r>
              <a:rPr lang="en-US" altLang="ko-KR" sz="1000" spc="-30" dirty="0" smtClean="0">
                <a:latin typeface="+mn-ea"/>
              </a:rPr>
              <a:t>/</a:t>
            </a:r>
            <a:r>
              <a:rPr lang="ko-KR" altLang="en-US" sz="1000" spc="-30" dirty="0" smtClean="0">
                <a:latin typeface="+mn-ea"/>
              </a:rPr>
              <a:t>폐기 내역</a:t>
            </a:r>
            <a:endParaRPr lang="en-US" altLang="ko-KR" sz="1000" spc="-30" dirty="0" smtClean="0">
              <a:latin typeface="+mn-ea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spc="-30" dirty="0" smtClean="0">
                <a:latin typeface="+mn-ea"/>
              </a:rPr>
              <a:t>전표 별 상세내역 확인</a:t>
            </a:r>
            <a:endParaRPr lang="en-US" altLang="ko-KR" sz="1000" spc="-30" dirty="0" smtClean="0">
              <a:latin typeface="+mn-ea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spc="-30" dirty="0" smtClean="0">
                <a:latin typeface="+mn-ea"/>
              </a:rPr>
              <a:t>상품별 현재고 현황</a:t>
            </a:r>
            <a:endParaRPr lang="en-US" altLang="ko-KR" sz="1000" spc="-30" dirty="0">
              <a:latin typeface="+mn-ea"/>
            </a:endParaRPr>
          </a:p>
        </p:txBody>
      </p:sp>
      <p:pic>
        <p:nvPicPr>
          <p:cNvPr id="2050" name="Picture 2" descr="C:\Users\jsk\Desktop\캡처.JPG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600" y="1447200"/>
            <a:ext cx="6681600" cy="456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jsk\Desktop\캡처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068" y="3315936"/>
            <a:ext cx="6216132" cy="1788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object 47"/>
          <p:cNvSpPr/>
          <p:nvPr/>
        </p:nvSpPr>
        <p:spPr>
          <a:xfrm>
            <a:off x="7904163" y="2607054"/>
            <a:ext cx="763587" cy="370800"/>
          </a:xfrm>
          <a:custGeom>
            <a:avLst/>
            <a:gdLst/>
            <a:ahLst/>
            <a:cxnLst/>
            <a:rect l="l" t="t" r="r" b="b"/>
            <a:pathLst>
              <a:path w="1435100" h="254000">
                <a:moveTo>
                  <a:pt x="1435100" y="254000"/>
                </a:moveTo>
                <a:lnTo>
                  <a:pt x="0" y="254000"/>
                </a:lnTo>
                <a:lnTo>
                  <a:pt x="0" y="0"/>
                </a:lnTo>
                <a:lnTo>
                  <a:pt x="1435100" y="0"/>
                </a:lnTo>
                <a:lnTo>
                  <a:pt x="1435100" y="254000"/>
                </a:lnTo>
                <a:close/>
              </a:path>
            </a:pathLst>
          </a:custGeom>
          <a:solidFill>
            <a:srgbClr val="F15C2A"/>
          </a:solidFill>
          <a:ln>
            <a:noFill/>
          </a:ln>
        </p:spPr>
        <p:txBody>
          <a:bodyPr wrap="square" lIns="0" tIns="0" rIns="0" bIns="0" rtlCol="0"/>
          <a:lstStyle/>
          <a:p>
            <a:pPr algn="ctr"/>
            <a:r>
              <a:rPr lang="ko-KR" altLang="en-US" sz="1100" b="1" dirty="0" smtClean="0">
                <a:solidFill>
                  <a:schemeClr val="bg1"/>
                </a:solidFill>
                <a:latin typeface="+mn-ea"/>
              </a:rPr>
              <a:t>기간선택</a:t>
            </a:r>
            <a:endParaRPr lang="en-US" altLang="ko-KR" sz="1100" b="1" dirty="0" smtClean="0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ko-KR" altLang="en-US" sz="1100" b="1" dirty="0" smtClean="0">
                <a:solidFill>
                  <a:schemeClr val="bg1"/>
                </a:solidFill>
                <a:latin typeface="+mn-ea"/>
              </a:rPr>
              <a:t>조회</a:t>
            </a:r>
            <a:endParaRPr sz="1100" b="1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24" name="직선 화살표 연결선 23"/>
          <p:cNvCxnSpPr/>
          <p:nvPr/>
        </p:nvCxnSpPr>
        <p:spPr>
          <a:xfrm>
            <a:off x="8285955" y="2985469"/>
            <a:ext cx="1" cy="329230"/>
          </a:xfrm>
          <a:prstGeom prst="straightConnector1">
            <a:avLst/>
          </a:prstGeom>
          <a:ln w="38100">
            <a:solidFill>
              <a:srgbClr val="F25C2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bject 47"/>
          <p:cNvSpPr/>
          <p:nvPr/>
        </p:nvSpPr>
        <p:spPr>
          <a:xfrm>
            <a:off x="7904162" y="3324224"/>
            <a:ext cx="763587" cy="370800"/>
          </a:xfrm>
          <a:custGeom>
            <a:avLst/>
            <a:gdLst/>
            <a:ahLst/>
            <a:cxnLst/>
            <a:rect l="l" t="t" r="r" b="b"/>
            <a:pathLst>
              <a:path w="1435100" h="254000">
                <a:moveTo>
                  <a:pt x="1435100" y="254000"/>
                </a:moveTo>
                <a:lnTo>
                  <a:pt x="0" y="254000"/>
                </a:lnTo>
                <a:lnTo>
                  <a:pt x="0" y="0"/>
                </a:lnTo>
                <a:lnTo>
                  <a:pt x="1435100" y="0"/>
                </a:lnTo>
                <a:lnTo>
                  <a:pt x="1435100" y="254000"/>
                </a:lnTo>
                <a:close/>
              </a:path>
            </a:pathLst>
          </a:custGeom>
          <a:solidFill>
            <a:srgbClr val="F15C2A"/>
          </a:solidFill>
          <a:ln>
            <a:noFill/>
          </a:ln>
        </p:spPr>
        <p:txBody>
          <a:bodyPr wrap="square" lIns="0" tIns="0" rIns="0" bIns="0" rtlCol="0"/>
          <a:lstStyle/>
          <a:p>
            <a:pPr algn="ctr"/>
            <a:r>
              <a:rPr lang="ko-KR" altLang="en-US" sz="1100" b="1" dirty="0" smtClean="0">
                <a:solidFill>
                  <a:schemeClr val="bg1"/>
                </a:solidFill>
                <a:latin typeface="+mn-ea"/>
              </a:rPr>
              <a:t>상품별</a:t>
            </a:r>
            <a:endParaRPr lang="en-US" altLang="ko-KR" sz="1100" b="1" dirty="0" smtClean="0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ko-KR" altLang="en-US" sz="1100" b="1" dirty="0" smtClean="0">
                <a:solidFill>
                  <a:schemeClr val="bg1"/>
                </a:solidFill>
                <a:latin typeface="+mn-ea"/>
              </a:rPr>
              <a:t>내역확</a:t>
            </a:r>
            <a:r>
              <a:rPr lang="ko-KR" altLang="en-US" sz="1100" b="1" dirty="0">
                <a:solidFill>
                  <a:schemeClr val="bg1"/>
                </a:solidFill>
                <a:latin typeface="+mn-ea"/>
              </a:rPr>
              <a:t>인</a:t>
            </a:r>
            <a:endParaRPr sz="11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9" name="직사각형 28"/>
          <p:cNvSpPr/>
          <p:nvPr/>
        </p:nvSpPr>
        <p:spPr>
          <a:xfrm flipV="1">
            <a:off x="963187" y="2145895"/>
            <a:ext cx="257431" cy="134485"/>
          </a:xfrm>
          <a:prstGeom prst="rect">
            <a:avLst/>
          </a:prstGeom>
          <a:solidFill>
            <a:srgbClr val="FF0000">
              <a:alpha val="24000"/>
            </a:srgbClr>
          </a:solidFill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+mn-ea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1027068" y="3324810"/>
            <a:ext cx="6216132" cy="1779137"/>
          </a:xfrm>
          <a:prstGeom prst="rect">
            <a:avLst/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+mn-ea"/>
            </a:endParaRPr>
          </a:p>
        </p:txBody>
      </p:sp>
      <p:cxnSp>
        <p:nvCxnSpPr>
          <p:cNvPr id="35" name="꺾인 연결선 34"/>
          <p:cNvCxnSpPr>
            <a:stCxn id="29" idx="0"/>
            <a:endCxn id="2051" idx="0"/>
          </p:cNvCxnSpPr>
          <p:nvPr/>
        </p:nvCxnSpPr>
        <p:spPr>
          <a:xfrm rot="16200000" flipH="1">
            <a:off x="2095740" y="1276542"/>
            <a:ext cx="1035556" cy="3043231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/>
          <p:cNvSpPr/>
          <p:nvPr/>
        </p:nvSpPr>
        <p:spPr>
          <a:xfrm>
            <a:off x="4135134" y="2951191"/>
            <a:ext cx="2246615" cy="364745"/>
          </a:xfrm>
          <a:prstGeom prst="rect">
            <a:avLst/>
          </a:prstGeom>
          <a:solidFill>
            <a:srgbClr val="F15C2A">
              <a:alpha val="11000"/>
            </a:srgbClr>
          </a:solidFill>
          <a:ln w="6350">
            <a:solidFill>
              <a:srgbClr val="F15C2A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 smtClean="0">
                <a:solidFill>
                  <a:srgbClr val="EE5D28"/>
                </a:solidFill>
                <a:latin typeface="+mn-ea"/>
              </a:rPr>
              <a:t>상품별 더블클릭 </a:t>
            </a:r>
            <a:r>
              <a:rPr lang="en-US" altLang="ko-KR" sz="1000" dirty="0" smtClean="0">
                <a:solidFill>
                  <a:srgbClr val="EE5D28"/>
                </a:solidFill>
                <a:latin typeface="+mn-ea"/>
              </a:rPr>
              <a:t>&gt; </a:t>
            </a:r>
            <a:r>
              <a:rPr lang="ko-KR" altLang="en-US" sz="1000" dirty="0" smtClean="0">
                <a:solidFill>
                  <a:srgbClr val="EE5D28"/>
                </a:solidFill>
                <a:latin typeface="+mn-ea"/>
              </a:rPr>
              <a:t>상세 내역 확인</a:t>
            </a:r>
            <a:endParaRPr lang="ko-KR" altLang="en-US" sz="1000" dirty="0">
              <a:solidFill>
                <a:srgbClr val="EE5D28"/>
              </a:solidFill>
              <a:latin typeface="+mn-ea"/>
            </a:endParaRPr>
          </a:p>
        </p:txBody>
      </p:sp>
      <p:sp>
        <p:nvSpPr>
          <p:cNvPr id="15" name="직사각형 14"/>
          <p:cNvSpPr/>
          <p:nvPr/>
        </p:nvSpPr>
        <p:spPr>
          <a:xfrm flipV="1">
            <a:off x="1027068" y="1862219"/>
            <a:ext cx="999376" cy="134485"/>
          </a:xfrm>
          <a:prstGeom prst="rect">
            <a:avLst/>
          </a:prstGeom>
          <a:solidFill>
            <a:srgbClr val="FF0000">
              <a:alpha val="24000"/>
            </a:srgbClr>
          </a:solidFill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87051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010CD-12E9-4091-8357-9D5CDF929741}" type="slidenum">
              <a:rPr lang="ko-KR" altLang="en-US" smtClean="0"/>
              <a:pPr/>
              <a:t>34</a:t>
            </a:fld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562846" y="584200"/>
            <a:ext cx="506549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800" dirty="0" smtClean="0">
                <a:solidFill>
                  <a:srgbClr val="F15C2A"/>
                </a:solidFill>
                <a:latin typeface="+mn-ea"/>
              </a:rPr>
              <a:t>7. </a:t>
            </a:r>
            <a:r>
              <a:rPr lang="ko-KR" altLang="en-US" sz="800" dirty="0" smtClean="0">
                <a:solidFill>
                  <a:srgbClr val="F15C2A"/>
                </a:solidFill>
                <a:latin typeface="+mn-ea"/>
              </a:rPr>
              <a:t>재고관리</a:t>
            </a:r>
            <a:endParaRPr lang="en-US" altLang="ko-KR" sz="800" dirty="0">
              <a:solidFill>
                <a:srgbClr val="F15C2A"/>
              </a:solidFill>
              <a:latin typeface="+mn-ea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60388" y="745783"/>
            <a:ext cx="1057982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400" b="1" spc="-50" dirty="0" smtClean="0">
                <a:solidFill>
                  <a:srgbClr val="F15C2A"/>
                </a:solidFill>
                <a:latin typeface="+mn-ea"/>
              </a:rPr>
              <a:t>재고 실사 준비</a:t>
            </a:r>
            <a:endParaRPr lang="ko-KR" altLang="en-US" sz="1400" b="1" spc="-50" dirty="0">
              <a:solidFill>
                <a:srgbClr val="F15C2A"/>
              </a:solidFill>
              <a:latin typeface="+mn-ea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330044" y="1447799"/>
            <a:ext cx="2423556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b="1" spc="-30" dirty="0" smtClean="0">
                <a:latin typeface="+mn-ea"/>
              </a:rPr>
              <a:t>현재고 파악을 위한 재고실사</a:t>
            </a:r>
            <a:endParaRPr lang="en-US" altLang="ko-KR" sz="1000" b="1" spc="-30" dirty="0" smtClean="0">
              <a:latin typeface="+mn-ea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spc="-30" dirty="0" smtClean="0">
                <a:latin typeface="+mn-ea"/>
              </a:rPr>
              <a:t>모든 진행중인 거래를 반드시 종료</a:t>
            </a:r>
            <a:endParaRPr lang="en-US" altLang="ko-KR" sz="1000" spc="-30" dirty="0" smtClean="0">
              <a:latin typeface="+mn-ea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spc="-30" dirty="0" smtClean="0">
                <a:latin typeface="+mn-ea"/>
              </a:rPr>
              <a:t>실사 중 재고이동 불가</a:t>
            </a:r>
            <a:endParaRPr lang="en-US" altLang="ko-KR" sz="1000" spc="-30" dirty="0" smtClean="0">
              <a:latin typeface="+mn-ea"/>
            </a:endParaRPr>
          </a:p>
        </p:txBody>
      </p:sp>
      <p:sp>
        <p:nvSpPr>
          <p:cNvPr id="22" name="object 47"/>
          <p:cNvSpPr/>
          <p:nvPr/>
        </p:nvSpPr>
        <p:spPr>
          <a:xfrm>
            <a:off x="7904163" y="3321429"/>
            <a:ext cx="763587" cy="370800"/>
          </a:xfrm>
          <a:custGeom>
            <a:avLst/>
            <a:gdLst/>
            <a:ahLst/>
            <a:cxnLst/>
            <a:rect l="l" t="t" r="r" b="b"/>
            <a:pathLst>
              <a:path w="1435100" h="254000">
                <a:moveTo>
                  <a:pt x="1435100" y="254000"/>
                </a:moveTo>
                <a:lnTo>
                  <a:pt x="0" y="254000"/>
                </a:lnTo>
                <a:lnTo>
                  <a:pt x="0" y="0"/>
                </a:lnTo>
                <a:lnTo>
                  <a:pt x="1435100" y="0"/>
                </a:lnTo>
                <a:lnTo>
                  <a:pt x="1435100" y="254000"/>
                </a:lnTo>
                <a:close/>
              </a:path>
            </a:pathLst>
          </a:custGeom>
          <a:solidFill>
            <a:srgbClr val="F15C2A"/>
          </a:solidFill>
          <a:ln>
            <a:noFill/>
          </a:ln>
        </p:spPr>
        <p:txBody>
          <a:bodyPr wrap="square" lIns="0" tIns="0" rIns="0" bIns="0" rtlCol="0"/>
          <a:lstStyle/>
          <a:p>
            <a:pPr algn="ctr"/>
            <a:r>
              <a:rPr lang="ko-KR" altLang="en-US" sz="1100" b="1" dirty="0" smtClean="0">
                <a:solidFill>
                  <a:schemeClr val="bg1"/>
                </a:solidFill>
                <a:latin typeface="+mn-ea"/>
              </a:rPr>
              <a:t>실사</a:t>
            </a:r>
            <a:endParaRPr lang="en-US" altLang="ko-KR" sz="1100" b="1" dirty="0" smtClean="0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ko-KR" altLang="en-US" sz="1100" b="1" dirty="0" smtClean="0">
                <a:solidFill>
                  <a:schemeClr val="bg1"/>
                </a:solidFill>
                <a:latin typeface="+mn-ea"/>
              </a:rPr>
              <a:t>시</a:t>
            </a:r>
            <a:r>
              <a:rPr lang="ko-KR" altLang="en-US" sz="1100" b="1" dirty="0">
                <a:solidFill>
                  <a:schemeClr val="bg1"/>
                </a:solidFill>
                <a:latin typeface="+mn-ea"/>
              </a:rPr>
              <a:t>작</a:t>
            </a:r>
            <a:endParaRPr sz="1100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3074" name="Picture 2" descr="C:\Users\jsk\Desktop\캡처.JPG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600" y="1447200"/>
            <a:ext cx="6681600" cy="456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object 47"/>
          <p:cNvSpPr/>
          <p:nvPr/>
        </p:nvSpPr>
        <p:spPr>
          <a:xfrm>
            <a:off x="7904159" y="4023578"/>
            <a:ext cx="763587" cy="371475"/>
          </a:xfrm>
          <a:custGeom>
            <a:avLst/>
            <a:gdLst/>
            <a:ahLst/>
            <a:cxnLst/>
            <a:rect l="l" t="t" r="r" b="b"/>
            <a:pathLst>
              <a:path w="1435100" h="254000">
                <a:moveTo>
                  <a:pt x="1435100" y="254000"/>
                </a:moveTo>
                <a:lnTo>
                  <a:pt x="0" y="254000"/>
                </a:lnTo>
                <a:lnTo>
                  <a:pt x="0" y="0"/>
                </a:lnTo>
                <a:lnTo>
                  <a:pt x="1435100" y="0"/>
                </a:lnTo>
                <a:lnTo>
                  <a:pt x="1435100" y="25400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wrap="square" lIns="0" tIns="0" rIns="0" bIns="0" rtlCol="0"/>
          <a:lstStyle/>
          <a:p>
            <a:pPr algn="ctr"/>
            <a:r>
              <a:rPr lang="ko-KR" altLang="en-US" sz="1100" b="1" dirty="0" smtClean="0">
                <a:solidFill>
                  <a:schemeClr val="bg1"/>
                </a:solidFill>
                <a:latin typeface="+mn-ea"/>
              </a:rPr>
              <a:t>실사</a:t>
            </a:r>
            <a:endParaRPr lang="en-US" altLang="ko-KR" sz="1100" b="1" dirty="0" smtClean="0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ko-KR" altLang="en-US" sz="1100" b="1" dirty="0" smtClean="0">
                <a:solidFill>
                  <a:schemeClr val="bg1"/>
                </a:solidFill>
                <a:latin typeface="+mn-ea"/>
              </a:rPr>
              <a:t>종</a:t>
            </a:r>
            <a:r>
              <a:rPr lang="ko-KR" altLang="en-US" sz="1100" b="1" dirty="0">
                <a:solidFill>
                  <a:schemeClr val="bg1"/>
                </a:solidFill>
                <a:latin typeface="+mn-ea"/>
              </a:rPr>
              <a:t>료</a:t>
            </a:r>
            <a:endParaRPr sz="11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9" name="직사각형 18"/>
          <p:cNvSpPr/>
          <p:nvPr/>
        </p:nvSpPr>
        <p:spPr>
          <a:xfrm flipV="1">
            <a:off x="890753" y="2030438"/>
            <a:ext cx="1804822" cy="147933"/>
          </a:xfrm>
          <a:prstGeom prst="rect">
            <a:avLst/>
          </a:prstGeom>
          <a:solidFill>
            <a:srgbClr val="FF0000">
              <a:alpha val="24000"/>
            </a:srgbClr>
          </a:solidFill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+mn-ea"/>
            </a:endParaRPr>
          </a:p>
        </p:txBody>
      </p:sp>
      <p:sp>
        <p:nvSpPr>
          <p:cNvPr id="20" name="직사각형 19"/>
          <p:cNvSpPr/>
          <p:nvPr/>
        </p:nvSpPr>
        <p:spPr>
          <a:xfrm flipV="1">
            <a:off x="905039" y="2390775"/>
            <a:ext cx="1776248" cy="222952"/>
          </a:xfrm>
          <a:prstGeom prst="rect">
            <a:avLst/>
          </a:prstGeom>
          <a:solidFill>
            <a:srgbClr val="FF0000">
              <a:alpha val="24000"/>
            </a:srgbClr>
          </a:solidFill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+mn-ea"/>
            </a:endParaRPr>
          </a:p>
        </p:txBody>
      </p:sp>
      <p:sp>
        <p:nvSpPr>
          <p:cNvPr id="11" name="object 47"/>
          <p:cNvSpPr/>
          <p:nvPr/>
        </p:nvSpPr>
        <p:spPr>
          <a:xfrm>
            <a:off x="7904163" y="2612141"/>
            <a:ext cx="763587" cy="370800"/>
          </a:xfrm>
          <a:custGeom>
            <a:avLst/>
            <a:gdLst/>
            <a:ahLst/>
            <a:cxnLst/>
            <a:rect l="l" t="t" r="r" b="b"/>
            <a:pathLst>
              <a:path w="1435100" h="254000">
                <a:moveTo>
                  <a:pt x="1435100" y="254000"/>
                </a:moveTo>
                <a:lnTo>
                  <a:pt x="0" y="254000"/>
                </a:lnTo>
                <a:lnTo>
                  <a:pt x="0" y="0"/>
                </a:lnTo>
                <a:lnTo>
                  <a:pt x="1435100" y="0"/>
                </a:lnTo>
                <a:lnTo>
                  <a:pt x="1435100" y="254000"/>
                </a:lnTo>
                <a:close/>
              </a:path>
            </a:pathLst>
          </a:custGeom>
          <a:solidFill>
            <a:srgbClr val="F15C2A"/>
          </a:solidFill>
          <a:ln>
            <a:noFill/>
          </a:ln>
        </p:spPr>
        <p:txBody>
          <a:bodyPr wrap="square" lIns="0" tIns="0" rIns="0" bIns="0" rtlCol="0"/>
          <a:lstStyle/>
          <a:p>
            <a:pPr algn="ctr"/>
            <a:r>
              <a:rPr lang="ko-KR" altLang="en-US" sz="1100" b="1" dirty="0" smtClean="0">
                <a:solidFill>
                  <a:schemeClr val="bg1"/>
                </a:solidFill>
                <a:latin typeface="+mn-ea"/>
              </a:rPr>
              <a:t>실사일</a:t>
            </a:r>
            <a:endParaRPr lang="en-US" altLang="ko-KR" sz="1100" b="1" dirty="0" smtClean="0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ko-KR" altLang="en-US" sz="1100" b="1" dirty="0" smtClean="0">
                <a:solidFill>
                  <a:schemeClr val="bg1"/>
                </a:solidFill>
                <a:latin typeface="+mn-ea"/>
              </a:rPr>
              <a:t>지정</a:t>
            </a:r>
            <a:endParaRPr sz="1100" b="1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12" name="직선 화살표 연결선 11"/>
          <p:cNvCxnSpPr/>
          <p:nvPr/>
        </p:nvCxnSpPr>
        <p:spPr>
          <a:xfrm>
            <a:off x="8285955" y="2985469"/>
            <a:ext cx="1" cy="329230"/>
          </a:xfrm>
          <a:prstGeom prst="straightConnector1">
            <a:avLst/>
          </a:prstGeom>
          <a:ln w="38100">
            <a:solidFill>
              <a:srgbClr val="F25C2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5448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010CD-12E9-4091-8357-9D5CDF929741}" type="slidenum">
              <a:rPr lang="ko-KR" altLang="en-US" smtClean="0"/>
              <a:pPr/>
              <a:t>35</a:t>
            </a:fld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562846" y="584200"/>
            <a:ext cx="506549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800" dirty="0" smtClean="0">
                <a:solidFill>
                  <a:srgbClr val="F15C2A"/>
                </a:solidFill>
                <a:latin typeface="+mn-ea"/>
              </a:rPr>
              <a:t>7. </a:t>
            </a:r>
            <a:r>
              <a:rPr lang="ko-KR" altLang="en-US" sz="800" dirty="0" smtClean="0">
                <a:solidFill>
                  <a:srgbClr val="F15C2A"/>
                </a:solidFill>
                <a:latin typeface="+mn-ea"/>
              </a:rPr>
              <a:t>재고관리</a:t>
            </a:r>
            <a:endParaRPr lang="en-US" altLang="ko-KR" sz="800" dirty="0">
              <a:solidFill>
                <a:srgbClr val="F15C2A"/>
              </a:solidFill>
              <a:latin typeface="+mn-ea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60388" y="745783"/>
            <a:ext cx="2202526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400" b="1" spc="-50" dirty="0" smtClean="0">
                <a:solidFill>
                  <a:srgbClr val="F15C2A"/>
                </a:solidFill>
                <a:latin typeface="+mn-ea"/>
              </a:rPr>
              <a:t>재고 실사 등록</a:t>
            </a:r>
            <a:r>
              <a:rPr lang="en-US" altLang="ko-KR" sz="1400" b="1" spc="-50" dirty="0" smtClean="0">
                <a:solidFill>
                  <a:srgbClr val="F15C2A"/>
                </a:solidFill>
                <a:latin typeface="+mn-ea"/>
              </a:rPr>
              <a:t>/</a:t>
            </a:r>
            <a:r>
              <a:rPr lang="ko-KR" altLang="en-US" sz="1400" b="1" spc="-50" dirty="0" smtClean="0">
                <a:solidFill>
                  <a:srgbClr val="F15C2A"/>
                </a:solidFill>
                <a:latin typeface="+mn-ea"/>
              </a:rPr>
              <a:t>확정</a:t>
            </a:r>
            <a:r>
              <a:rPr lang="en-US" altLang="ko-KR" sz="1400" b="1" spc="-50" dirty="0" smtClean="0">
                <a:solidFill>
                  <a:srgbClr val="F15C2A"/>
                </a:solidFill>
                <a:latin typeface="+mn-ea"/>
              </a:rPr>
              <a:t>/</a:t>
            </a:r>
            <a:r>
              <a:rPr lang="ko-KR" altLang="en-US" sz="1400" b="1" spc="-50" dirty="0" smtClean="0">
                <a:solidFill>
                  <a:srgbClr val="F15C2A"/>
                </a:solidFill>
                <a:latin typeface="+mn-ea"/>
              </a:rPr>
              <a:t>내역 조회</a:t>
            </a:r>
            <a:endParaRPr lang="ko-KR" altLang="en-US" sz="1400" b="1" spc="-50" dirty="0">
              <a:solidFill>
                <a:srgbClr val="F15C2A"/>
              </a:solidFill>
              <a:latin typeface="+mn-ea"/>
            </a:endParaRPr>
          </a:p>
        </p:txBody>
      </p:sp>
      <p:cxnSp>
        <p:nvCxnSpPr>
          <p:cNvPr id="17" name="직선 연결선 16"/>
          <p:cNvCxnSpPr/>
          <p:nvPr/>
        </p:nvCxnSpPr>
        <p:spPr>
          <a:xfrm>
            <a:off x="3420788" y="1447800"/>
            <a:ext cx="1" cy="3989229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>
            <a:off x="6459263" y="1447799"/>
            <a:ext cx="1" cy="3989229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C:\Users\jsk\Desktop\캡처.JPG"/>
          <p:cNvPicPr preferRelativeResize="0"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600" y="1447200"/>
            <a:ext cx="2674800" cy="181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직사각형 24"/>
          <p:cNvSpPr/>
          <p:nvPr/>
        </p:nvSpPr>
        <p:spPr>
          <a:xfrm flipV="1">
            <a:off x="655009" y="1864518"/>
            <a:ext cx="90322" cy="145257"/>
          </a:xfrm>
          <a:prstGeom prst="rect">
            <a:avLst/>
          </a:prstGeom>
          <a:solidFill>
            <a:srgbClr val="FF0000">
              <a:alpha val="24000"/>
            </a:srgbClr>
          </a:solidFill>
          <a:ln w="127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+mn-ea"/>
            </a:endParaRPr>
          </a:p>
        </p:txBody>
      </p:sp>
      <p:sp>
        <p:nvSpPr>
          <p:cNvPr id="26" name="직사각형 25"/>
          <p:cNvSpPr/>
          <p:nvPr/>
        </p:nvSpPr>
        <p:spPr>
          <a:xfrm flipV="1">
            <a:off x="569448" y="1528762"/>
            <a:ext cx="154451" cy="72628"/>
          </a:xfrm>
          <a:prstGeom prst="rect">
            <a:avLst/>
          </a:prstGeom>
          <a:solidFill>
            <a:srgbClr val="FF0000">
              <a:alpha val="24000"/>
            </a:srgbClr>
          </a:solidFill>
          <a:ln w="127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+mn-ea"/>
            </a:endParaRPr>
          </a:p>
        </p:txBody>
      </p:sp>
      <p:sp>
        <p:nvSpPr>
          <p:cNvPr id="31" name="직사각형 30"/>
          <p:cNvSpPr/>
          <p:nvPr/>
        </p:nvSpPr>
        <p:spPr>
          <a:xfrm flipV="1">
            <a:off x="2722099" y="1862136"/>
            <a:ext cx="197314" cy="161926"/>
          </a:xfrm>
          <a:prstGeom prst="rect">
            <a:avLst/>
          </a:prstGeom>
          <a:solidFill>
            <a:srgbClr val="FF0000">
              <a:alpha val="24000"/>
            </a:srgbClr>
          </a:solidFill>
          <a:ln w="127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+mn-ea"/>
            </a:endParaRPr>
          </a:p>
        </p:txBody>
      </p:sp>
      <p:sp>
        <p:nvSpPr>
          <p:cNvPr id="33" name="직사각형 32"/>
          <p:cNvSpPr/>
          <p:nvPr/>
        </p:nvSpPr>
        <p:spPr>
          <a:xfrm flipV="1">
            <a:off x="596750" y="1922860"/>
            <a:ext cx="53497" cy="86916"/>
          </a:xfrm>
          <a:prstGeom prst="rect">
            <a:avLst/>
          </a:prstGeom>
          <a:solidFill>
            <a:srgbClr val="FF0000">
              <a:alpha val="24000"/>
            </a:srgbClr>
          </a:solidFill>
          <a:ln w="127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+mn-ea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12163" y="3470606"/>
            <a:ext cx="257595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en-US" altLang="ko-KR" sz="1000" spc="-30" dirty="0" smtClean="0">
                <a:latin typeface="+mn-ea"/>
              </a:rPr>
              <a:t>+</a:t>
            </a:r>
            <a:r>
              <a:rPr lang="ko-KR" altLang="en-US" sz="1000" spc="-30" dirty="0" smtClean="0">
                <a:latin typeface="+mn-ea"/>
              </a:rPr>
              <a:t>버튼 클릭 시 묶음 상품을 확인</a:t>
            </a:r>
            <a:endParaRPr lang="en-US" altLang="ko-KR" sz="1000" spc="-30" dirty="0" smtClean="0">
              <a:latin typeface="+mn-ea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spc="-30" dirty="0" smtClean="0">
                <a:latin typeface="+mn-ea"/>
              </a:rPr>
              <a:t>낱개</a:t>
            </a:r>
            <a:r>
              <a:rPr lang="en-US" altLang="ko-KR" sz="1000" spc="-30" dirty="0" smtClean="0">
                <a:latin typeface="+mn-ea"/>
              </a:rPr>
              <a:t>/</a:t>
            </a:r>
            <a:r>
              <a:rPr lang="ko-KR" altLang="en-US" sz="1000" spc="-30" dirty="0" smtClean="0">
                <a:latin typeface="+mn-ea"/>
              </a:rPr>
              <a:t>묶음 별 실사수량 입력 가능</a:t>
            </a:r>
            <a:endParaRPr lang="en-US" altLang="ko-KR" sz="1000" spc="-30" dirty="0">
              <a:latin typeface="+mn-ea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spc="-30" dirty="0" smtClean="0">
                <a:latin typeface="+mn-ea"/>
              </a:rPr>
              <a:t>실사로 확인 된 재고 수량 입력</a:t>
            </a:r>
            <a:endParaRPr lang="en-US" altLang="ko-KR" sz="1000" spc="-30" dirty="0" smtClean="0">
              <a:latin typeface="+mn-ea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spc="-30" dirty="0" smtClean="0">
                <a:latin typeface="+mn-ea"/>
              </a:rPr>
              <a:t>저장 시 확정단계로 이동</a:t>
            </a:r>
            <a:endParaRPr lang="en-US" altLang="ko-KR" sz="1000" spc="-30" dirty="0" smtClean="0">
              <a:latin typeface="+mn-ea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spc="-30" dirty="0" smtClean="0">
                <a:latin typeface="+mn-ea"/>
              </a:rPr>
              <a:t>삭제 시 확정단계 까지 취소처리</a:t>
            </a:r>
            <a:endParaRPr lang="en-US" altLang="ko-KR" sz="1000" spc="-30" dirty="0">
              <a:latin typeface="+mn-ea"/>
            </a:endParaRPr>
          </a:p>
        </p:txBody>
      </p:sp>
      <p:pic>
        <p:nvPicPr>
          <p:cNvPr id="4099" name="Picture 3" descr="C:\Users\jsk\Desktop\캡처.JPG"/>
          <p:cNvPicPr preferRelativeResize="0">
            <a:picLocks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9600" y="1447799"/>
            <a:ext cx="2674800" cy="181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/>
          <p:cNvSpPr txBox="1"/>
          <p:nvPr/>
        </p:nvSpPr>
        <p:spPr>
          <a:xfrm>
            <a:off x="3708444" y="3470606"/>
            <a:ext cx="2575956" cy="8233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spc="-30" dirty="0" smtClean="0">
                <a:latin typeface="+mn-ea"/>
              </a:rPr>
              <a:t>조회 시 실사등록 된 상품정보 확인</a:t>
            </a:r>
            <a:endParaRPr lang="en-US" altLang="ko-KR" sz="1000" spc="-30" dirty="0" smtClean="0">
              <a:latin typeface="+mn-ea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spc="-30" dirty="0" smtClean="0">
                <a:latin typeface="+mn-ea"/>
              </a:rPr>
              <a:t>입력된 실사수량에 맞게 현재고 자동조정</a:t>
            </a:r>
            <a:endParaRPr lang="en-US" altLang="ko-KR" sz="1000" spc="-30" dirty="0" smtClean="0">
              <a:latin typeface="+mn-ea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spc="-30" dirty="0" smtClean="0">
                <a:latin typeface="+mn-ea"/>
              </a:rPr>
              <a:t>변경이 필요하면 수동조정 가능</a:t>
            </a:r>
            <a:endParaRPr lang="en-US" altLang="ko-KR" sz="1000" spc="-30" dirty="0" smtClean="0">
              <a:latin typeface="+mn-ea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spc="-30" dirty="0" smtClean="0">
                <a:latin typeface="+mn-ea"/>
              </a:rPr>
              <a:t>저장 시 전산재고 반영</a:t>
            </a:r>
            <a:endParaRPr lang="en-US" altLang="ko-KR" sz="1000" spc="-30" dirty="0">
              <a:latin typeface="+mn-ea"/>
            </a:endParaRPr>
          </a:p>
        </p:txBody>
      </p:sp>
      <p:sp>
        <p:nvSpPr>
          <p:cNvPr id="36" name="직사각형 35"/>
          <p:cNvSpPr/>
          <p:nvPr/>
        </p:nvSpPr>
        <p:spPr>
          <a:xfrm flipV="1">
            <a:off x="4005592" y="1528762"/>
            <a:ext cx="121114" cy="72628"/>
          </a:xfrm>
          <a:prstGeom prst="rect">
            <a:avLst/>
          </a:prstGeom>
          <a:solidFill>
            <a:srgbClr val="FF0000">
              <a:alpha val="24000"/>
            </a:srgbClr>
          </a:solidFill>
          <a:ln w="127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+mn-ea"/>
            </a:endParaRPr>
          </a:p>
        </p:txBody>
      </p:sp>
      <p:sp>
        <p:nvSpPr>
          <p:cNvPr id="37" name="직사각형 36"/>
          <p:cNvSpPr/>
          <p:nvPr/>
        </p:nvSpPr>
        <p:spPr>
          <a:xfrm flipV="1">
            <a:off x="5362905" y="1809750"/>
            <a:ext cx="837870" cy="156568"/>
          </a:xfrm>
          <a:prstGeom prst="rect">
            <a:avLst/>
          </a:prstGeom>
          <a:solidFill>
            <a:srgbClr val="FF0000">
              <a:alpha val="24000"/>
            </a:srgbClr>
          </a:solidFill>
          <a:ln w="127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+mn-ea"/>
            </a:endParaRPr>
          </a:p>
        </p:txBody>
      </p:sp>
      <p:pic>
        <p:nvPicPr>
          <p:cNvPr id="4100" name="Picture 4" descr="C:\Users\jsk\Desktop\캡처.JPG"/>
          <p:cNvPicPr preferRelativeResize="0">
            <a:picLocks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9875" y="1447200"/>
            <a:ext cx="2674800" cy="181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직사각형 37"/>
          <p:cNvSpPr/>
          <p:nvPr/>
        </p:nvSpPr>
        <p:spPr>
          <a:xfrm flipV="1">
            <a:off x="8410906" y="1830290"/>
            <a:ext cx="871863" cy="156568"/>
          </a:xfrm>
          <a:prstGeom prst="rect">
            <a:avLst/>
          </a:prstGeom>
          <a:solidFill>
            <a:srgbClr val="FF0000">
              <a:alpha val="24000"/>
            </a:srgbClr>
          </a:solidFill>
          <a:ln w="127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+mn-ea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718719" y="3470606"/>
            <a:ext cx="25759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spc="-30" dirty="0" smtClean="0">
                <a:latin typeface="+mn-ea"/>
              </a:rPr>
              <a:t>실사이력 확인</a:t>
            </a:r>
            <a:endParaRPr lang="en-US" altLang="ko-KR" sz="1000" spc="-30" dirty="0">
              <a:latin typeface="+mn-ea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497125" y="5599141"/>
            <a:ext cx="4899750" cy="364745"/>
          </a:xfrm>
          <a:prstGeom prst="rect">
            <a:avLst/>
          </a:prstGeom>
          <a:solidFill>
            <a:srgbClr val="F15C2A">
              <a:alpha val="11000"/>
            </a:srgbClr>
          </a:solidFill>
          <a:ln w="6350">
            <a:solidFill>
              <a:srgbClr val="F15C2A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rgbClr val="EE5D28"/>
                </a:solidFill>
                <a:latin typeface="+mn-ea"/>
              </a:rPr>
              <a:t>PDA/</a:t>
            </a:r>
            <a:r>
              <a:rPr lang="ko-KR" altLang="en-US" sz="1000" dirty="0" smtClean="0">
                <a:solidFill>
                  <a:srgbClr val="EE5D28"/>
                </a:solidFill>
                <a:latin typeface="+mn-ea"/>
              </a:rPr>
              <a:t>엑셀 등 다양한 인터페이스 가능하도록 구현</a:t>
            </a:r>
            <a:endParaRPr lang="en-US" altLang="ko-KR" sz="1000" dirty="0" smtClean="0">
              <a:solidFill>
                <a:srgbClr val="EE5D28"/>
              </a:solidFill>
              <a:latin typeface="+mn-ea"/>
            </a:endParaRPr>
          </a:p>
          <a:p>
            <a:pPr algn="ctr"/>
            <a:r>
              <a:rPr lang="en-US" altLang="ko-KR" sz="1000" dirty="0" smtClean="0">
                <a:solidFill>
                  <a:srgbClr val="EE5D28"/>
                </a:solidFill>
                <a:latin typeface="+mn-ea"/>
              </a:rPr>
              <a:t>(PDA</a:t>
            </a:r>
            <a:r>
              <a:rPr lang="ko-KR" altLang="en-US" sz="1000" dirty="0" smtClean="0">
                <a:solidFill>
                  <a:srgbClr val="EE5D28"/>
                </a:solidFill>
                <a:latin typeface="+mn-ea"/>
              </a:rPr>
              <a:t>는 별도의 개발이 필요함</a:t>
            </a:r>
            <a:r>
              <a:rPr lang="en-US" altLang="ko-KR" sz="1000" dirty="0" smtClean="0">
                <a:solidFill>
                  <a:srgbClr val="EE5D28"/>
                </a:solidFill>
                <a:latin typeface="+mn-ea"/>
              </a:rPr>
              <a:t>)</a:t>
            </a:r>
            <a:endParaRPr lang="ko-KR" altLang="en-US" sz="1000" dirty="0">
              <a:solidFill>
                <a:srgbClr val="EE5D28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48429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010CD-12E9-4091-8357-9D5CDF929741}" type="slidenum">
              <a:rPr lang="ko-KR" altLang="en-US" smtClean="0"/>
              <a:pPr/>
              <a:t>36</a:t>
            </a:fld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562846" y="584200"/>
            <a:ext cx="506549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800" dirty="0" smtClean="0">
                <a:solidFill>
                  <a:srgbClr val="F15C2A"/>
                </a:solidFill>
                <a:latin typeface="+mn-ea"/>
              </a:rPr>
              <a:t>7. </a:t>
            </a:r>
            <a:r>
              <a:rPr lang="ko-KR" altLang="en-US" sz="800" dirty="0" smtClean="0">
                <a:solidFill>
                  <a:srgbClr val="F15C2A"/>
                </a:solidFill>
                <a:latin typeface="+mn-ea"/>
              </a:rPr>
              <a:t>재고관리</a:t>
            </a:r>
            <a:endParaRPr lang="en-US" altLang="ko-KR" sz="800" dirty="0">
              <a:solidFill>
                <a:srgbClr val="F15C2A"/>
              </a:solidFill>
              <a:latin typeface="+mn-ea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60388" y="745783"/>
            <a:ext cx="690895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400" b="1" spc="-50" dirty="0" smtClean="0">
                <a:solidFill>
                  <a:srgbClr val="F15C2A"/>
                </a:solidFill>
                <a:latin typeface="+mn-ea"/>
              </a:rPr>
              <a:t>월별 </a:t>
            </a:r>
            <a:r>
              <a:rPr lang="ko-KR" altLang="en-US" sz="1400" b="1" spc="-50" dirty="0" smtClean="0">
                <a:solidFill>
                  <a:srgbClr val="F15C2A"/>
                </a:solidFill>
                <a:latin typeface="+mn-ea"/>
              </a:rPr>
              <a:t>마감</a:t>
            </a:r>
            <a:endParaRPr lang="ko-KR" altLang="en-US" sz="1400" b="1" spc="-50" dirty="0">
              <a:solidFill>
                <a:srgbClr val="F15C2A"/>
              </a:solidFill>
              <a:latin typeface="+mn-ea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330044" y="1447799"/>
            <a:ext cx="242355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spc="-30" dirty="0" smtClean="0">
                <a:latin typeface="+mn-ea"/>
              </a:rPr>
              <a:t>월 마감을 통해서 </a:t>
            </a:r>
            <a:r>
              <a:rPr lang="ko-KR" altLang="en-US" sz="1000" b="1" spc="-30" dirty="0" smtClean="0">
                <a:latin typeface="+mn-ea"/>
              </a:rPr>
              <a:t>매입</a:t>
            </a:r>
            <a:r>
              <a:rPr lang="en-US" altLang="ko-KR" sz="1000" b="1" spc="-30" dirty="0" smtClean="0">
                <a:latin typeface="+mn-ea"/>
              </a:rPr>
              <a:t>/</a:t>
            </a:r>
            <a:r>
              <a:rPr lang="ko-KR" altLang="en-US" sz="1000" b="1" spc="-30" dirty="0" smtClean="0">
                <a:latin typeface="+mn-ea"/>
              </a:rPr>
              <a:t>매출처 별 </a:t>
            </a:r>
            <a:r>
              <a:rPr lang="ko-KR" altLang="en-US" sz="1000" b="1" spc="-30" dirty="0" smtClean="0">
                <a:latin typeface="+mn-ea"/>
              </a:rPr>
              <a:t>거래 잔액과 상품별 현 재고</a:t>
            </a:r>
            <a:r>
              <a:rPr lang="ko-KR" altLang="en-US" sz="1000" spc="-30" dirty="0" smtClean="0">
                <a:latin typeface="+mn-ea"/>
              </a:rPr>
              <a:t>를 정산</a:t>
            </a:r>
            <a:r>
              <a:rPr lang="en-US" altLang="ko-KR" sz="1000" spc="-30" dirty="0" smtClean="0">
                <a:latin typeface="+mn-ea"/>
              </a:rPr>
              <a:t>/</a:t>
            </a:r>
            <a:r>
              <a:rPr lang="ko-KR" altLang="en-US" sz="1000" spc="-30" dirty="0" smtClean="0">
                <a:latin typeface="+mn-ea"/>
              </a:rPr>
              <a:t>파악 하여 이월되는 년</a:t>
            </a:r>
            <a:r>
              <a:rPr lang="en-US" altLang="ko-KR" sz="1000" spc="-30" dirty="0" smtClean="0">
                <a:latin typeface="+mn-ea"/>
              </a:rPr>
              <a:t>/</a:t>
            </a:r>
            <a:r>
              <a:rPr lang="ko-KR" altLang="en-US" sz="1000" spc="-30" dirty="0" smtClean="0">
                <a:latin typeface="+mn-ea"/>
              </a:rPr>
              <a:t>월의 기초정보를 생성</a:t>
            </a:r>
            <a:endParaRPr lang="en-US" altLang="ko-KR" sz="1000" spc="-30" dirty="0" smtClean="0">
              <a:latin typeface="+mn-ea"/>
            </a:endParaRPr>
          </a:p>
        </p:txBody>
      </p:sp>
      <p:sp>
        <p:nvSpPr>
          <p:cNvPr id="22" name="object 47"/>
          <p:cNvSpPr/>
          <p:nvPr/>
        </p:nvSpPr>
        <p:spPr>
          <a:xfrm>
            <a:off x="7904163" y="2607054"/>
            <a:ext cx="763587" cy="370800"/>
          </a:xfrm>
          <a:custGeom>
            <a:avLst/>
            <a:gdLst/>
            <a:ahLst/>
            <a:cxnLst/>
            <a:rect l="l" t="t" r="r" b="b"/>
            <a:pathLst>
              <a:path w="1435100" h="254000">
                <a:moveTo>
                  <a:pt x="1435100" y="254000"/>
                </a:moveTo>
                <a:lnTo>
                  <a:pt x="0" y="254000"/>
                </a:lnTo>
                <a:lnTo>
                  <a:pt x="0" y="0"/>
                </a:lnTo>
                <a:lnTo>
                  <a:pt x="1435100" y="0"/>
                </a:lnTo>
                <a:lnTo>
                  <a:pt x="1435100" y="254000"/>
                </a:lnTo>
                <a:close/>
              </a:path>
            </a:pathLst>
          </a:custGeom>
          <a:solidFill>
            <a:srgbClr val="F15C2A"/>
          </a:solidFill>
          <a:ln>
            <a:noFill/>
          </a:ln>
        </p:spPr>
        <p:txBody>
          <a:bodyPr wrap="square" lIns="0" tIns="0" rIns="0" bIns="0" rtlCol="0"/>
          <a:lstStyle/>
          <a:p>
            <a:pPr algn="ctr"/>
            <a:r>
              <a:rPr lang="ko-KR" altLang="en-US" sz="1100" b="1" dirty="0" smtClean="0">
                <a:solidFill>
                  <a:schemeClr val="bg1"/>
                </a:solidFill>
                <a:latin typeface="+mn-ea"/>
              </a:rPr>
              <a:t>마감등록</a:t>
            </a:r>
            <a:endParaRPr sz="11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8" name="object 47"/>
          <p:cNvSpPr/>
          <p:nvPr/>
        </p:nvSpPr>
        <p:spPr>
          <a:xfrm>
            <a:off x="7904159" y="3252052"/>
            <a:ext cx="763587" cy="370800"/>
          </a:xfrm>
          <a:custGeom>
            <a:avLst/>
            <a:gdLst/>
            <a:ahLst/>
            <a:cxnLst/>
            <a:rect l="l" t="t" r="r" b="b"/>
            <a:pathLst>
              <a:path w="1435100" h="254000">
                <a:moveTo>
                  <a:pt x="1435100" y="254000"/>
                </a:moveTo>
                <a:lnTo>
                  <a:pt x="0" y="254000"/>
                </a:lnTo>
                <a:lnTo>
                  <a:pt x="0" y="0"/>
                </a:lnTo>
                <a:lnTo>
                  <a:pt x="1435100" y="0"/>
                </a:lnTo>
                <a:lnTo>
                  <a:pt x="1435100" y="25400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wrap="square" lIns="0" tIns="0" rIns="0" bIns="0" rtlCol="0"/>
          <a:lstStyle/>
          <a:p>
            <a:pPr algn="ctr"/>
            <a:r>
              <a:rPr lang="ko-KR" altLang="en-US" sz="1100" b="1" dirty="0" smtClean="0">
                <a:solidFill>
                  <a:schemeClr val="bg1"/>
                </a:solidFill>
                <a:latin typeface="+mn-ea"/>
              </a:rPr>
              <a:t>취소</a:t>
            </a:r>
            <a:endParaRPr sz="1100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5122" name="Picture 2" descr="C:\Users\jsk\Desktop\캡처.JPG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600" y="1447200"/>
            <a:ext cx="6681600" cy="456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/>
          <p:cNvSpPr/>
          <p:nvPr/>
        </p:nvSpPr>
        <p:spPr>
          <a:xfrm flipV="1">
            <a:off x="890751" y="2027837"/>
            <a:ext cx="1080923" cy="139816"/>
          </a:xfrm>
          <a:prstGeom prst="rect">
            <a:avLst/>
          </a:prstGeom>
          <a:solidFill>
            <a:srgbClr val="FF0000">
              <a:alpha val="24000"/>
            </a:srgbClr>
          </a:solidFill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+mn-ea"/>
            </a:endParaRPr>
          </a:p>
        </p:txBody>
      </p:sp>
      <p:sp>
        <p:nvSpPr>
          <p:cNvPr id="13" name="직사각형 12"/>
          <p:cNvSpPr/>
          <p:nvPr/>
        </p:nvSpPr>
        <p:spPr>
          <a:xfrm flipV="1">
            <a:off x="890751" y="2402521"/>
            <a:ext cx="804700" cy="195008"/>
          </a:xfrm>
          <a:prstGeom prst="rect">
            <a:avLst/>
          </a:prstGeom>
          <a:solidFill>
            <a:srgbClr val="FF0000">
              <a:alpha val="24000"/>
            </a:srgbClr>
          </a:solidFill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+mn-ea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011185" y="2289077"/>
            <a:ext cx="2484740" cy="364745"/>
          </a:xfrm>
          <a:prstGeom prst="rect">
            <a:avLst/>
          </a:prstGeom>
          <a:solidFill>
            <a:srgbClr val="F15C2A">
              <a:alpha val="11000"/>
            </a:srgbClr>
          </a:solidFill>
          <a:ln w="6350">
            <a:solidFill>
              <a:srgbClr val="F15C2A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 smtClean="0">
                <a:solidFill>
                  <a:srgbClr val="EE5D28"/>
                </a:solidFill>
                <a:latin typeface="+mn-ea"/>
              </a:rPr>
              <a:t>최종이월은 현재 마감처리 할 </a:t>
            </a:r>
            <a:r>
              <a:rPr lang="ko-KR" altLang="en-US" sz="1000" dirty="0" smtClean="0">
                <a:solidFill>
                  <a:srgbClr val="EE5D28"/>
                </a:solidFill>
                <a:latin typeface="+mn-ea"/>
              </a:rPr>
              <a:t>대상 </a:t>
            </a:r>
            <a:r>
              <a:rPr lang="ko-KR" altLang="en-US" sz="1000" smtClean="0">
                <a:solidFill>
                  <a:srgbClr val="EE5D28"/>
                </a:solidFill>
                <a:latin typeface="+mn-ea"/>
              </a:rPr>
              <a:t>년</a:t>
            </a:r>
            <a:r>
              <a:rPr lang="en-US" altLang="ko-KR" sz="1000" dirty="0" smtClean="0">
                <a:solidFill>
                  <a:srgbClr val="EE5D28"/>
                </a:solidFill>
                <a:latin typeface="+mn-ea"/>
              </a:rPr>
              <a:t>/</a:t>
            </a:r>
            <a:r>
              <a:rPr lang="ko-KR" altLang="en-US" sz="1000" dirty="0" smtClean="0">
                <a:solidFill>
                  <a:srgbClr val="EE5D28"/>
                </a:solidFill>
                <a:latin typeface="+mn-ea"/>
              </a:rPr>
              <a:t>월</a:t>
            </a:r>
            <a:endParaRPr lang="en-US" altLang="ko-KR" sz="1000" dirty="0" smtClean="0">
              <a:solidFill>
                <a:srgbClr val="EE5D28"/>
              </a:solidFill>
              <a:latin typeface="+mn-ea"/>
            </a:endParaRPr>
          </a:p>
        </p:txBody>
      </p:sp>
      <p:cxnSp>
        <p:nvCxnSpPr>
          <p:cNvPr id="15" name="직선 화살표 연결선 14"/>
          <p:cNvCxnSpPr>
            <a:stCxn id="12" idx="3"/>
            <a:endCxn id="14" idx="1"/>
          </p:cNvCxnSpPr>
          <p:nvPr/>
        </p:nvCxnSpPr>
        <p:spPr>
          <a:xfrm>
            <a:off x="1971674" y="2097745"/>
            <a:ext cx="1039511" cy="373705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8601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5D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10297562" y="348016"/>
            <a:ext cx="292067" cy="2165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600" dirty="0">
                <a:solidFill>
                  <a:schemeClr val="bg1"/>
                </a:solidFill>
                <a:ea typeface="나눔고딕" panose="020D0604000000000000" pitchFamily="50" charset="-127"/>
              </a:rPr>
              <a:t>5/5</a:t>
            </a:r>
            <a:endParaRPr lang="ko-KR" altLang="en-US" sz="600" dirty="0">
              <a:solidFill>
                <a:schemeClr val="bg1"/>
              </a:solidFill>
              <a:ea typeface="나눔고딕" panose="020D0604000000000000" pitchFamily="50" charset="-127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560387" y="1565271"/>
            <a:ext cx="8543925" cy="661720"/>
          </a:xfrm>
        </p:spPr>
        <p:txBody>
          <a:bodyPr/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통합관리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555116" y="2356608"/>
            <a:ext cx="879049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60388" y="2486226"/>
            <a:ext cx="1144544" cy="66018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100" dirty="0" smtClean="0">
                <a:solidFill>
                  <a:schemeClr val="bg1"/>
                </a:solidFill>
                <a:latin typeface="+mn-ea"/>
              </a:rPr>
              <a:t>상품 </a:t>
            </a:r>
            <a:r>
              <a:rPr lang="ko-KR" altLang="en-US" sz="1100" dirty="0">
                <a:solidFill>
                  <a:schemeClr val="bg1"/>
                </a:solidFill>
                <a:latin typeface="+mn-ea"/>
              </a:rPr>
              <a:t>관리</a:t>
            </a:r>
          </a:p>
          <a:p>
            <a:pPr>
              <a:lnSpc>
                <a:spcPct val="130000"/>
              </a:lnSpc>
            </a:pPr>
            <a:r>
              <a:rPr lang="ko-KR" altLang="en-US" sz="1100" dirty="0" smtClean="0">
                <a:solidFill>
                  <a:schemeClr val="bg1"/>
                </a:solidFill>
                <a:latin typeface="+mn-ea"/>
              </a:rPr>
              <a:t>분류 </a:t>
            </a:r>
            <a:r>
              <a:rPr lang="ko-KR" altLang="en-US" sz="1100" dirty="0">
                <a:solidFill>
                  <a:schemeClr val="bg1"/>
                </a:solidFill>
                <a:latin typeface="+mn-ea"/>
              </a:rPr>
              <a:t>관리</a:t>
            </a:r>
            <a:endParaRPr lang="en-US" altLang="ko-KR" sz="1100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ko-KR" altLang="en-US" sz="1100" dirty="0" smtClean="0">
                <a:solidFill>
                  <a:schemeClr val="bg1"/>
                </a:solidFill>
                <a:latin typeface="+mn-ea"/>
              </a:rPr>
              <a:t>상품분류 내려 받기</a:t>
            </a:r>
            <a:endParaRPr lang="en-US" altLang="ko-KR" sz="11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49809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010CD-12E9-4091-8357-9D5CDF929741}" type="slidenum">
              <a:rPr lang="ko-KR" altLang="en-US" smtClean="0"/>
              <a:pPr/>
              <a:t>38</a:t>
            </a:fld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562846" y="584200"/>
            <a:ext cx="506549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800" dirty="0" smtClean="0">
                <a:solidFill>
                  <a:srgbClr val="F15C2A"/>
                </a:solidFill>
                <a:latin typeface="+mn-ea"/>
              </a:rPr>
              <a:t>8. </a:t>
            </a:r>
            <a:r>
              <a:rPr lang="ko-KR" altLang="en-US" sz="800" dirty="0" smtClean="0">
                <a:solidFill>
                  <a:srgbClr val="F15C2A"/>
                </a:solidFill>
                <a:latin typeface="+mn-ea"/>
              </a:rPr>
              <a:t>통합관리</a:t>
            </a:r>
            <a:endParaRPr lang="en-US" altLang="ko-KR" sz="800" dirty="0">
              <a:solidFill>
                <a:srgbClr val="F15C2A"/>
              </a:solidFill>
              <a:latin typeface="+mn-ea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60388" y="745783"/>
            <a:ext cx="690895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400" b="1" spc="-50" dirty="0" smtClean="0">
                <a:solidFill>
                  <a:srgbClr val="F15C2A"/>
                </a:solidFill>
                <a:latin typeface="+mn-ea"/>
              </a:rPr>
              <a:t>상품 관리</a:t>
            </a:r>
            <a:endParaRPr lang="ko-KR" altLang="en-US" sz="1400" b="1" spc="-50" dirty="0">
              <a:solidFill>
                <a:srgbClr val="F15C2A"/>
              </a:solidFill>
              <a:latin typeface="+mn-ea"/>
            </a:endParaRPr>
          </a:p>
        </p:txBody>
      </p:sp>
      <p:cxnSp>
        <p:nvCxnSpPr>
          <p:cNvPr id="17" name="직선 연결선 16"/>
          <p:cNvCxnSpPr/>
          <p:nvPr/>
        </p:nvCxnSpPr>
        <p:spPr>
          <a:xfrm>
            <a:off x="5659163" y="1431131"/>
            <a:ext cx="1" cy="3989229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562845" y="4775530"/>
            <a:ext cx="493730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spc="-30" dirty="0" smtClean="0">
                <a:latin typeface="+mn-ea"/>
              </a:rPr>
              <a:t>신규 품목 생성</a:t>
            </a:r>
            <a:endParaRPr lang="en-US" altLang="ko-KR" sz="1000" spc="-30" dirty="0" smtClean="0">
              <a:latin typeface="+mn-ea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spc="-30" dirty="0" smtClean="0">
                <a:latin typeface="+mn-ea"/>
              </a:rPr>
              <a:t>상품 구분에 따른  </a:t>
            </a:r>
            <a:r>
              <a:rPr lang="ko-KR" altLang="en-US" sz="1000" spc="-30" dirty="0" smtClean="0">
                <a:latin typeface="+mn-ea"/>
              </a:rPr>
              <a:t>바코드 생성</a:t>
            </a:r>
            <a:r>
              <a:rPr lang="en-US" altLang="ko-KR" sz="1000" spc="-30" dirty="0" smtClean="0">
                <a:latin typeface="+mn-ea"/>
              </a:rPr>
              <a:t>(</a:t>
            </a:r>
            <a:r>
              <a:rPr lang="ko-KR" altLang="en-US" sz="1000" spc="-30" dirty="0" smtClean="0">
                <a:latin typeface="+mn-ea"/>
              </a:rPr>
              <a:t>자체</a:t>
            </a:r>
            <a:r>
              <a:rPr lang="en-US" altLang="ko-KR" sz="1000" spc="-30" dirty="0" smtClean="0">
                <a:latin typeface="+mn-ea"/>
              </a:rPr>
              <a:t>/</a:t>
            </a:r>
            <a:r>
              <a:rPr lang="ko-KR" altLang="en-US" sz="1000" spc="-30" dirty="0" smtClean="0">
                <a:latin typeface="+mn-ea"/>
              </a:rPr>
              <a:t>일반</a:t>
            </a:r>
            <a:r>
              <a:rPr lang="en-US" altLang="ko-KR" sz="1000" spc="-30" dirty="0" smtClean="0">
                <a:latin typeface="+mn-ea"/>
              </a:rPr>
              <a:t>/</a:t>
            </a:r>
            <a:r>
              <a:rPr lang="ko-KR" altLang="en-US" sz="1000" spc="-30" dirty="0" smtClean="0">
                <a:latin typeface="+mn-ea"/>
              </a:rPr>
              <a:t>저울</a:t>
            </a:r>
            <a:r>
              <a:rPr lang="en-US" altLang="ko-KR" sz="1000" spc="-30" dirty="0" smtClean="0">
                <a:latin typeface="+mn-ea"/>
              </a:rPr>
              <a:t>..)</a:t>
            </a:r>
          </a:p>
          <a:p>
            <a:pPr marL="742950" lvl="1" indent="-285750">
              <a:spcAft>
                <a:spcPts val="300"/>
              </a:spcAft>
              <a:buFontTx/>
              <a:buChar char="-"/>
            </a:pPr>
            <a:r>
              <a:rPr lang="ko-KR" altLang="en-US" sz="1000" spc="-30" dirty="0" smtClean="0">
                <a:latin typeface="+mn-ea"/>
              </a:rPr>
              <a:t>일반인 경우 </a:t>
            </a:r>
            <a:r>
              <a:rPr lang="ko-KR" altLang="en-US" sz="1000" b="1" spc="-30" dirty="0" smtClean="0">
                <a:latin typeface="+mn-ea"/>
              </a:rPr>
              <a:t>유통표준코드 </a:t>
            </a:r>
            <a:r>
              <a:rPr lang="en-US" altLang="ko-KR" sz="1000" b="1" spc="-30" dirty="0" smtClean="0">
                <a:latin typeface="+mn-ea"/>
              </a:rPr>
              <a:t>EAN-13</a:t>
            </a:r>
            <a:r>
              <a:rPr lang="ko-KR" altLang="en-US" sz="1000" spc="-30" dirty="0" smtClean="0">
                <a:latin typeface="+mn-ea"/>
              </a:rPr>
              <a:t>의 기준에 따라 유효성 여부를 체크 합니다</a:t>
            </a:r>
            <a:endParaRPr lang="en-US" altLang="ko-KR" sz="1000" spc="-30" dirty="0">
              <a:latin typeface="+mn-ea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spc="-30" dirty="0" smtClean="0">
                <a:latin typeface="+mn-ea"/>
              </a:rPr>
              <a:t>지점</a:t>
            </a:r>
            <a:r>
              <a:rPr lang="en-US" altLang="ko-KR" sz="1000" spc="-30" dirty="0" smtClean="0">
                <a:latin typeface="+mn-ea"/>
              </a:rPr>
              <a:t>/</a:t>
            </a:r>
            <a:r>
              <a:rPr lang="ko-KR" altLang="en-US" sz="1000" spc="-30" dirty="0" smtClean="0">
                <a:latin typeface="+mn-ea"/>
              </a:rPr>
              <a:t>창고 별 품목정보 취합 후 확인</a:t>
            </a:r>
            <a:endParaRPr lang="en-US" altLang="ko-KR" sz="1000" spc="-30" dirty="0" smtClean="0">
              <a:latin typeface="+mn-ea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spc="-30" dirty="0" smtClean="0">
                <a:latin typeface="+mn-ea"/>
              </a:rPr>
              <a:t>지점</a:t>
            </a:r>
            <a:r>
              <a:rPr lang="en-US" altLang="ko-KR" sz="1000" spc="-30" dirty="0" smtClean="0">
                <a:latin typeface="+mn-ea"/>
              </a:rPr>
              <a:t>/</a:t>
            </a:r>
            <a:r>
              <a:rPr lang="ko-KR" altLang="en-US" sz="1000" spc="-30" dirty="0" smtClean="0">
                <a:latin typeface="+mn-ea"/>
              </a:rPr>
              <a:t>창고로 품목정보 일괄 배포</a:t>
            </a:r>
            <a:endParaRPr lang="en-US" altLang="ko-KR" sz="1000" spc="-30" dirty="0">
              <a:latin typeface="+mn-ea"/>
            </a:endParaRPr>
          </a:p>
        </p:txBody>
      </p:sp>
      <p:pic>
        <p:nvPicPr>
          <p:cNvPr id="6146" name="Picture 2" descr="C:\Users\jsk\Desktop\캡처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46" y="1431131"/>
            <a:ext cx="4937302" cy="3157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직사각형 21"/>
          <p:cNvSpPr/>
          <p:nvPr/>
        </p:nvSpPr>
        <p:spPr>
          <a:xfrm flipV="1">
            <a:off x="3138802" y="3378117"/>
            <a:ext cx="2361346" cy="784307"/>
          </a:xfrm>
          <a:prstGeom prst="rect">
            <a:avLst/>
          </a:prstGeom>
          <a:solidFill>
            <a:srgbClr val="FF0000">
              <a:alpha val="24000"/>
            </a:srgbClr>
          </a:solidFill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+mn-ea"/>
            </a:endParaRPr>
          </a:p>
        </p:txBody>
      </p:sp>
      <p:sp>
        <p:nvSpPr>
          <p:cNvPr id="27" name="직사각형 26"/>
          <p:cNvSpPr/>
          <p:nvPr/>
        </p:nvSpPr>
        <p:spPr>
          <a:xfrm flipV="1">
            <a:off x="3138802" y="1863642"/>
            <a:ext cx="2361346" cy="498558"/>
          </a:xfrm>
          <a:prstGeom prst="rect">
            <a:avLst/>
          </a:prstGeom>
          <a:solidFill>
            <a:srgbClr val="FF0000">
              <a:alpha val="24000"/>
            </a:srgbClr>
          </a:solidFill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+mn-ea"/>
            </a:endParaRPr>
          </a:p>
        </p:txBody>
      </p:sp>
      <p:pic>
        <p:nvPicPr>
          <p:cNvPr id="6147" name="Picture 3" descr="C:\Users\jsk\Desktop\캡처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2650" y="1440142"/>
            <a:ext cx="3567022" cy="1569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직사각형 27"/>
          <p:cNvSpPr/>
          <p:nvPr/>
        </p:nvSpPr>
        <p:spPr>
          <a:xfrm flipV="1">
            <a:off x="3379714" y="1714499"/>
            <a:ext cx="325511" cy="89493"/>
          </a:xfrm>
          <a:prstGeom prst="rect">
            <a:avLst/>
          </a:prstGeom>
          <a:solidFill>
            <a:srgbClr val="FF0000">
              <a:alpha val="24000"/>
            </a:srgbClr>
          </a:solidFill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+mn-ea"/>
            </a:endParaRPr>
          </a:p>
        </p:txBody>
      </p:sp>
      <p:cxnSp>
        <p:nvCxnSpPr>
          <p:cNvPr id="29" name="직선 화살표 연결선 28"/>
          <p:cNvCxnSpPr>
            <a:stCxn id="28" idx="3"/>
            <a:endCxn id="6147" idx="1"/>
          </p:cNvCxnSpPr>
          <p:nvPr/>
        </p:nvCxnSpPr>
        <p:spPr>
          <a:xfrm>
            <a:off x="3705225" y="1759245"/>
            <a:ext cx="2257425" cy="465776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/>
          <p:cNvSpPr/>
          <p:nvPr/>
        </p:nvSpPr>
        <p:spPr>
          <a:xfrm>
            <a:off x="5962650" y="1440142"/>
            <a:ext cx="3567022" cy="1569757"/>
          </a:xfrm>
          <a:prstGeom prst="rect">
            <a:avLst/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+mn-ea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962650" y="3251315"/>
            <a:ext cx="2575956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spc="-30" dirty="0" smtClean="0">
                <a:latin typeface="+mn-ea"/>
              </a:rPr>
              <a:t>바코드가 다른 같은 품목 연결</a:t>
            </a:r>
            <a:endParaRPr lang="en-US" altLang="ko-KR" sz="1000" spc="-30" dirty="0" smtClean="0">
              <a:latin typeface="+mn-ea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spc="-30" dirty="0" smtClean="0">
                <a:latin typeface="+mn-ea"/>
              </a:rPr>
              <a:t>연결 제거 가능</a:t>
            </a:r>
            <a:endParaRPr lang="en-US" altLang="ko-KR" sz="1000" spc="-3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35419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010CD-12E9-4091-8357-9D5CDF929741}" type="slidenum">
              <a:rPr lang="ko-KR" altLang="en-US" smtClean="0"/>
              <a:pPr/>
              <a:t>39</a:t>
            </a:fld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562846" y="584200"/>
            <a:ext cx="506549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800" dirty="0" smtClean="0">
                <a:solidFill>
                  <a:srgbClr val="F15C2A"/>
                </a:solidFill>
                <a:latin typeface="+mn-ea"/>
              </a:rPr>
              <a:t>8. </a:t>
            </a:r>
            <a:r>
              <a:rPr lang="ko-KR" altLang="en-US" sz="800" dirty="0" smtClean="0">
                <a:solidFill>
                  <a:srgbClr val="F15C2A"/>
                </a:solidFill>
                <a:latin typeface="+mn-ea"/>
              </a:rPr>
              <a:t>통합관리</a:t>
            </a:r>
            <a:endParaRPr lang="en-US" altLang="ko-KR" sz="800" dirty="0">
              <a:solidFill>
                <a:srgbClr val="F15C2A"/>
              </a:solidFill>
              <a:latin typeface="+mn-ea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60388" y="745783"/>
            <a:ext cx="1381789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400" b="1" spc="-50" dirty="0" smtClean="0">
                <a:solidFill>
                  <a:srgbClr val="F15C2A"/>
                </a:solidFill>
                <a:latin typeface="+mn-ea"/>
              </a:rPr>
              <a:t>상품분류 내려 받기</a:t>
            </a:r>
            <a:endParaRPr lang="ko-KR" altLang="en-US" sz="1400" b="1" spc="-50" dirty="0">
              <a:solidFill>
                <a:srgbClr val="F15C2A"/>
              </a:solidFill>
              <a:latin typeface="+mn-ea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330044" y="1447799"/>
            <a:ext cx="24235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spc="-30" dirty="0" smtClean="0">
                <a:latin typeface="+mn-ea"/>
              </a:rPr>
              <a:t>통합관리에서 등록했던 분류정보를 현재 로그인 된 지점</a:t>
            </a:r>
            <a:r>
              <a:rPr lang="en-US" altLang="ko-KR" sz="1000" spc="-30" dirty="0" smtClean="0">
                <a:latin typeface="+mn-ea"/>
              </a:rPr>
              <a:t>/</a:t>
            </a:r>
            <a:r>
              <a:rPr lang="ko-KR" altLang="en-US" sz="1000" spc="-30" dirty="0" smtClean="0">
                <a:latin typeface="+mn-ea"/>
              </a:rPr>
              <a:t>창고로 적용</a:t>
            </a:r>
            <a:endParaRPr lang="en-US" altLang="ko-KR" sz="1000" spc="-30" dirty="0" smtClean="0">
              <a:latin typeface="+mn-ea"/>
            </a:endParaRPr>
          </a:p>
        </p:txBody>
      </p:sp>
      <p:sp>
        <p:nvSpPr>
          <p:cNvPr id="22" name="object 47"/>
          <p:cNvSpPr/>
          <p:nvPr/>
        </p:nvSpPr>
        <p:spPr>
          <a:xfrm>
            <a:off x="7904163" y="2607054"/>
            <a:ext cx="763587" cy="370800"/>
          </a:xfrm>
          <a:custGeom>
            <a:avLst/>
            <a:gdLst/>
            <a:ahLst/>
            <a:cxnLst/>
            <a:rect l="l" t="t" r="r" b="b"/>
            <a:pathLst>
              <a:path w="1435100" h="254000">
                <a:moveTo>
                  <a:pt x="1435100" y="254000"/>
                </a:moveTo>
                <a:lnTo>
                  <a:pt x="0" y="254000"/>
                </a:lnTo>
                <a:lnTo>
                  <a:pt x="0" y="0"/>
                </a:lnTo>
                <a:lnTo>
                  <a:pt x="1435100" y="0"/>
                </a:lnTo>
                <a:lnTo>
                  <a:pt x="1435100" y="254000"/>
                </a:lnTo>
                <a:close/>
              </a:path>
            </a:pathLst>
          </a:custGeom>
          <a:solidFill>
            <a:srgbClr val="F15C2A"/>
          </a:solidFill>
          <a:ln>
            <a:noFill/>
          </a:ln>
        </p:spPr>
        <p:txBody>
          <a:bodyPr wrap="square" lIns="0" tIns="0" rIns="0" bIns="0" rtlCol="0"/>
          <a:lstStyle/>
          <a:p>
            <a:pPr algn="ctr"/>
            <a:r>
              <a:rPr lang="ko-KR" altLang="en-US" sz="1100" b="1" dirty="0" smtClean="0">
                <a:solidFill>
                  <a:schemeClr val="bg1"/>
                </a:solidFill>
                <a:latin typeface="+mn-ea"/>
              </a:rPr>
              <a:t>내려 받기</a:t>
            </a:r>
            <a:endParaRPr sz="11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8" name="object 47"/>
          <p:cNvSpPr/>
          <p:nvPr/>
        </p:nvSpPr>
        <p:spPr>
          <a:xfrm>
            <a:off x="7904159" y="3309202"/>
            <a:ext cx="763587" cy="370800"/>
          </a:xfrm>
          <a:custGeom>
            <a:avLst/>
            <a:gdLst/>
            <a:ahLst/>
            <a:cxnLst/>
            <a:rect l="l" t="t" r="r" b="b"/>
            <a:pathLst>
              <a:path w="1435100" h="254000">
                <a:moveTo>
                  <a:pt x="1435100" y="254000"/>
                </a:moveTo>
                <a:lnTo>
                  <a:pt x="0" y="254000"/>
                </a:lnTo>
                <a:lnTo>
                  <a:pt x="0" y="0"/>
                </a:lnTo>
                <a:lnTo>
                  <a:pt x="1435100" y="0"/>
                </a:lnTo>
                <a:lnTo>
                  <a:pt x="1435100" y="25400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wrap="square" lIns="0" tIns="0" rIns="0" bIns="0" rtlCol="0"/>
          <a:lstStyle/>
          <a:p>
            <a:pPr algn="ctr"/>
            <a:r>
              <a:rPr lang="ko-KR" altLang="en-US" sz="1100" b="1" dirty="0" smtClean="0">
                <a:solidFill>
                  <a:schemeClr val="bg1"/>
                </a:solidFill>
                <a:latin typeface="+mn-ea"/>
              </a:rPr>
              <a:t>닫기</a:t>
            </a:r>
            <a:endParaRPr sz="1100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7170" name="Picture 2" descr="C:\Users\jsk\Desktop\캡처.JPG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600" y="1447200"/>
            <a:ext cx="6681600" cy="456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직사각형 18"/>
          <p:cNvSpPr/>
          <p:nvPr/>
        </p:nvSpPr>
        <p:spPr>
          <a:xfrm flipV="1">
            <a:off x="947901" y="2187115"/>
            <a:ext cx="899949" cy="222710"/>
          </a:xfrm>
          <a:prstGeom prst="rect">
            <a:avLst/>
          </a:prstGeom>
          <a:solidFill>
            <a:srgbClr val="FF0000">
              <a:alpha val="24000"/>
            </a:srgbClr>
          </a:solidFill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88100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435367" y="2482526"/>
            <a:ext cx="503526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spc="-3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유통</a:t>
            </a:r>
            <a:r>
              <a:rPr lang="en-US" altLang="ko-KR" sz="1400" spc="-3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1400" spc="-3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물류 관리에 필요한 </a:t>
            </a:r>
            <a:r>
              <a:rPr lang="ko-KR" altLang="en-US" b="1" spc="-3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재고 관리</a:t>
            </a:r>
            <a:r>
              <a:rPr lang="ko-KR" altLang="en-US" sz="1400" spc="-3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에서 부터</a:t>
            </a:r>
            <a:endParaRPr lang="en-US" altLang="ko-KR" sz="1400" spc="-3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spc="-3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경영관리에 필요한 </a:t>
            </a:r>
            <a:r>
              <a:rPr lang="ko-KR" altLang="en-US" b="1" spc="-3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각종 계산서 </a:t>
            </a:r>
            <a:r>
              <a:rPr lang="ko-KR" altLang="en-US" b="1" spc="-3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처리 및 통계제공</a:t>
            </a:r>
            <a:r>
              <a:rPr lang="en-US" altLang="ko-KR" sz="1400" spc="-3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endParaRPr lang="en-US" altLang="ko-KR" sz="1400" spc="-3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spc="-3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그리고 </a:t>
            </a:r>
            <a:r>
              <a:rPr lang="ko-KR" altLang="en-US" b="1" spc="-3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고객관리</a:t>
            </a:r>
            <a:r>
              <a:rPr lang="ko-KR" altLang="en-US" sz="1400" spc="-3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까지 업무의 </a:t>
            </a:r>
            <a:r>
              <a:rPr lang="ko-KR" altLang="en-US" sz="1400" spc="-3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효율성을 높이기 위해</a:t>
            </a:r>
            <a:r>
              <a:rPr lang="en-US" altLang="ko-KR" sz="1400" spc="-3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ko-KR" altLang="en-US" sz="1400" spc="-3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다양한 형태의 기능을 제공하는 </a:t>
            </a:r>
            <a:r>
              <a:rPr lang="ko-KR" altLang="en-US" b="1" spc="-3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통합 관리 시스템</a:t>
            </a:r>
            <a:endParaRPr lang="ko-KR" altLang="en-US" b="1" spc="-3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010CD-12E9-4091-8357-9D5CDF929741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62846" y="584200"/>
            <a:ext cx="705321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800" dirty="0" smtClean="0">
                <a:solidFill>
                  <a:srgbClr val="F15C2A"/>
                </a:solidFill>
                <a:latin typeface="+mn-ea"/>
              </a:rPr>
              <a:t>1</a:t>
            </a:r>
            <a:r>
              <a:rPr lang="en-US" altLang="ko-KR" sz="800" dirty="0">
                <a:solidFill>
                  <a:srgbClr val="F15C2A"/>
                </a:solidFill>
                <a:latin typeface="+mn-ea"/>
              </a:rPr>
              <a:t>. Introduction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60388" y="745783"/>
            <a:ext cx="323807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400" b="1" spc="-50" dirty="0" smtClean="0">
                <a:solidFill>
                  <a:srgbClr val="F15C2A"/>
                </a:solidFill>
                <a:latin typeface="+mn-ea"/>
              </a:rPr>
              <a:t>소개</a:t>
            </a:r>
            <a:endParaRPr lang="ko-KR" altLang="en-US" sz="1400" b="1" spc="-50" dirty="0">
              <a:solidFill>
                <a:srgbClr val="F15C2A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30902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5C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10297562" y="348016"/>
            <a:ext cx="292067" cy="2165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600" dirty="0">
                <a:solidFill>
                  <a:schemeClr val="bg1"/>
                </a:solidFill>
                <a:ea typeface="나눔고딕" panose="020D0604000000000000" pitchFamily="50" charset="-127"/>
              </a:rPr>
              <a:t>5/5</a:t>
            </a:r>
            <a:endParaRPr lang="ko-KR" altLang="en-US" sz="600" dirty="0">
              <a:solidFill>
                <a:schemeClr val="bg1"/>
              </a:solidFill>
              <a:ea typeface="나눔고딕" panose="020D0604000000000000" pitchFamily="50" charset="-127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560387" y="1565271"/>
            <a:ext cx="8543925" cy="661720"/>
          </a:xfrm>
        </p:spPr>
        <p:txBody>
          <a:bodyPr/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시스템 관리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555116" y="2356608"/>
            <a:ext cx="879049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60388" y="2486226"/>
            <a:ext cx="987450" cy="110030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100" dirty="0" smtClean="0">
                <a:solidFill>
                  <a:schemeClr val="bg1"/>
                </a:solidFill>
                <a:latin typeface="+mn-ea"/>
              </a:rPr>
              <a:t>권한 </a:t>
            </a:r>
            <a:r>
              <a:rPr lang="ko-KR" altLang="en-US" sz="1100" dirty="0">
                <a:solidFill>
                  <a:schemeClr val="bg1"/>
                </a:solidFill>
                <a:latin typeface="+mn-ea"/>
              </a:rPr>
              <a:t>등록</a:t>
            </a:r>
            <a:endParaRPr lang="en-US" altLang="ko-KR" sz="1100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ko-KR" altLang="en-US" sz="1100" dirty="0" smtClean="0">
                <a:solidFill>
                  <a:schemeClr val="bg1"/>
                </a:solidFill>
                <a:latin typeface="+mn-ea"/>
              </a:rPr>
              <a:t>사원 </a:t>
            </a:r>
            <a:r>
              <a:rPr lang="ko-KR" altLang="en-US" sz="1100" dirty="0">
                <a:solidFill>
                  <a:schemeClr val="bg1"/>
                </a:solidFill>
                <a:latin typeface="+mn-ea"/>
              </a:rPr>
              <a:t>관리</a:t>
            </a:r>
            <a:endParaRPr lang="en-US" altLang="ko-KR" sz="1100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ko-KR" altLang="en-US" sz="1100" dirty="0" smtClean="0">
                <a:solidFill>
                  <a:schemeClr val="bg1"/>
                </a:solidFill>
                <a:latin typeface="+mn-ea"/>
              </a:rPr>
              <a:t>적재위치 관리</a:t>
            </a:r>
            <a:endParaRPr lang="en-US" altLang="ko-KR" sz="1100" dirty="0" smtClean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ko-KR" altLang="en-US" sz="1100" dirty="0" smtClean="0">
                <a:solidFill>
                  <a:schemeClr val="bg1"/>
                </a:solidFill>
                <a:latin typeface="+mn-ea"/>
              </a:rPr>
              <a:t>이건 무엇일까요</a:t>
            </a:r>
            <a:endParaRPr lang="en-US" altLang="ko-KR" sz="1100" dirty="0" smtClean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ko-KR" altLang="en-US" sz="1100" dirty="0" smtClean="0">
                <a:solidFill>
                  <a:schemeClr val="bg1"/>
                </a:solidFill>
                <a:latin typeface="+mn-ea"/>
              </a:rPr>
              <a:t>이렇게 해보세요</a:t>
            </a:r>
            <a:endParaRPr lang="en-US" altLang="ko-KR" sz="11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54669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010CD-12E9-4091-8357-9D5CDF929741}" type="slidenum">
              <a:rPr lang="ko-KR" altLang="en-US" smtClean="0"/>
              <a:pPr/>
              <a:t>41</a:t>
            </a:fld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562846" y="584200"/>
            <a:ext cx="637995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800" dirty="0" smtClean="0">
                <a:solidFill>
                  <a:srgbClr val="F15C2A"/>
                </a:solidFill>
                <a:latin typeface="+mn-ea"/>
              </a:rPr>
              <a:t>9. </a:t>
            </a:r>
            <a:r>
              <a:rPr lang="ko-KR" altLang="en-US" sz="800" dirty="0" smtClean="0">
                <a:solidFill>
                  <a:srgbClr val="F15C2A"/>
                </a:solidFill>
                <a:latin typeface="+mn-ea"/>
              </a:rPr>
              <a:t>시스템 관리</a:t>
            </a:r>
            <a:endParaRPr lang="en-US" altLang="ko-KR" sz="800" dirty="0">
              <a:solidFill>
                <a:srgbClr val="F15C2A"/>
              </a:solidFill>
              <a:latin typeface="+mn-ea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60388" y="745783"/>
            <a:ext cx="698909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400" b="1" spc="-50" dirty="0" smtClean="0">
                <a:solidFill>
                  <a:srgbClr val="F15C2A"/>
                </a:solidFill>
                <a:latin typeface="+mn-ea"/>
              </a:rPr>
              <a:t>권한 등록</a:t>
            </a:r>
            <a:endParaRPr lang="ko-KR" altLang="en-US" sz="1400" b="1" spc="-50" dirty="0">
              <a:solidFill>
                <a:srgbClr val="F15C2A"/>
              </a:solidFill>
              <a:latin typeface="+mn-ea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330044" y="1447799"/>
            <a:ext cx="24235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spc="-30" dirty="0" smtClean="0">
                <a:latin typeface="+mn-ea"/>
              </a:rPr>
              <a:t>사용자에게 부여 할 </a:t>
            </a:r>
            <a:r>
              <a:rPr lang="ko-KR" altLang="en-US" sz="1000" spc="-30" dirty="0" smtClean="0">
                <a:latin typeface="+mn-ea"/>
              </a:rPr>
              <a:t>화면 별 노출 및 접속 허용 여부를 </a:t>
            </a:r>
            <a:r>
              <a:rPr lang="ko-KR" altLang="en-US" sz="1000" spc="-30" dirty="0" smtClean="0">
                <a:latin typeface="+mn-ea"/>
              </a:rPr>
              <a:t>그룹화 하여 관리</a:t>
            </a:r>
            <a:endParaRPr lang="en-US" altLang="ko-KR" sz="1000" spc="-30" dirty="0">
              <a:latin typeface="+mn-ea"/>
            </a:endParaRPr>
          </a:p>
        </p:txBody>
      </p:sp>
      <p:sp>
        <p:nvSpPr>
          <p:cNvPr id="25" name="object 47"/>
          <p:cNvSpPr/>
          <p:nvPr/>
        </p:nvSpPr>
        <p:spPr>
          <a:xfrm>
            <a:off x="7904163" y="2607054"/>
            <a:ext cx="763587" cy="370800"/>
          </a:xfrm>
          <a:custGeom>
            <a:avLst/>
            <a:gdLst/>
            <a:ahLst/>
            <a:cxnLst/>
            <a:rect l="l" t="t" r="r" b="b"/>
            <a:pathLst>
              <a:path w="1435100" h="254000">
                <a:moveTo>
                  <a:pt x="1435100" y="254000"/>
                </a:moveTo>
                <a:lnTo>
                  <a:pt x="0" y="254000"/>
                </a:lnTo>
                <a:lnTo>
                  <a:pt x="0" y="0"/>
                </a:lnTo>
                <a:lnTo>
                  <a:pt x="1435100" y="0"/>
                </a:lnTo>
                <a:lnTo>
                  <a:pt x="1435100" y="254000"/>
                </a:lnTo>
                <a:close/>
              </a:path>
            </a:pathLst>
          </a:custGeom>
          <a:solidFill>
            <a:srgbClr val="F15C2A"/>
          </a:solidFill>
          <a:ln>
            <a:noFill/>
          </a:ln>
        </p:spPr>
        <p:txBody>
          <a:bodyPr wrap="square" lIns="0" tIns="0" rIns="0" bIns="0" rtlCol="0"/>
          <a:lstStyle/>
          <a:p>
            <a:pPr algn="ctr"/>
            <a:r>
              <a:rPr lang="ko-KR" altLang="en-US" sz="1100" b="1" dirty="0" smtClean="0">
                <a:solidFill>
                  <a:schemeClr val="bg1"/>
                </a:solidFill>
                <a:latin typeface="+mn-ea"/>
              </a:rPr>
              <a:t>신규</a:t>
            </a:r>
            <a:endParaRPr sz="1100" b="1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26" name="직선 화살표 연결선 25"/>
          <p:cNvCxnSpPr/>
          <p:nvPr/>
        </p:nvCxnSpPr>
        <p:spPr>
          <a:xfrm>
            <a:off x="8285955" y="2985469"/>
            <a:ext cx="1" cy="329230"/>
          </a:xfrm>
          <a:prstGeom prst="straightConnector1">
            <a:avLst/>
          </a:prstGeom>
          <a:ln w="38100">
            <a:solidFill>
              <a:srgbClr val="F25C2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bject 47"/>
          <p:cNvSpPr/>
          <p:nvPr/>
        </p:nvSpPr>
        <p:spPr>
          <a:xfrm>
            <a:off x="7904169" y="4031762"/>
            <a:ext cx="763587" cy="507247"/>
          </a:xfrm>
          <a:custGeom>
            <a:avLst/>
            <a:gdLst/>
            <a:ahLst/>
            <a:cxnLst/>
            <a:rect l="l" t="t" r="r" b="b"/>
            <a:pathLst>
              <a:path w="1435100" h="254000">
                <a:moveTo>
                  <a:pt x="1435100" y="254000"/>
                </a:moveTo>
                <a:lnTo>
                  <a:pt x="0" y="254000"/>
                </a:lnTo>
                <a:lnTo>
                  <a:pt x="0" y="0"/>
                </a:lnTo>
                <a:lnTo>
                  <a:pt x="1435100" y="0"/>
                </a:lnTo>
                <a:lnTo>
                  <a:pt x="1435100" y="254000"/>
                </a:lnTo>
                <a:close/>
              </a:path>
            </a:pathLst>
          </a:custGeom>
          <a:solidFill>
            <a:srgbClr val="F15C2A"/>
          </a:solidFill>
          <a:ln>
            <a:noFill/>
          </a:ln>
        </p:spPr>
        <p:txBody>
          <a:bodyPr wrap="square" lIns="0" tIns="0" rIns="0" bIns="0" rtlCol="0"/>
          <a:lstStyle/>
          <a:p>
            <a:pPr algn="ctr"/>
            <a:r>
              <a:rPr lang="ko-KR" altLang="en-US" sz="1100" b="1" dirty="0" smtClean="0">
                <a:solidFill>
                  <a:schemeClr val="bg1"/>
                </a:solidFill>
                <a:latin typeface="+mn-ea"/>
              </a:rPr>
              <a:t>메뉴 별</a:t>
            </a:r>
            <a:endParaRPr lang="en-US" altLang="ko-KR" sz="1100" b="1" dirty="0" smtClean="0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ko-KR" altLang="en-US" sz="1100" b="1" dirty="0" smtClean="0">
                <a:solidFill>
                  <a:schemeClr val="bg1"/>
                </a:solidFill>
                <a:latin typeface="+mn-ea"/>
              </a:rPr>
              <a:t>노출여부</a:t>
            </a:r>
            <a:endParaRPr lang="en-US" altLang="ko-KR" sz="1100" b="1" dirty="0" smtClean="0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ko-KR" altLang="en-US" sz="1100" b="1" dirty="0" smtClean="0">
                <a:solidFill>
                  <a:schemeClr val="bg1"/>
                </a:solidFill>
                <a:latin typeface="+mn-ea"/>
              </a:rPr>
              <a:t>선</a:t>
            </a:r>
            <a:r>
              <a:rPr lang="ko-KR" altLang="en-US" sz="1100" b="1" dirty="0">
                <a:solidFill>
                  <a:schemeClr val="bg1"/>
                </a:solidFill>
                <a:latin typeface="+mn-ea"/>
              </a:rPr>
              <a:t>택</a:t>
            </a:r>
            <a:endParaRPr lang="en-US" altLang="ko-KR" sz="1100" b="1" dirty="0" smtClean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0" name="object 47"/>
          <p:cNvSpPr/>
          <p:nvPr/>
        </p:nvSpPr>
        <p:spPr>
          <a:xfrm>
            <a:off x="7904162" y="3324223"/>
            <a:ext cx="763587" cy="361951"/>
          </a:xfrm>
          <a:custGeom>
            <a:avLst/>
            <a:gdLst/>
            <a:ahLst/>
            <a:cxnLst/>
            <a:rect l="l" t="t" r="r" b="b"/>
            <a:pathLst>
              <a:path w="1435100" h="254000">
                <a:moveTo>
                  <a:pt x="1435100" y="254000"/>
                </a:moveTo>
                <a:lnTo>
                  <a:pt x="0" y="254000"/>
                </a:lnTo>
                <a:lnTo>
                  <a:pt x="0" y="0"/>
                </a:lnTo>
                <a:lnTo>
                  <a:pt x="1435100" y="0"/>
                </a:lnTo>
                <a:lnTo>
                  <a:pt x="1435100" y="254000"/>
                </a:lnTo>
                <a:close/>
              </a:path>
            </a:pathLst>
          </a:custGeom>
          <a:solidFill>
            <a:srgbClr val="F15C2A"/>
          </a:solidFill>
          <a:ln>
            <a:noFill/>
          </a:ln>
        </p:spPr>
        <p:txBody>
          <a:bodyPr wrap="square" lIns="0" tIns="0" rIns="0" bIns="0" rtlCol="0"/>
          <a:lstStyle/>
          <a:p>
            <a:pPr algn="ctr"/>
            <a:r>
              <a:rPr lang="ko-KR" altLang="en-US" sz="1100" b="1" dirty="0" smtClean="0">
                <a:solidFill>
                  <a:schemeClr val="bg1"/>
                </a:solidFill>
                <a:latin typeface="+mn-ea"/>
              </a:rPr>
              <a:t>그룹 명</a:t>
            </a:r>
            <a:endParaRPr lang="en-US" altLang="ko-KR" sz="1100" b="1" dirty="0" smtClean="0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ko-KR" altLang="en-US" sz="1100" b="1" dirty="0" smtClean="0">
                <a:solidFill>
                  <a:schemeClr val="bg1"/>
                </a:solidFill>
                <a:latin typeface="+mn-ea"/>
              </a:rPr>
              <a:t>작</a:t>
            </a:r>
            <a:r>
              <a:rPr lang="ko-KR" altLang="en-US" sz="1100" b="1" dirty="0">
                <a:solidFill>
                  <a:schemeClr val="bg1"/>
                </a:solidFill>
                <a:latin typeface="+mn-ea"/>
              </a:rPr>
              <a:t>성</a:t>
            </a:r>
            <a:endParaRPr sz="1100" b="1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31" name="직선 화살표 연결선 30"/>
          <p:cNvCxnSpPr/>
          <p:nvPr/>
        </p:nvCxnSpPr>
        <p:spPr>
          <a:xfrm>
            <a:off x="8285956" y="3683484"/>
            <a:ext cx="1" cy="329230"/>
          </a:xfrm>
          <a:prstGeom prst="straightConnector1">
            <a:avLst/>
          </a:prstGeom>
          <a:ln w="38100">
            <a:solidFill>
              <a:srgbClr val="F25C2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bject 47"/>
          <p:cNvSpPr/>
          <p:nvPr/>
        </p:nvSpPr>
        <p:spPr>
          <a:xfrm>
            <a:off x="7904169" y="4908480"/>
            <a:ext cx="763587" cy="370800"/>
          </a:xfrm>
          <a:custGeom>
            <a:avLst/>
            <a:gdLst/>
            <a:ahLst/>
            <a:cxnLst/>
            <a:rect l="l" t="t" r="r" b="b"/>
            <a:pathLst>
              <a:path w="1435100" h="254000">
                <a:moveTo>
                  <a:pt x="1435100" y="254000"/>
                </a:moveTo>
                <a:lnTo>
                  <a:pt x="0" y="254000"/>
                </a:lnTo>
                <a:lnTo>
                  <a:pt x="0" y="0"/>
                </a:lnTo>
                <a:lnTo>
                  <a:pt x="1435100" y="0"/>
                </a:lnTo>
                <a:lnTo>
                  <a:pt x="1435100" y="254000"/>
                </a:lnTo>
                <a:close/>
              </a:path>
            </a:pathLst>
          </a:custGeom>
          <a:solidFill>
            <a:srgbClr val="F15C2A"/>
          </a:solidFill>
          <a:ln>
            <a:noFill/>
          </a:ln>
        </p:spPr>
        <p:txBody>
          <a:bodyPr wrap="square" lIns="0" tIns="0" rIns="0" bIns="0" rtlCol="0"/>
          <a:lstStyle/>
          <a:p>
            <a:pPr algn="ctr"/>
            <a:r>
              <a:rPr lang="ko-KR" altLang="en-US" sz="1100" b="1" dirty="0" smtClean="0">
                <a:solidFill>
                  <a:schemeClr val="bg1"/>
                </a:solidFill>
                <a:latin typeface="+mn-ea"/>
              </a:rPr>
              <a:t>저</a:t>
            </a:r>
            <a:r>
              <a:rPr lang="ko-KR" altLang="en-US" sz="1100" b="1" dirty="0">
                <a:solidFill>
                  <a:schemeClr val="bg1"/>
                </a:solidFill>
                <a:latin typeface="+mn-ea"/>
              </a:rPr>
              <a:t>장</a:t>
            </a:r>
            <a:endParaRPr lang="en-US" altLang="ko-KR" sz="1100" b="1" dirty="0" smtClean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34" name="직선 화살표 연결선 33"/>
          <p:cNvCxnSpPr/>
          <p:nvPr/>
        </p:nvCxnSpPr>
        <p:spPr>
          <a:xfrm>
            <a:off x="8285955" y="4545163"/>
            <a:ext cx="7" cy="349643"/>
          </a:xfrm>
          <a:prstGeom prst="straightConnector1">
            <a:avLst/>
          </a:prstGeom>
          <a:ln w="38100">
            <a:solidFill>
              <a:srgbClr val="F25C2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bject 47"/>
          <p:cNvSpPr/>
          <p:nvPr/>
        </p:nvSpPr>
        <p:spPr>
          <a:xfrm>
            <a:off x="7904160" y="5633302"/>
            <a:ext cx="763587" cy="370800"/>
          </a:xfrm>
          <a:custGeom>
            <a:avLst/>
            <a:gdLst/>
            <a:ahLst/>
            <a:cxnLst/>
            <a:rect l="l" t="t" r="r" b="b"/>
            <a:pathLst>
              <a:path w="1435100" h="254000">
                <a:moveTo>
                  <a:pt x="1435100" y="254000"/>
                </a:moveTo>
                <a:lnTo>
                  <a:pt x="0" y="254000"/>
                </a:lnTo>
                <a:lnTo>
                  <a:pt x="0" y="0"/>
                </a:lnTo>
                <a:lnTo>
                  <a:pt x="1435100" y="0"/>
                </a:lnTo>
                <a:lnTo>
                  <a:pt x="1435100" y="25400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wrap="square" lIns="0" tIns="0" rIns="0" bIns="0" rtlCol="0"/>
          <a:lstStyle/>
          <a:p>
            <a:pPr algn="ctr"/>
            <a:r>
              <a:rPr lang="ko-KR" altLang="en-US" sz="1100" b="1" dirty="0" smtClean="0">
                <a:solidFill>
                  <a:schemeClr val="bg1"/>
                </a:solidFill>
                <a:latin typeface="+mn-ea"/>
              </a:rPr>
              <a:t>선택 삭제</a:t>
            </a:r>
            <a:endParaRPr sz="1100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8194" name="Picture 2" descr="C:\Users\jsk\Desktop\캡처.JPG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600" y="1447200"/>
            <a:ext cx="6681600" cy="456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직사각형 21"/>
          <p:cNvSpPr/>
          <p:nvPr/>
        </p:nvSpPr>
        <p:spPr>
          <a:xfrm flipV="1">
            <a:off x="767931" y="2103396"/>
            <a:ext cx="1660944" cy="249279"/>
          </a:xfrm>
          <a:prstGeom prst="rect">
            <a:avLst/>
          </a:prstGeom>
          <a:solidFill>
            <a:srgbClr val="FF0000">
              <a:alpha val="24000"/>
            </a:srgbClr>
          </a:solidFill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+mn-ea"/>
            </a:endParaRPr>
          </a:p>
        </p:txBody>
      </p:sp>
      <p:sp>
        <p:nvSpPr>
          <p:cNvPr id="24" name="직사각형 23"/>
          <p:cNvSpPr/>
          <p:nvPr/>
        </p:nvSpPr>
        <p:spPr>
          <a:xfrm flipV="1">
            <a:off x="3987381" y="2006515"/>
            <a:ext cx="1194219" cy="3794209"/>
          </a:xfrm>
          <a:prstGeom prst="rect">
            <a:avLst/>
          </a:prstGeom>
          <a:solidFill>
            <a:srgbClr val="FF0000">
              <a:alpha val="24000"/>
            </a:srgbClr>
          </a:solidFill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58167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010CD-12E9-4091-8357-9D5CDF929741}" type="slidenum">
              <a:rPr lang="ko-KR" altLang="en-US" smtClean="0"/>
              <a:pPr/>
              <a:t>42</a:t>
            </a:fld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562846" y="584200"/>
            <a:ext cx="637995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800" dirty="0" smtClean="0">
                <a:solidFill>
                  <a:srgbClr val="F15C2A"/>
                </a:solidFill>
                <a:latin typeface="+mn-ea"/>
              </a:rPr>
              <a:t>9. </a:t>
            </a:r>
            <a:r>
              <a:rPr lang="ko-KR" altLang="en-US" sz="800" dirty="0" smtClean="0">
                <a:solidFill>
                  <a:srgbClr val="F15C2A"/>
                </a:solidFill>
                <a:latin typeface="+mn-ea"/>
              </a:rPr>
              <a:t>시스템 관리</a:t>
            </a:r>
            <a:endParaRPr lang="en-US" altLang="ko-KR" sz="800" dirty="0">
              <a:solidFill>
                <a:srgbClr val="F15C2A"/>
              </a:solidFill>
              <a:latin typeface="+mn-ea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60388" y="745783"/>
            <a:ext cx="690895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400" b="1" spc="-50" dirty="0" smtClean="0">
                <a:solidFill>
                  <a:srgbClr val="F15C2A"/>
                </a:solidFill>
                <a:latin typeface="+mn-ea"/>
              </a:rPr>
              <a:t>사원 관리</a:t>
            </a:r>
            <a:endParaRPr lang="ko-KR" altLang="en-US" sz="1400" b="1" spc="-50" dirty="0">
              <a:solidFill>
                <a:srgbClr val="F15C2A"/>
              </a:solidFill>
              <a:latin typeface="+mn-ea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330044" y="1447799"/>
            <a:ext cx="24235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spc="-30" dirty="0" smtClean="0">
                <a:latin typeface="+mn-ea"/>
              </a:rPr>
              <a:t>사용자 별 로그인 계정 및 상세정보 입력 그리고 적용 할 권한 그룹을 지정</a:t>
            </a:r>
            <a:endParaRPr lang="en-US" altLang="ko-KR" sz="1000" spc="-30" dirty="0">
              <a:latin typeface="+mn-ea"/>
            </a:endParaRPr>
          </a:p>
        </p:txBody>
      </p:sp>
      <p:sp>
        <p:nvSpPr>
          <p:cNvPr id="25" name="object 47"/>
          <p:cNvSpPr/>
          <p:nvPr/>
        </p:nvSpPr>
        <p:spPr>
          <a:xfrm>
            <a:off x="7904163" y="2607054"/>
            <a:ext cx="763587" cy="370800"/>
          </a:xfrm>
          <a:custGeom>
            <a:avLst/>
            <a:gdLst/>
            <a:ahLst/>
            <a:cxnLst/>
            <a:rect l="l" t="t" r="r" b="b"/>
            <a:pathLst>
              <a:path w="1435100" h="254000">
                <a:moveTo>
                  <a:pt x="1435100" y="254000"/>
                </a:moveTo>
                <a:lnTo>
                  <a:pt x="0" y="254000"/>
                </a:lnTo>
                <a:lnTo>
                  <a:pt x="0" y="0"/>
                </a:lnTo>
                <a:lnTo>
                  <a:pt x="1435100" y="0"/>
                </a:lnTo>
                <a:lnTo>
                  <a:pt x="1435100" y="254000"/>
                </a:lnTo>
                <a:close/>
              </a:path>
            </a:pathLst>
          </a:custGeom>
          <a:solidFill>
            <a:srgbClr val="F15C2A"/>
          </a:solidFill>
          <a:ln>
            <a:noFill/>
          </a:ln>
        </p:spPr>
        <p:txBody>
          <a:bodyPr wrap="square" lIns="0" tIns="0" rIns="0" bIns="0" rtlCol="0"/>
          <a:lstStyle/>
          <a:p>
            <a:pPr algn="ctr"/>
            <a:r>
              <a:rPr lang="ko-KR" altLang="en-US" sz="1100" b="1" dirty="0" smtClean="0">
                <a:solidFill>
                  <a:schemeClr val="bg1"/>
                </a:solidFill>
                <a:latin typeface="+mn-ea"/>
              </a:rPr>
              <a:t>신규</a:t>
            </a:r>
            <a:endParaRPr sz="1100" b="1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26" name="직선 화살표 연결선 25"/>
          <p:cNvCxnSpPr/>
          <p:nvPr/>
        </p:nvCxnSpPr>
        <p:spPr>
          <a:xfrm>
            <a:off x="8285955" y="2985469"/>
            <a:ext cx="1" cy="329230"/>
          </a:xfrm>
          <a:prstGeom prst="straightConnector1">
            <a:avLst/>
          </a:prstGeom>
          <a:ln w="38100">
            <a:solidFill>
              <a:srgbClr val="F25C2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bject 47"/>
          <p:cNvSpPr/>
          <p:nvPr/>
        </p:nvSpPr>
        <p:spPr>
          <a:xfrm>
            <a:off x="7904162" y="3314698"/>
            <a:ext cx="763587" cy="361951"/>
          </a:xfrm>
          <a:custGeom>
            <a:avLst/>
            <a:gdLst/>
            <a:ahLst/>
            <a:cxnLst/>
            <a:rect l="l" t="t" r="r" b="b"/>
            <a:pathLst>
              <a:path w="1435100" h="254000">
                <a:moveTo>
                  <a:pt x="1435100" y="254000"/>
                </a:moveTo>
                <a:lnTo>
                  <a:pt x="0" y="254000"/>
                </a:lnTo>
                <a:lnTo>
                  <a:pt x="0" y="0"/>
                </a:lnTo>
                <a:lnTo>
                  <a:pt x="1435100" y="0"/>
                </a:lnTo>
                <a:lnTo>
                  <a:pt x="1435100" y="254000"/>
                </a:lnTo>
                <a:close/>
              </a:path>
            </a:pathLst>
          </a:custGeom>
          <a:solidFill>
            <a:srgbClr val="F15C2A"/>
          </a:solidFill>
          <a:ln>
            <a:noFill/>
          </a:ln>
        </p:spPr>
        <p:txBody>
          <a:bodyPr wrap="square" lIns="0" tIns="0" rIns="0" bIns="0" rtlCol="0"/>
          <a:lstStyle/>
          <a:p>
            <a:pPr algn="ctr"/>
            <a:r>
              <a:rPr lang="ko-KR" altLang="en-US" sz="1100" b="1" dirty="0" smtClean="0">
                <a:solidFill>
                  <a:schemeClr val="bg1"/>
                </a:solidFill>
                <a:latin typeface="+mn-ea"/>
              </a:rPr>
              <a:t>기본정보</a:t>
            </a:r>
            <a:endParaRPr lang="en-US" altLang="ko-KR" sz="1100" b="1" dirty="0" smtClean="0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ko-KR" altLang="en-US" sz="1100" b="1" dirty="0" smtClean="0">
                <a:solidFill>
                  <a:schemeClr val="bg1"/>
                </a:solidFill>
                <a:latin typeface="+mn-ea"/>
              </a:rPr>
              <a:t>작</a:t>
            </a:r>
            <a:r>
              <a:rPr lang="ko-KR" altLang="en-US" sz="1100" b="1" dirty="0">
                <a:solidFill>
                  <a:schemeClr val="bg1"/>
                </a:solidFill>
                <a:latin typeface="+mn-ea"/>
              </a:rPr>
              <a:t>성</a:t>
            </a:r>
            <a:endParaRPr sz="1100" b="1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31" name="직선 화살표 연결선 30"/>
          <p:cNvCxnSpPr/>
          <p:nvPr/>
        </p:nvCxnSpPr>
        <p:spPr>
          <a:xfrm>
            <a:off x="8285956" y="3673959"/>
            <a:ext cx="1" cy="329230"/>
          </a:xfrm>
          <a:prstGeom prst="straightConnector1">
            <a:avLst/>
          </a:prstGeom>
          <a:ln w="38100">
            <a:solidFill>
              <a:srgbClr val="F25C2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bject 47"/>
          <p:cNvSpPr/>
          <p:nvPr/>
        </p:nvSpPr>
        <p:spPr>
          <a:xfrm>
            <a:off x="7904169" y="4013130"/>
            <a:ext cx="763587" cy="370800"/>
          </a:xfrm>
          <a:custGeom>
            <a:avLst/>
            <a:gdLst/>
            <a:ahLst/>
            <a:cxnLst/>
            <a:rect l="l" t="t" r="r" b="b"/>
            <a:pathLst>
              <a:path w="1435100" h="254000">
                <a:moveTo>
                  <a:pt x="1435100" y="254000"/>
                </a:moveTo>
                <a:lnTo>
                  <a:pt x="0" y="254000"/>
                </a:lnTo>
                <a:lnTo>
                  <a:pt x="0" y="0"/>
                </a:lnTo>
                <a:lnTo>
                  <a:pt x="1435100" y="0"/>
                </a:lnTo>
                <a:lnTo>
                  <a:pt x="1435100" y="254000"/>
                </a:lnTo>
                <a:close/>
              </a:path>
            </a:pathLst>
          </a:custGeom>
          <a:solidFill>
            <a:srgbClr val="F15C2A"/>
          </a:solidFill>
          <a:ln>
            <a:noFill/>
          </a:ln>
        </p:spPr>
        <p:txBody>
          <a:bodyPr wrap="square" lIns="0" tIns="0" rIns="0" bIns="0" rtlCol="0"/>
          <a:lstStyle/>
          <a:p>
            <a:pPr algn="ctr"/>
            <a:r>
              <a:rPr lang="ko-KR" altLang="en-US" sz="1100" b="1" dirty="0" smtClean="0">
                <a:solidFill>
                  <a:schemeClr val="bg1"/>
                </a:solidFill>
                <a:latin typeface="+mn-ea"/>
              </a:rPr>
              <a:t>저</a:t>
            </a:r>
            <a:r>
              <a:rPr lang="ko-KR" altLang="en-US" sz="1100" b="1" dirty="0">
                <a:solidFill>
                  <a:schemeClr val="bg1"/>
                </a:solidFill>
                <a:latin typeface="+mn-ea"/>
              </a:rPr>
              <a:t>장</a:t>
            </a:r>
            <a:endParaRPr lang="en-US" altLang="ko-KR" sz="1100" b="1" dirty="0" smtClean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4" name="object 47"/>
          <p:cNvSpPr/>
          <p:nvPr/>
        </p:nvSpPr>
        <p:spPr>
          <a:xfrm>
            <a:off x="7904160" y="4757002"/>
            <a:ext cx="763587" cy="370800"/>
          </a:xfrm>
          <a:custGeom>
            <a:avLst/>
            <a:gdLst/>
            <a:ahLst/>
            <a:cxnLst/>
            <a:rect l="l" t="t" r="r" b="b"/>
            <a:pathLst>
              <a:path w="1435100" h="254000">
                <a:moveTo>
                  <a:pt x="1435100" y="254000"/>
                </a:moveTo>
                <a:lnTo>
                  <a:pt x="0" y="254000"/>
                </a:lnTo>
                <a:lnTo>
                  <a:pt x="0" y="0"/>
                </a:lnTo>
                <a:lnTo>
                  <a:pt x="1435100" y="0"/>
                </a:lnTo>
                <a:lnTo>
                  <a:pt x="1435100" y="25400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wrap="square" lIns="0" tIns="0" rIns="0" bIns="0" rtlCol="0"/>
          <a:lstStyle/>
          <a:p>
            <a:pPr algn="ctr"/>
            <a:r>
              <a:rPr lang="ko-KR" altLang="en-US" sz="1100" b="1" dirty="0" smtClean="0">
                <a:solidFill>
                  <a:schemeClr val="bg1"/>
                </a:solidFill>
                <a:latin typeface="+mn-ea"/>
              </a:rPr>
              <a:t>선택 삭제</a:t>
            </a:r>
            <a:endParaRPr sz="1100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9218" name="Picture 2" descr="C:\Users\jsk\Desktop\캡처.JPG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600" y="1447200"/>
            <a:ext cx="6681600" cy="456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직사각형 17"/>
          <p:cNvSpPr/>
          <p:nvPr/>
        </p:nvSpPr>
        <p:spPr>
          <a:xfrm flipV="1">
            <a:off x="1038226" y="1857432"/>
            <a:ext cx="5076824" cy="301233"/>
          </a:xfrm>
          <a:prstGeom prst="rect">
            <a:avLst/>
          </a:prstGeom>
          <a:solidFill>
            <a:srgbClr val="FF0000">
              <a:alpha val="24000"/>
            </a:srgbClr>
          </a:solidFill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00345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010CD-12E9-4091-8357-9D5CDF929741}" type="slidenum">
              <a:rPr lang="ko-KR" altLang="en-US" smtClean="0"/>
              <a:pPr/>
              <a:t>43</a:t>
            </a:fld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562846" y="584200"/>
            <a:ext cx="637995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800" dirty="0" smtClean="0">
                <a:solidFill>
                  <a:srgbClr val="F15C2A"/>
                </a:solidFill>
                <a:latin typeface="+mn-ea"/>
              </a:rPr>
              <a:t>9. </a:t>
            </a:r>
            <a:r>
              <a:rPr lang="ko-KR" altLang="en-US" sz="800" dirty="0" smtClean="0">
                <a:solidFill>
                  <a:srgbClr val="F15C2A"/>
                </a:solidFill>
                <a:latin typeface="+mn-ea"/>
              </a:rPr>
              <a:t>시스템 관리</a:t>
            </a:r>
            <a:endParaRPr lang="en-US" altLang="ko-KR" sz="800" dirty="0">
              <a:solidFill>
                <a:srgbClr val="F15C2A"/>
              </a:solidFill>
              <a:latin typeface="+mn-ea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60388" y="745783"/>
            <a:ext cx="1014701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400" b="1" spc="-50" dirty="0" smtClean="0">
                <a:solidFill>
                  <a:srgbClr val="F15C2A"/>
                </a:solidFill>
                <a:latin typeface="+mn-ea"/>
              </a:rPr>
              <a:t>적재위치 관리</a:t>
            </a:r>
            <a:endParaRPr lang="ko-KR" altLang="en-US" sz="1400" b="1" spc="-50" dirty="0">
              <a:solidFill>
                <a:srgbClr val="F15C2A"/>
              </a:solidFill>
              <a:latin typeface="+mn-ea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330044" y="1447799"/>
            <a:ext cx="24235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spc="-30" dirty="0" smtClean="0">
                <a:latin typeface="+mn-ea"/>
              </a:rPr>
              <a:t>상품별로 </a:t>
            </a:r>
            <a:r>
              <a:rPr lang="ko-KR" altLang="en-US" sz="1000" spc="-30" dirty="0" smtClean="0">
                <a:latin typeface="+mn-ea"/>
              </a:rPr>
              <a:t>연결 </a:t>
            </a:r>
            <a:r>
              <a:rPr lang="ko-KR" altLang="en-US" sz="1000" spc="-30" dirty="0" smtClean="0">
                <a:latin typeface="+mn-ea"/>
              </a:rPr>
              <a:t>될 </a:t>
            </a:r>
            <a:r>
              <a:rPr lang="ko-KR" altLang="en-US" sz="1000" spc="-30" dirty="0" smtClean="0">
                <a:latin typeface="+mn-ea"/>
              </a:rPr>
              <a:t>적재위치</a:t>
            </a:r>
            <a:r>
              <a:rPr lang="en-US" altLang="ko-KR" sz="1000" spc="-30" dirty="0" smtClean="0">
                <a:latin typeface="+mn-ea"/>
              </a:rPr>
              <a:t>(</a:t>
            </a:r>
            <a:r>
              <a:rPr lang="ko-KR" altLang="en-US" sz="1000" spc="-30" dirty="0" smtClean="0">
                <a:latin typeface="+mn-ea"/>
              </a:rPr>
              <a:t>품목이 비치될 </a:t>
            </a:r>
            <a:r>
              <a:rPr lang="ko-KR" altLang="en-US" sz="1000" spc="-30" dirty="0" smtClean="0">
                <a:latin typeface="+mn-ea"/>
              </a:rPr>
              <a:t>위치</a:t>
            </a:r>
            <a:r>
              <a:rPr lang="en-US" altLang="ko-KR" sz="1000" spc="-30" dirty="0" smtClean="0">
                <a:latin typeface="+mn-ea"/>
              </a:rPr>
              <a:t>)</a:t>
            </a:r>
            <a:r>
              <a:rPr lang="ko-KR" altLang="en-US" sz="1000" spc="-30" dirty="0" smtClean="0">
                <a:latin typeface="+mn-ea"/>
              </a:rPr>
              <a:t>정보를 </a:t>
            </a:r>
            <a:r>
              <a:rPr lang="ko-KR" altLang="en-US" sz="1000" spc="-30" dirty="0" smtClean="0">
                <a:latin typeface="+mn-ea"/>
              </a:rPr>
              <a:t>생성</a:t>
            </a:r>
            <a:endParaRPr lang="en-US" altLang="ko-KR" sz="1000" spc="-30" dirty="0">
              <a:latin typeface="+mn-ea"/>
            </a:endParaRPr>
          </a:p>
        </p:txBody>
      </p:sp>
      <p:sp>
        <p:nvSpPr>
          <p:cNvPr id="25" name="object 47"/>
          <p:cNvSpPr/>
          <p:nvPr/>
        </p:nvSpPr>
        <p:spPr>
          <a:xfrm>
            <a:off x="7904163" y="2607054"/>
            <a:ext cx="763587" cy="370800"/>
          </a:xfrm>
          <a:custGeom>
            <a:avLst/>
            <a:gdLst/>
            <a:ahLst/>
            <a:cxnLst/>
            <a:rect l="l" t="t" r="r" b="b"/>
            <a:pathLst>
              <a:path w="1435100" h="254000">
                <a:moveTo>
                  <a:pt x="1435100" y="254000"/>
                </a:moveTo>
                <a:lnTo>
                  <a:pt x="0" y="254000"/>
                </a:lnTo>
                <a:lnTo>
                  <a:pt x="0" y="0"/>
                </a:lnTo>
                <a:lnTo>
                  <a:pt x="1435100" y="0"/>
                </a:lnTo>
                <a:lnTo>
                  <a:pt x="1435100" y="254000"/>
                </a:lnTo>
                <a:close/>
              </a:path>
            </a:pathLst>
          </a:custGeom>
          <a:solidFill>
            <a:srgbClr val="F15C2A"/>
          </a:solidFill>
          <a:ln>
            <a:noFill/>
          </a:ln>
        </p:spPr>
        <p:txBody>
          <a:bodyPr wrap="square" lIns="0" tIns="0" rIns="0" bIns="0" rtlCol="0"/>
          <a:lstStyle/>
          <a:p>
            <a:pPr algn="ctr"/>
            <a:r>
              <a:rPr lang="ko-KR" altLang="en-US" sz="1100" b="1" dirty="0" smtClean="0">
                <a:solidFill>
                  <a:schemeClr val="bg1"/>
                </a:solidFill>
                <a:latin typeface="+mn-ea"/>
              </a:rPr>
              <a:t>신규</a:t>
            </a:r>
            <a:endParaRPr sz="1100" b="1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26" name="직선 화살표 연결선 25"/>
          <p:cNvCxnSpPr/>
          <p:nvPr/>
        </p:nvCxnSpPr>
        <p:spPr>
          <a:xfrm>
            <a:off x="8285955" y="2975944"/>
            <a:ext cx="1" cy="329230"/>
          </a:xfrm>
          <a:prstGeom prst="straightConnector1">
            <a:avLst/>
          </a:prstGeom>
          <a:ln w="38100">
            <a:solidFill>
              <a:srgbClr val="F25C2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bject 47"/>
          <p:cNvSpPr/>
          <p:nvPr/>
        </p:nvSpPr>
        <p:spPr>
          <a:xfrm>
            <a:off x="7904162" y="3305173"/>
            <a:ext cx="763587" cy="361951"/>
          </a:xfrm>
          <a:custGeom>
            <a:avLst/>
            <a:gdLst/>
            <a:ahLst/>
            <a:cxnLst/>
            <a:rect l="l" t="t" r="r" b="b"/>
            <a:pathLst>
              <a:path w="1435100" h="254000">
                <a:moveTo>
                  <a:pt x="1435100" y="254000"/>
                </a:moveTo>
                <a:lnTo>
                  <a:pt x="0" y="254000"/>
                </a:lnTo>
                <a:lnTo>
                  <a:pt x="0" y="0"/>
                </a:lnTo>
                <a:lnTo>
                  <a:pt x="1435100" y="0"/>
                </a:lnTo>
                <a:lnTo>
                  <a:pt x="1435100" y="254000"/>
                </a:lnTo>
                <a:close/>
              </a:path>
            </a:pathLst>
          </a:custGeom>
          <a:solidFill>
            <a:srgbClr val="F15C2A"/>
          </a:solidFill>
          <a:ln>
            <a:noFill/>
          </a:ln>
        </p:spPr>
        <p:txBody>
          <a:bodyPr wrap="square" lIns="0" tIns="0" rIns="0" bIns="0" rtlCol="0"/>
          <a:lstStyle/>
          <a:p>
            <a:pPr algn="ctr"/>
            <a:r>
              <a:rPr lang="ko-KR" altLang="en-US" sz="1100" b="1" dirty="0" smtClean="0">
                <a:solidFill>
                  <a:schemeClr val="bg1"/>
                </a:solidFill>
                <a:latin typeface="+mn-ea"/>
              </a:rPr>
              <a:t>위치 코드</a:t>
            </a:r>
            <a:r>
              <a:rPr lang="en-US" altLang="ko-KR" sz="1100" b="1" dirty="0" smtClean="0">
                <a:solidFill>
                  <a:schemeClr val="bg1"/>
                </a:solidFill>
                <a:latin typeface="+mn-ea"/>
              </a:rPr>
              <a:t>/</a:t>
            </a:r>
          </a:p>
          <a:p>
            <a:pPr algn="ctr"/>
            <a:r>
              <a:rPr lang="ko-KR" altLang="en-US" sz="1100" b="1" dirty="0" smtClean="0">
                <a:solidFill>
                  <a:schemeClr val="bg1"/>
                </a:solidFill>
                <a:latin typeface="+mn-ea"/>
              </a:rPr>
              <a:t>상세 작성</a:t>
            </a:r>
            <a:endParaRPr sz="1100" b="1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31" name="직선 화살표 연결선 30"/>
          <p:cNvCxnSpPr/>
          <p:nvPr/>
        </p:nvCxnSpPr>
        <p:spPr>
          <a:xfrm>
            <a:off x="8285956" y="3664434"/>
            <a:ext cx="1" cy="329230"/>
          </a:xfrm>
          <a:prstGeom prst="straightConnector1">
            <a:avLst/>
          </a:prstGeom>
          <a:ln w="38100">
            <a:solidFill>
              <a:srgbClr val="F25C2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bject 47"/>
          <p:cNvSpPr/>
          <p:nvPr/>
        </p:nvSpPr>
        <p:spPr>
          <a:xfrm>
            <a:off x="7904169" y="4003605"/>
            <a:ext cx="763587" cy="370800"/>
          </a:xfrm>
          <a:custGeom>
            <a:avLst/>
            <a:gdLst/>
            <a:ahLst/>
            <a:cxnLst/>
            <a:rect l="l" t="t" r="r" b="b"/>
            <a:pathLst>
              <a:path w="1435100" h="254000">
                <a:moveTo>
                  <a:pt x="1435100" y="254000"/>
                </a:moveTo>
                <a:lnTo>
                  <a:pt x="0" y="254000"/>
                </a:lnTo>
                <a:lnTo>
                  <a:pt x="0" y="0"/>
                </a:lnTo>
                <a:lnTo>
                  <a:pt x="1435100" y="0"/>
                </a:lnTo>
                <a:lnTo>
                  <a:pt x="1435100" y="254000"/>
                </a:lnTo>
                <a:close/>
              </a:path>
            </a:pathLst>
          </a:custGeom>
          <a:solidFill>
            <a:srgbClr val="F15C2A"/>
          </a:solidFill>
          <a:ln>
            <a:noFill/>
          </a:ln>
        </p:spPr>
        <p:txBody>
          <a:bodyPr wrap="square" lIns="0" tIns="0" rIns="0" bIns="0" rtlCol="0"/>
          <a:lstStyle/>
          <a:p>
            <a:pPr algn="ctr"/>
            <a:r>
              <a:rPr lang="ko-KR" altLang="en-US" sz="1100" b="1" dirty="0" smtClean="0">
                <a:solidFill>
                  <a:schemeClr val="bg1"/>
                </a:solidFill>
                <a:latin typeface="+mn-ea"/>
              </a:rPr>
              <a:t>저</a:t>
            </a:r>
            <a:r>
              <a:rPr lang="ko-KR" altLang="en-US" sz="1100" b="1" dirty="0">
                <a:solidFill>
                  <a:schemeClr val="bg1"/>
                </a:solidFill>
                <a:latin typeface="+mn-ea"/>
              </a:rPr>
              <a:t>장</a:t>
            </a:r>
            <a:endParaRPr lang="en-US" altLang="ko-KR" sz="1100" b="1" dirty="0" smtClean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4" name="object 47"/>
          <p:cNvSpPr/>
          <p:nvPr/>
        </p:nvSpPr>
        <p:spPr>
          <a:xfrm>
            <a:off x="7904160" y="4776052"/>
            <a:ext cx="763587" cy="370800"/>
          </a:xfrm>
          <a:custGeom>
            <a:avLst/>
            <a:gdLst/>
            <a:ahLst/>
            <a:cxnLst/>
            <a:rect l="l" t="t" r="r" b="b"/>
            <a:pathLst>
              <a:path w="1435100" h="254000">
                <a:moveTo>
                  <a:pt x="1435100" y="254000"/>
                </a:moveTo>
                <a:lnTo>
                  <a:pt x="0" y="254000"/>
                </a:lnTo>
                <a:lnTo>
                  <a:pt x="0" y="0"/>
                </a:lnTo>
                <a:lnTo>
                  <a:pt x="1435100" y="0"/>
                </a:lnTo>
                <a:lnTo>
                  <a:pt x="1435100" y="25400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wrap="square" lIns="0" tIns="0" rIns="0" bIns="0" rtlCol="0"/>
          <a:lstStyle/>
          <a:p>
            <a:pPr algn="ctr"/>
            <a:r>
              <a:rPr lang="ko-KR" altLang="en-US" sz="1100" b="1" dirty="0" smtClean="0">
                <a:solidFill>
                  <a:schemeClr val="bg1"/>
                </a:solidFill>
                <a:latin typeface="+mn-ea"/>
              </a:rPr>
              <a:t>선택 삭제</a:t>
            </a:r>
            <a:endParaRPr sz="1100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10242" name="Picture 2" descr="C:\Users\jsk\Desktop\캡처.JPG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600" y="1447200"/>
            <a:ext cx="6681600" cy="456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직사각형 14"/>
          <p:cNvSpPr/>
          <p:nvPr/>
        </p:nvSpPr>
        <p:spPr>
          <a:xfrm flipV="1">
            <a:off x="1546130" y="1876482"/>
            <a:ext cx="1549495" cy="380942"/>
          </a:xfrm>
          <a:prstGeom prst="rect">
            <a:avLst/>
          </a:prstGeom>
          <a:solidFill>
            <a:srgbClr val="FF0000">
              <a:alpha val="24000"/>
            </a:srgbClr>
          </a:solidFill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3449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010CD-12E9-4091-8357-9D5CDF929741}" type="slidenum">
              <a:rPr lang="ko-KR" altLang="en-US" smtClean="0"/>
              <a:pPr/>
              <a:t>44</a:t>
            </a:fld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562846" y="584200"/>
            <a:ext cx="637995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800" dirty="0" smtClean="0">
                <a:solidFill>
                  <a:srgbClr val="F15C2A"/>
                </a:solidFill>
                <a:latin typeface="+mn-ea"/>
              </a:rPr>
              <a:t>9. </a:t>
            </a:r>
            <a:r>
              <a:rPr lang="ko-KR" altLang="en-US" sz="800" dirty="0" smtClean="0">
                <a:solidFill>
                  <a:srgbClr val="F15C2A"/>
                </a:solidFill>
                <a:latin typeface="+mn-ea"/>
              </a:rPr>
              <a:t>시스템 관리</a:t>
            </a:r>
            <a:endParaRPr lang="en-US" altLang="ko-KR" sz="800" dirty="0">
              <a:solidFill>
                <a:srgbClr val="F15C2A"/>
              </a:solidFill>
              <a:latin typeface="+mn-ea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60388" y="745783"/>
            <a:ext cx="2617704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400" b="1" spc="-50" dirty="0" smtClean="0">
                <a:solidFill>
                  <a:srgbClr val="F15C2A"/>
                </a:solidFill>
                <a:latin typeface="+mn-ea"/>
              </a:rPr>
              <a:t>이건 무엇일까요 </a:t>
            </a:r>
            <a:r>
              <a:rPr lang="en-US" altLang="ko-KR" sz="1400" b="1" spc="-50" dirty="0" smtClean="0">
                <a:solidFill>
                  <a:srgbClr val="F15C2A"/>
                </a:solidFill>
                <a:latin typeface="+mn-ea"/>
              </a:rPr>
              <a:t>– </a:t>
            </a:r>
            <a:r>
              <a:rPr lang="ko-KR" altLang="en-US" sz="1400" b="1" spc="-50" dirty="0" smtClean="0">
                <a:solidFill>
                  <a:srgbClr val="F15C2A"/>
                </a:solidFill>
                <a:latin typeface="+mn-ea"/>
              </a:rPr>
              <a:t>화면구성 </a:t>
            </a:r>
            <a:r>
              <a:rPr lang="en-US" altLang="ko-KR" sz="1400" b="1" spc="-50" dirty="0" smtClean="0">
                <a:solidFill>
                  <a:srgbClr val="F15C2A"/>
                </a:solidFill>
                <a:latin typeface="+mn-ea"/>
              </a:rPr>
              <a:t>| </a:t>
            </a:r>
            <a:r>
              <a:rPr lang="ko-KR" altLang="en-US" sz="1400" b="1" spc="-50" dirty="0" smtClean="0">
                <a:solidFill>
                  <a:srgbClr val="F15C2A"/>
                </a:solidFill>
                <a:latin typeface="+mn-ea"/>
              </a:rPr>
              <a:t>로그인</a:t>
            </a:r>
            <a:endParaRPr lang="ko-KR" altLang="en-US" sz="1400" b="1" spc="-50" dirty="0">
              <a:solidFill>
                <a:srgbClr val="F15C2A"/>
              </a:solidFill>
              <a:latin typeface="+mn-ea"/>
            </a:endParaRPr>
          </a:p>
        </p:txBody>
      </p:sp>
      <p:pic>
        <p:nvPicPr>
          <p:cNvPr id="1026" name="Picture 2" descr="C:\Users\jsk\Desktop\캡처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387" y="1447200"/>
            <a:ext cx="3819525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 rot="10800000" flipV="1">
            <a:off x="1028935" y="2095572"/>
            <a:ext cx="821759" cy="248953"/>
          </a:xfrm>
          <a:prstGeom prst="rect">
            <a:avLst/>
          </a:prstGeom>
          <a:solidFill>
            <a:srgbClr val="FF0000">
              <a:alpha val="24000"/>
            </a:srgbClr>
          </a:solidFill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b="1" dirty="0" smtClean="0">
                <a:solidFill>
                  <a:srgbClr val="FF0000"/>
                </a:solidFill>
                <a:latin typeface="+mn-ea"/>
              </a:rPr>
              <a:t>①</a:t>
            </a:r>
            <a:endParaRPr lang="ko-KR" altLang="en-US" sz="11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7" name="직사각형 6"/>
          <p:cNvSpPr/>
          <p:nvPr/>
        </p:nvSpPr>
        <p:spPr>
          <a:xfrm rot="10800000" flipV="1">
            <a:off x="1024330" y="2399648"/>
            <a:ext cx="821759" cy="248953"/>
          </a:xfrm>
          <a:prstGeom prst="rect">
            <a:avLst/>
          </a:prstGeom>
          <a:solidFill>
            <a:srgbClr val="FF0000">
              <a:alpha val="24000"/>
            </a:srgbClr>
          </a:solidFill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b="1" dirty="0" smtClean="0">
                <a:solidFill>
                  <a:srgbClr val="FF0000"/>
                </a:solidFill>
                <a:latin typeface="+mn-ea"/>
              </a:rPr>
              <a:t>②</a:t>
            </a:r>
            <a:endParaRPr lang="ko-KR" altLang="en-US" sz="11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8" name="직사각형 7"/>
          <p:cNvSpPr/>
          <p:nvPr/>
        </p:nvSpPr>
        <p:spPr>
          <a:xfrm rot="10800000" flipV="1">
            <a:off x="714375" y="2705095"/>
            <a:ext cx="1131715" cy="248953"/>
          </a:xfrm>
          <a:prstGeom prst="rect">
            <a:avLst/>
          </a:prstGeom>
          <a:solidFill>
            <a:srgbClr val="FF0000">
              <a:alpha val="24000"/>
            </a:srgbClr>
          </a:solidFill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b="1" dirty="0" smtClean="0">
                <a:solidFill>
                  <a:srgbClr val="FF0000"/>
                </a:solidFill>
                <a:latin typeface="+mn-ea"/>
              </a:rPr>
              <a:t>③</a:t>
            </a:r>
            <a:endParaRPr lang="ko-KR" altLang="en-US" sz="11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9" name="직사각형 8"/>
          <p:cNvSpPr/>
          <p:nvPr/>
        </p:nvSpPr>
        <p:spPr>
          <a:xfrm rot="10800000" flipV="1">
            <a:off x="3324224" y="1790695"/>
            <a:ext cx="981076" cy="248953"/>
          </a:xfrm>
          <a:prstGeom prst="rect">
            <a:avLst/>
          </a:prstGeom>
          <a:solidFill>
            <a:srgbClr val="FF0000">
              <a:alpha val="24000"/>
            </a:srgbClr>
          </a:solidFill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b="1" dirty="0" smtClean="0">
                <a:solidFill>
                  <a:srgbClr val="FF0000"/>
                </a:solidFill>
                <a:latin typeface="+mn-ea"/>
              </a:rPr>
              <a:t>④</a:t>
            </a:r>
            <a:endParaRPr lang="ko-KR" altLang="en-US" sz="11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10" name="직사각형 9"/>
          <p:cNvSpPr/>
          <p:nvPr/>
        </p:nvSpPr>
        <p:spPr>
          <a:xfrm rot="10800000" flipV="1">
            <a:off x="2371724" y="3028945"/>
            <a:ext cx="896215" cy="352430"/>
          </a:xfrm>
          <a:prstGeom prst="rect">
            <a:avLst/>
          </a:prstGeom>
          <a:solidFill>
            <a:srgbClr val="FF0000">
              <a:alpha val="24000"/>
            </a:srgbClr>
          </a:solidFill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b="1" dirty="0" smtClean="0">
                <a:solidFill>
                  <a:srgbClr val="FF0000"/>
                </a:solidFill>
                <a:latin typeface="+mn-ea"/>
              </a:rPr>
              <a:t>⑤</a:t>
            </a:r>
            <a:endParaRPr lang="ko-KR" altLang="en-US" sz="11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11" name="직사각형 10"/>
          <p:cNvSpPr/>
          <p:nvPr/>
        </p:nvSpPr>
        <p:spPr>
          <a:xfrm rot="10800000" flipV="1">
            <a:off x="3324224" y="3028945"/>
            <a:ext cx="896215" cy="352430"/>
          </a:xfrm>
          <a:prstGeom prst="rect">
            <a:avLst/>
          </a:prstGeom>
          <a:solidFill>
            <a:srgbClr val="FF0000">
              <a:alpha val="24000"/>
            </a:srgbClr>
          </a:solidFill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b="1" dirty="0" smtClean="0">
                <a:solidFill>
                  <a:srgbClr val="FF0000"/>
                </a:solidFill>
                <a:latin typeface="+mn-ea"/>
              </a:rPr>
              <a:t>⑥</a:t>
            </a:r>
            <a:endParaRPr lang="ko-KR" altLang="en-US" sz="11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330044" y="1447799"/>
            <a:ext cx="2423556" cy="12080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dirty="0" smtClean="0">
                <a:latin typeface="+mn-ea"/>
              </a:rPr>
              <a:t>① </a:t>
            </a:r>
            <a:r>
              <a:rPr lang="ko-KR" altLang="en-US" sz="1000" spc="-30" dirty="0" smtClean="0">
                <a:latin typeface="+mn-ea"/>
              </a:rPr>
              <a:t>사원번호</a:t>
            </a:r>
            <a:r>
              <a:rPr lang="en-US" altLang="ko-KR" sz="1000" spc="-30" dirty="0" smtClean="0">
                <a:latin typeface="+mn-ea"/>
              </a:rPr>
              <a:t>(</a:t>
            </a:r>
            <a:r>
              <a:rPr lang="ko-KR" altLang="en-US" sz="1000" spc="-30" dirty="0" smtClean="0">
                <a:latin typeface="+mn-ea"/>
              </a:rPr>
              <a:t>로그인 아이디</a:t>
            </a:r>
            <a:r>
              <a:rPr lang="en-US" altLang="ko-KR" sz="1000" spc="-30" dirty="0" smtClean="0">
                <a:latin typeface="+mn-ea"/>
              </a:rPr>
              <a:t>)</a:t>
            </a: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dirty="0" smtClean="0">
                <a:latin typeface="+mn-ea"/>
              </a:rPr>
              <a:t>② </a:t>
            </a:r>
            <a:r>
              <a:rPr lang="ko-KR" altLang="en-US" sz="1000" spc="-30" dirty="0" smtClean="0">
                <a:latin typeface="+mn-ea"/>
              </a:rPr>
              <a:t>암호</a:t>
            </a:r>
            <a:r>
              <a:rPr lang="en-US" altLang="ko-KR" sz="1000" spc="-30" dirty="0" smtClean="0">
                <a:latin typeface="+mn-ea"/>
              </a:rPr>
              <a:t>(</a:t>
            </a:r>
            <a:r>
              <a:rPr lang="ko-KR" altLang="en-US" sz="1000" spc="-30" dirty="0" smtClean="0">
                <a:latin typeface="+mn-ea"/>
              </a:rPr>
              <a:t>로그인 패스워드</a:t>
            </a:r>
            <a:r>
              <a:rPr lang="en-US" altLang="ko-KR" sz="1000" spc="-30" dirty="0" smtClean="0">
                <a:latin typeface="+mn-ea"/>
              </a:rPr>
              <a:t>)</a:t>
            </a: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dirty="0" smtClean="0">
                <a:latin typeface="+mn-ea"/>
              </a:rPr>
              <a:t>③ 접속 할 지점</a:t>
            </a:r>
            <a:r>
              <a:rPr lang="en-US" altLang="ko-KR" sz="1000" dirty="0" smtClean="0">
                <a:latin typeface="+mn-ea"/>
              </a:rPr>
              <a:t>/</a:t>
            </a:r>
            <a:r>
              <a:rPr lang="ko-KR" altLang="en-US" sz="1000" dirty="0" smtClean="0">
                <a:latin typeface="+mn-ea"/>
              </a:rPr>
              <a:t>창고</a:t>
            </a:r>
            <a:endParaRPr lang="en-US" altLang="ko-KR" sz="1000" dirty="0" smtClean="0">
              <a:latin typeface="+mn-ea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dirty="0" smtClean="0">
                <a:latin typeface="+mn-ea"/>
              </a:rPr>
              <a:t>④ 사원번호 및 암호 변경</a:t>
            </a:r>
            <a:endParaRPr lang="en-US" altLang="ko-KR" sz="1000" dirty="0" smtClean="0">
              <a:latin typeface="+mn-ea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dirty="0" smtClean="0">
                <a:latin typeface="+mn-ea"/>
              </a:rPr>
              <a:t>⑤ 확인버튼</a:t>
            </a:r>
            <a:endParaRPr lang="en-US" altLang="ko-KR" sz="1000" dirty="0" smtClean="0">
              <a:latin typeface="+mn-ea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dirty="0" smtClean="0">
                <a:latin typeface="+mn-ea"/>
              </a:rPr>
              <a:t>⑥ 종료버튼</a:t>
            </a:r>
            <a:endParaRPr lang="en-US" altLang="ko-KR" sz="1000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40792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010CD-12E9-4091-8357-9D5CDF929741}" type="slidenum">
              <a:rPr lang="ko-KR" altLang="en-US" smtClean="0"/>
              <a:pPr/>
              <a:t>45</a:t>
            </a:fld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562846" y="584200"/>
            <a:ext cx="637995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800" dirty="0" smtClean="0">
                <a:solidFill>
                  <a:srgbClr val="F15C2A"/>
                </a:solidFill>
                <a:latin typeface="+mn-ea"/>
              </a:rPr>
              <a:t>9. </a:t>
            </a:r>
            <a:r>
              <a:rPr lang="ko-KR" altLang="en-US" sz="800" dirty="0" smtClean="0">
                <a:solidFill>
                  <a:srgbClr val="F15C2A"/>
                </a:solidFill>
                <a:latin typeface="+mn-ea"/>
              </a:rPr>
              <a:t>시스템 관리</a:t>
            </a:r>
            <a:endParaRPr lang="en-US" altLang="ko-KR" sz="800" dirty="0">
              <a:solidFill>
                <a:srgbClr val="F15C2A"/>
              </a:solidFill>
              <a:latin typeface="+mn-ea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60388" y="745783"/>
            <a:ext cx="2648161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400" b="1" spc="-50" dirty="0" smtClean="0">
                <a:solidFill>
                  <a:srgbClr val="F15C2A"/>
                </a:solidFill>
                <a:latin typeface="+mn-ea"/>
              </a:rPr>
              <a:t>이건 무엇일까요 </a:t>
            </a:r>
            <a:r>
              <a:rPr lang="en-US" altLang="ko-KR" sz="1400" b="1" spc="-50" dirty="0" smtClean="0">
                <a:solidFill>
                  <a:srgbClr val="F15C2A"/>
                </a:solidFill>
                <a:latin typeface="+mn-ea"/>
              </a:rPr>
              <a:t>– </a:t>
            </a:r>
            <a:r>
              <a:rPr lang="ko-KR" altLang="en-US" sz="1400" b="1" spc="-50" dirty="0" smtClean="0">
                <a:solidFill>
                  <a:srgbClr val="F15C2A"/>
                </a:solidFill>
                <a:latin typeface="+mn-ea"/>
              </a:rPr>
              <a:t>화면 내 조작 버튼</a:t>
            </a:r>
            <a:endParaRPr lang="ko-KR" altLang="en-US" sz="1400" b="1" spc="-50" dirty="0">
              <a:solidFill>
                <a:srgbClr val="F15C2A"/>
              </a:solidFill>
              <a:latin typeface="+mn-e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330044" y="1447799"/>
            <a:ext cx="2423556" cy="15927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dirty="0" smtClean="0">
                <a:latin typeface="+mn-ea"/>
              </a:rPr>
              <a:t>① 활성화 화면 내 데이터 검색</a:t>
            </a:r>
            <a:endParaRPr lang="en-US" altLang="ko-KR" sz="1000" spc="-30" dirty="0" smtClean="0">
              <a:latin typeface="+mn-ea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dirty="0" smtClean="0">
                <a:latin typeface="+mn-ea"/>
              </a:rPr>
              <a:t>② 신규 데이터 작성</a:t>
            </a:r>
            <a:endParaRPr lang="en-US" altLang="ko-KR" sz="1000" spc="-30" dirty="0" smtClean="0">
              <a:latin typeface="+mn-ea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dirty="0" smtClean="0">
                <a:latin typeface="+mn-ea"/>
              </a:rPr>
              <a:t>③ 선택 된 데이터 삭제</a:t>
            </a:r>
            <a:endParaRPr lang="en-US" altLang="ko-KR" sz="1000" dirty="0" smtClean="0">
              <a:latin typeface="+mn-ea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dirty="0" smtClean="0">
                <a:latin typeface="+mn-ea"/>
              </a:rPr>
              <a:t>④ 신규</a:t>
            </a:r>
            <a:r>
              <a:rPr lang="en-US" altLang="ko-KR" sz="1000" dirty="0" smtClean="0">
                <a:latin typeface="+mn-ea"/>
              </a:rPr>
              <a:t>/</a:t>
            </a:r>
            <a:r>
              <a:rPr lang="ko-KR" altLang="en-US" sz="1000" dirty="0" smtClean="0">
                <a:latin typeface="+mn-ea"/>
              </a:rPr>
              <a:t>수정 데이터 등록</a:t>
            </a:r>
            <a:endParaRPr lang="en-US" altLang="ko-KR" sz="1000" dirty="0" smtClean="0">
              <a:latin typeface="+mn-ea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dirty="0" smtClean="0">
                <a:latin typeface="+mn-ea"/>
              </a:rPr>
              <a:t>⑤ 시트지 수정</a:t>
            </a:r>
            <a:r>
              <a:rPr lang="en-US" altLang="ko-KR" sz="1000" dirty="0" smtClean="0">
                <a:latin typeface="+mn-ea"/>
              </a:rPr>
              <a:t>/</a:t>
            </a:r>
            <a:r>
              <a:rPr lang="ko-KR" altLang="en-US" sz="1000" dirty="0" smtClean="0">
                <a:latin typeface="+mn-ea"/>
              </a:rPr>
              <a:t>삭제 취소</a:t>
            </a:r>
            <a:endParaRPr lang="en-US" altLang="ko-KR" sz="1000" dirty="0" smtClean="0">
              <a:latin typeface="+mn-ea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dirty="0" smtClean="0">
                <a:latin typeface="+mn-ea"/>
              </a:rPr>
              <a:t>⑥ 시트지 프린터기 출력</a:t>
            </a:r>
            <a:endParaRPr lang="en-US" altLang="ko-KR" sz="1000" dirty="0" smtClean="0">
              <a:latin typeface="+mn-ea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ko-KR" sz="1000" dirty="0" smtClean="0">
                <a:latin typeface="+mn-ea"/>
              </a:rPr>
              <a:t>⑦</a:t>
            </a:r>
            <a:r>
              <a:rPr lang="en-US" altLang="ko-KR" sz="1000" dirty="0" smtClean="0">
                <a:latin typeface="+mn-ea"/>
              </a:rPr>
              <a:t> </a:t>
            </a:r>
            <a:r>
              <a:rPr lang="ko-KR" altLang="en-US" sz="1000" dirty="0" smtClean="0">
                <a:latin typeface="+mn-ea"/>
              </a:rPr>
              <a:t>시트지 엑셀로 변환</a:t>
            </a:r>
            <a:endParaRPr lang="en-US" altLang="ko-KR" sz="1000" dirty="0" smtClean="0">
              <a:latin typeface="+mn-ea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ko-KR" sz="1000" dirty="0" smtClean="0">
                <a:latin typeface="+mn-ea"/>
              </a:rPr>
              <a:t>⑧</a:t>
            </a:r>
            <a:r>
              <a:rPr lang="en-US" altLang="ko-KR" sz="1000" dirty="0" smtClean="0">
                <a:latin typeface="+mn-ea"/>
              </a:rPr>
              <a:t> </a:t>
            </a:r>
            <a:r>
              <a:rPr lang="ko-KR" altLang="en-US" sz="1000" dirty="0" smtClean="0">
                <a:latin typeface="+mn-ea"/>
              </a:rPr>
              <a:t>활성화 화면 종료 </a:t>
            </a:r>
            <a:endParaRPr lang="en-US" altLang="ko-KR" sz="1000" dirty="0" smtClean="0">
              <a:latin typeface="+mn-ea"/>
            </a:endParaRPr>
          </a:p>
        </p:txBody>
      </p:sp>
      <p:pic>
        <p:nvPicPr>
          <p:cNvPr id="2" name="Picture 2" descr="C:\Users\jsk\Desktop\캡처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388" y="1447200"/>
            <a:ext cx="6067425" cy="34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직사각형 13"/>
          <p:cNvSpPr/>
          <p:nvPr/>
        </p:nvSpPr>
        <p:spPr>
          <a:xfrm rot="10800000" flipV="1">
            <a:off x="560388" y="1447799"/>
            <a:ext cx="561104" cy="594487"/>
          </a:xfrm>
          <a:prstGeom prst="rect">
            <a:avLst/>
          </a:prstGeom>
          <a:solidFill>
            <a:srgbClr val="FF0000">
              <a:alpha val="24000"/>
            </a:srgbClr>
          </a:solidFill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100" b="1" dirty="0" smtClean="0">
              <a:solidFill>
                <a:srgbClr val="FF0000"/>
              </a:solidFill>
              <a:latin typeface="+mn-ea"/>
            </a:endParaRPr>
          </a:p>
          <a:p>
            <a:pPr algn="ctr"/>
            <a:endParaRPr lang="en-US" altLang="ko-KR" sz="1100" b="1" dirty="0">
              <a:solidFill>
                <a:srgbClr val="FF0000"/>
              </a:solidFill>
              <a:latin typeface="+mn-ea"/>
            </a:endParaRPr>
          </a:p>
          <a:p>
            <a:pPr algn="ctr"/>
            <a:r>
              <a:rPr lang="ko-KR" altLang="en-US" sz="1100" b="1" dirty="0" smtClean="0">
                <a:solidFill>
                  <a:srgbClr val="FF0000"/>
                </a:solidFill>
                <a:latin typeface="+mn-ea"/>
              </a:rPr>
              <a:t>①</a:t>
            </a:r>
            <a:endParaRPr lang="ko-KR" altLang="en-US" sz="1100" b="1" dirty="0">
              <a:solidFill>
                <a:srgbClr val="FF0000"/>
              </a:solidFill>
              <a:latin typeface="+mn-ea"/>
            </a:endParaRPr>
          </a:p>
        </p:txBody>
      </p:sp>
      <p:pic>
        <p:nvPicPr>
          <p:cNvPr id="24" name="Picture 2" descr="C:\Users\jsk\Desktop\캡처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388" y="2905125"/>
            <a:ext cx="2674591" cy="1819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C:\Users\jsk\Desktop\캡처.JPG"/>
          <p:cNvPicPr preferRelativeResize="0">
            <a:picLocks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702" y="3398550"/>
            <a:ext cx="2674800" cy="181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C:\Users\jsk\Desktop\캡처.JPG"/>
          <p:cNvPicPr preferRelativeResize="0">
            <a:picLocks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9852" y="3980850"/>
            <a:ext cx="2674800" cy="181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오른쪽 중괄호 3"/>
          <p:cNvSpPr/>
          <p:nvPr/>
        </p:nvSpPr>
        <p:spPr>
          <a:xfrm>
            <a:off x="4451208" y="3078643"/>
            <a:ext cx="434447" cy="2137907"/>
          </a:xfrm>
          <a:prstGeom prst="rightBrace">
            <a:avLst/>
          </a:prstGeom>
          <a:ln w="12700">
            <a:solidFill>
              <a:srgbClr val="F25C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4885655" y="3980850"/>
            <a:ext cx="1742158" cy="364745"/>
          </a:xfrm>
          <a:prstGeom prst="rect">
            <a:avLst/>
          </a:prstGeom>
          <a:solidFill>
            <a:srgbClr val="F15C2A">
              <a:alpha val="11000"/>
            </a:srgbClr>
          </a:solidFill>
          <a:ln w="6350">
            <a:solidFill>
              <a:srgbClr val="F15C2A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 smtClean="0">
                <a:solidFill>
                  <a:srgbClr val="EE5D28"/>
                </a:solidFill>
                <a:latin typeface="+mn-ea"/>
              </a:rPr>
              <a:t>활성화 화면들</a:t>
            </a:r>
            <a:r>
              <a:rPr lang="en-US" altLang="ko-KR" sz="1000" dirty="0" smtClean="0">
                <a:solidFill>
                  <a:srgbClr val="EE5D28"/>
                </a:solidFill>
                <a:latin typeface="+mn-ea"/>
              </a:rPr>
              <a:t>..</a:t>
            </a:r>
          </a:p>
        </p:txBody>
      </p:sp>
      <p:sp>
        <p:nvSpPr>
          <p:cNvPr id="25" name="직사각형 24"/>
          <p:cNvSpPr/>
          <p:nvPr/>
        </p:nvSpPr>
        <p:spPr>
          <a:xfrm rot="10800000" flipV="1">
            <a:off x="1166659" y="1447200"/>
            <a:ext cx="561104" cy="594487"/>
          </a:xfrm>
          <a:prstGeom prst="rect">
            <a:avLst/>
          </a:prstGeom>
          <a:solidFill>
            <a:srgbClr val="FF0000">
              <a:alpha val="24000"/>
            </a:srgbClr>
          </a:solidFill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100" b="1" dirty="0" smtClean="0">
              <a:solidFill>
                <a:srgbClr val="FF0000"/>
              </a:solidFill>
              <a:latin typeface="+mn-ea"/>
            </a:endParaRPr>
          </a:p>
          <a:p>
            <a:pPr algn="ctr"/>
            <a:endParaRPr lang="en-US" altLang="ko-KR" sz="1100" b="1" dirty="0">
              <a:solidFill>
                <a:srgbClr val="FF0000"/>
              </a:solidFill>
              <a:latin typeface="+mn-ea"/>
            </a:endParaRPr>
          </a:p>
          <a:p>
            <a:pPr algn="ctr"/>
            <a:r>
              <a:rPr lang="ko-KR" altLang="en-US" sz="1100" b="1" dirty="0" smtClean="0">
                <a:solidFill>
                  <a:srgbClr val="FF0000"/>
                </a:solidFill>
                <a:latin typeface="+mn-ea"/>
              </a:rPr>
              <a:t>②</a:t>
            </a:r>
            <a:endParaRPr lang="ko-KR" altLang="en-US" sz="11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26" name="직사각형 25"/>
          <p:cNvSpPr/>
          <p:nvPr/>
        </p:nvSpPr>
        <p:spPr>
          <a:xfrm rot="10800000" flipV="1">
            <a:off x="1765863" y="1447200"/>
            <a:ext cx="561104" cy="594487"/>
          </a:xfrm>
          <a:prstGeom prst="rect">
            <a:avLst/>
          </a:prstGeom>
          <a:solidFill>
            <a:srgbClr val="FF0000">
              <a:alpha val="24000"/>
            </a:srgbClr>
          </a:solidFill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100" b="1" dirty="0" smtClean="0">
              <a:solidFill>
                <a:srgbClr val="FF0000"/>
              </a:solidFill>
              <a:latin typeface="+mn-ea"/>
            </a:endParaRPr>
          </a:p>
          <a:p>
            <a:pPr algn="ctr"/>
            <a:endParaRPr lang="en-US" altLang="ko-KR" sz="1100" b="1" dirty="0">
              <a:solidFill>
                <a:srgbClr val="FF0000"/>
              </a:solidFill>
              <a:latin typeface="+mn-ea"/>
            </a:endParaRPr>
          </a:p>
          <a:p>
            <a:pPr algn="ctr"/>
            <a:r>
              <a:rPr lang="ko-KR" altLang="en-US" sz="1100" b="1" dirty="0" smtClean="0">
                <a:solidFill>
                  <a:srgbClr val="FF0000"/>
                </a:solidFill>
                <a:latin typeface="+mn-ea"/>
              </a:rPr>
              <a:t>③</a:t>
            </a:r>
            <a:endParaRPr lang="ko-KR" altLang="en-US" sz="11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30" name="직사각형 29"/>
          <p:cNvSpPr/>
          <p:nvPr/>
        </p:nvSpPr>
        <p:spPr>
          <a:xfrm rot="10800000" flipV="1">
            <a:off x="2363298" y="1447200"/>
            <a:ext cx="561104" cy="594487"/>
          </a:xfrm>
          <a:prstGeom prst="rect">
            <a:avLst/>
          </a:prstGeom>
          <a:solidFill>
            <a:srgbClr val="FF0000">
              <a:alpha val="24000"/>
            </a:srgbClr>
          </a:solidFill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100" b="1" dirty="0" smtClean="0">
              <a:solidFill>
                <a:srgbClr val="FF0000"/>
              </a:solidFill>
              <a:latin typeface="+mn-ea"/>
            </a:endParaRPr>
          </a:p>
          <a:p>
            <a:pPr algn="ctr"/>
            <a:endParaRPr lang="en-US" altLang="ko-KR" sz="1100" b="1" dirty="0">
              <a:solidFill>
                <a:srgbClr val="FF0000"/>
              </a:solidFill>
              <a:latin typeface="+mn-ea"/>
            </a:endParaRPr>
          </a:p>
          <a:p>
            <a:pPr algn="ctr"/>
            <a:r>
              <a:rPr lang="ko-KR" altLang="en-US" sz="1100" b="1" dirty="0" smtClean="0">
                <a:solidFill>
                  <a:srgbClr val="FF0000"/>
                </a:solidFill>
                <a:latin typeface="+mn-ea"/>
              </a:rPr>
              <a:t>④</a:t>
            </a:r>
            <a:endParaRPr lang="ko-KR" altLang="en-US" sz="11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31" name="직사각형 30"/>
          <p:cNvSpPr/>
          <p:nvPr/>
        </p:nvSpPr>
        <p:spPr>
          <a:xfrm rot="10800000" flipV="1">
            <a:off x="4170656" y="1447200"/>
            <a:ext cx="561104" cy="594487"/>
          </a:xfrm>
          <a:prstGeom prst="rect">
            <a:avLst/>
          </a:prstGeom>
          <a:solidFill>
            <a:srgbClr val="FF0000">
              <a:alpha val="24000"/>
            </a:srgbClr>
          </a:solidFill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100" b="1" dirty="0" smtClean="0">
              <a:solidFill>
                <a:srgbClr val="FF0000"/>
              </a:solidFill>
              <a:latin typeface="+mn-ea"/>
            </a:endParaRPr>
          </a:p>
          <a:p>
            <a:pPr algn="ctr"/>
            <a:endParaRPr lang="en-US" altLang="ko-KR" sz="1100" b="1" dirty="0">
              <a:solidFill>
                <a:srgbClr val="FF0000"/>
              </a:solidFill>
              <a:latin typeface="+mn-ea"/>
            </a:endParaRPr>
          </a:p>
          <a:p>
            <a:pPr algn="ctr"/>
            <a:r>
              <a:rPr lang="ko-KR" altLang="en-US" sz="1100" b="1" dirty="0" smtClean="0">
                <a:solidFill>
                  <a:srgbClr val="FF0000"/>
                </a:solidFill>
                <a:latin typeface="+mn-ea"/>
              </a:rPr>
              <a:t>⑤</a:t>
            </a:r>
            <a:endParaRPr lang="ko-KR" altLang="en-US" sz="11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32" name="직사각형 31"/>
          <p:cNvSpPr/>
          <p:nvPr/>
        </p:nvSpPr>
        <p:spPr>
          <a:xfrm rot="10800000" flipV="1">
            <a:off x="4769860" y="1447199"/>
            <a:ext cx="561104" cy="594487"/>
          </a:xfrm>
          <a:prstGeom prst="rect">
            <a:avLst/>
          </a:prstGeom>
          <a:solidFill>
            <a:srgbClr val="FF0000">
              <a:alpha val="24000"/>
            </a:srgbClr>
          </a:solidFill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100" b="1" dirty="0" smtClean="0">
              <a:solidFill>
                <a:srgbClr val="FF0000"/>
              </a:solidFill>
              <a:latin typeface="+mn-ea"/>
            </a:endParaRPr>
          </a:p>
          <a:p>
            <a:pPr algn="ctr"/>
            <a:endParaRPr lang="en-US" altLang="ko-KR" sz="1100" b="1" dirty="0">
              <a:solidFill>
                <a:srgbClr val="FF0000"/>
              </a:solidFill>
              <a:latin typeface="+mn-ea"/>
            </a:endParaRPr>
          </a:p>
          <a:p>
            <a:pPr algn="ctr"/>
            <a:r>
              <a:rPr lang="ko-KR" altLang="en-US" sz="1100" b="1" dirty="0" smtClean="0">
                <a:solidFill>
                  <a:srgbClr val="FF0000"/>
                </a:solidFill>
                <a:latin typeface="+mn-ea"/>
              </a:rPr>
              <a:t>⑥</a:t>
            </a:r>
            <a:endParaRPr lang="ko-KR" altLang="en-US" sz="11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33" name="직사각형 32"/>
          <p:cNvSpPr/>
          <p:nvPr/>
        </p:nvSpPr>
        <p:spPr>
          <a:xfrm rot="10800000" flipV="1">
            <a:off x="5375553" y="1451136"/>
            <a:ext cx="561104" cy="594487"/>
          </a:xfrm>
          <a:prstGeom prst="rect">
            <a:avLst/>
          </a:prstGeom>
          <a:solidFill>
            <a:srgbClr val="FF0000">
              <a:alpha val="24000"/>
            </a:srgbClr>
          </a:solidFill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100" b="1" dirty="0" smtClean="0">
              <a:solidFill>
                <a:srgbClr val="FF0000"/>
              </a:solidFill>
              <a:latin typeface="+mn-ea"/>
            </a:endParaRPr>
          </a:p>
          <a:p>
            <a:pPr algn="ctr"/>
            <a:endParaRPr lang="en-US" altLang="ko-KR" sz="1100" b="1" dirty="0">
              <a:solidFill>
                <a:srgbClr val="FF0000"/>
              </a:solidFill>
              <a:latin typeface="+mn-ea"/>
            </a:endParaRPr>
          </a:p>
          <a:p>
            <a:pPr algn="ctr"/>
            <a:r>
              <a:rPr lang="ko-KR" altLang="en-US" sz="1100" b="1" dirty="0" smtClean="0">
                <a:solidFill>
                  <a:srgbClr val="FF0000"/>
                </a:solidFill>
                <a:latin typeface="+mn-ea"/>
              </a:rPr>
              <a:t>⑦</a:t>
            </a:r>
            <a:endParaRPr lang="ko-KR" altLang="en-US" sz="11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34" name="직사각형 33"/>
          <p:cNvSpPr/>
          <p:nvPr/>
        </p:nvSpPr>
        <p:spPr>
          <a:xfrm rot="10800000" flipV="1">
            <a:off x="5974757" y="1448884"/>
            <a:ext cx="561104" cy="594487"/>
          </a:xfrm>
          <a:prstGeom prst="rect">
            <a:avLst/>
          </a:prstGeom>
          <a:solidFill>
            <a:srgbClr val="FF0000">
              <a:alpha val="24000"/>
            </a:srgbClr>
          </a:solidFill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100" b="1" dirty="0" smtClean="0">
              <a:solidFill>
                <a:srgbClr val="FF0000"/>
              </a:solidFill>
              <a:latin typeface="+mn-ea"/>
            </a:endParaRPr>
          </a:p>
          <a:p>
            <a:pPr algn="ctr"/>
            <a:endParaRPr lang="en-US" altLang="ko-KR" sz="1100" b="1" dirty="0">
              <a:solidFill>
                <a:srgbClr val="FF0000"/>
              </a:solidFill>
              <a:latin typeface="+mn-ea"/>
            </a:endParaRPr>
          </a:p>
          <a:p>
            <a:pPr algn="ctr"/>
            <a:r>
              <a:rPr lang="ko-KR" altLang="en-US" sz="1100" b="1" dirty="0" smtClean="0">
                <a:solidFill>
                  <a:srgbClr val="FF0000"/>
                </a:solidFill>
                <a:latin typeface="+mn-ea"/>
              </a:rPr>
              <a:t>⑧</a:t>
            </a:r>
            <a:endParaRPr lang="ko-KR" altLang="en-US" sz="1100" b="1" dirty="0">
              <a:solidFill>
                <a:srgbClr val="FF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279083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010CD-12E9-4091-8357-9D5CDF929741}" type="slidenum">
              <a:rPr lang="ko-KR" altLang="en-US" smtClean="0"/>
              <a:pPr/>
              <a:t>46</a:t>
            </a:fld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562846" y="584200"/>
            <a:ext cx="637995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800" dirty="0" smtClean="0">
                <a:solidFill>
                  <a:srgbClr val="F15C2A"/>
                </a:solidFill>
                <a:latin typeface="+mn-ea"/>
              </a:rPr>
              <a:t>9. </a:t>
            </a:r>
            <a:r>
              <a:rPr lang="ko-KR" altLang="en-US" sz="800" dirty="0" smtClean="0">
                <a:solidFill>
                  <a:srgbClr val="F15C2A"/>
                </a:solidFill>
                <a:latin typeface="+mn-ea"/>
              </a:rPr>
              <a:t>시스템 관리</a:t>
            </a:r>
            <a:endParaRPr lang="en-US" altLang="ko-KR" sz="800" dirty="0">
              <a:solidFill>
                <a:srgbClr val="F15C2A"/>
              </a:solidFill>
              <a:latin typeface="+mn-ea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60388" y="745783"/>
            <a:ext cx="3605154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400" b="1" spc="-50" dirty="0" smtClean="0">
                <a:solidFill>
                  <a:srgbClr val="F15C2A"/>
                </a:solidFill>
                <a:latin typeface="+mn-ea"/>
              </a:rPr>
              <a:t>이건 무엇일까요 </a:t>
            </a:r>
            <a:r>
              <a:rPr lang="en-US" altLang="ko-KR" sz="1400" b="1" spc="-50" dirty="0" smtClean="0">
                <a:solidFill>
                  <a:srgbClr val="F15C2A"/>
                </a:solidFill>
                <a:latin typeface="+mn-ea"/>
              </a:rPr>
              <a:t>– </a:t>
            </a:r>
            <a:r>
              <a:rPr lang="ko-KR" altLang="en-US" sz="1400" b="1" spc="-50" dirty="0" smtClean="0">
                <a:solidFill>
                  <a:srgbClr val="F15C2A"/>
                </a:solidFill>
                <a:latin typeface="+mn-ea"/>
              </a:rPr>
              <a:t>메뉴구성 </a:t>
            </a:r>
            <a:r>
              <a:rPr lang="en-US" altLang="ko-KR" sz="1400" b="1" spc="-50" dirty="0" smtClean="0">
                <a:solidFill>
                  <a:srgbClr val="F15C2A"/>
                </a:solidFill>
                <a:latin typeface="+mn-ea"/>
              </a:rPr>
              <a:t>| </a:t>
            </a:r>
            <a:r>
              <a:rPr lang="ko-KR" altLang="en-US" sz="1400" b="1" spc="-50" dirty="0" smtClean="0">
                <a:solidFill>
                  <a:srgbClr val="F15C2A"/>
                </a:solidFill>
                <a:latin typeface="+mn-ea"/>
              </a:rPr>
              <a:t>품목관리</a:t>
            </a:r>
            <a:r>
              <a:rPr lang="en-US" altLang="ko-KR" sz="1400" b="1" spc="-50" dirty="0">
                <a:solidFill>
                  <a:srgbClr val="F15C2A"/>
                </a:solidFill>
                <a:latin typeface="+mn-ea"/>
              </a:rPr>
              <a:t>&amp;</a:t>
            </a:r>
            <a:r>
              <a:rPr lang="ko-KR" altLang="en-US" sz="1400" b="1" spc="-50" dirty="0" smtClean="0">
                <a:solidFill>
                  <a:srgbClr val="F15C2A"/>
                </a:solidFill>
                <a:latin typeface="+mn-ea"/>
              </a:rPr>
              <a:t>발주관리</a:t>
            </a:r>
            <a:endParaRPr lang="ko-KR" altLang="en-US" sz="1400" b="1" spc="-50" dirty="0">
              <a:solidFill>
                <a:srgbClr val="F15C2A"/>
              </a:solidFill>
              <a:latin typeface="+mn-e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330044" y="1447799"/>
            <a:ext cx="2423556" cy="27469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b="1" dirty="0" smtClean="0">
                <a:latin typeface="+mn-ea"/>
              </a:rPr>
              <a:t>품목관리</a:t>
            </a:r>
            <a:endParaRPr lang="en-US" altLang="ko-KR" sz="1000" b="1" dirty="0" smtClean="0">
              <a:latin typeface="+mn-ea"/>
            </a:endParaRPr>
          </a:p>
          <a:p>
            <a:pPr marL="742950" lvl="1" indent="-285750">
              <a:spcAft>
                <a:spcPts val="300"/>
              </a:spcAft>
              <a:buFontTx/>
              <a:buChar char="-"/>
            </a:pPr>
            <a:r>
              <a:rPr lang="ko-KR" altLang="en-US" sz="1000" dirty="0" smtClean="0">
                <a:latin typeface="+mn-ea"/>
              </a:rPr>
              <a:t>① </a:t>
            </a:r>
            <a:r>
              <a:rPr lang="ko-KR" altLang="en-US" sz="1000" dirty="0" smtClean="0">
                <a:latin typeface="+mn-ea"/>
              </a:rPr>
              <a:t>기본정보 </a:t>
            </a:r>
            <a:r>
              <a:rPr lang="ko-KR" altLang="en-US" sz="1000" dirty="0" smtClean="0">
                <a:latin typeface="+mn-ea"/>
              </a:rPr>
              <a:t>관리</a:t>
            </a:r>
            <a:endParaRPr lang="en-US" altLang="ko-KR" sz="1000" spc="-30" dirty="0" smtClean="0">
              <a:latin typeface="+mn-ea"/>
            </a:endParaRPr>
          </a:p>
          <a:p>
            <a:pPr marL="742950" lvl="1" indent="-285750">
              <a:spcAft>
                <a:spcPts val="300"/>
              </a:spcAft>
              <a:buFontTx/>
              <a:buChar char="-"/>
            </a:pPr>
            <a:r>
              <a:rPr lang="ko-KR" altLang="en-US" sz="1000" dirty="0" smtClean="0">
                <a:latin typeface="+mn-ea"/>
              </a:rPr>
              <a:t>② </a:t>
            </a:r>
            <a:r>
              <a:rPr lang="ko-KR" altLang="en-US" sz="1000" dirty="0" smtClean="0">
                <a:latin typeface="+mn-ea"/>
              </a:rPr>
              <a:t>등급단가 </a:t>
            </a:r>
            <a:r>
              <a:rPr lang="ko-KR" altLang="en-US" sz="1000" dirty="0" smtClean="0">
                <a:latin typeface="+mn-ea"/>
              </a:rPr>
              <a:t>관리</a:t>
            </a:r>
            <a:endParaRPr lang="en-US" altLang="ko-KR" sz="1000" spc="-30" dirty="0" smtClean="0">
              <a:latin typeface="+mn-ea"/>
            </a:endParaRPr>
          </a:p>
          <a:p>
            <a:pPr marL="742950" lvl="1" indent="-285750">
              <a:spcAft>
                <a:spcPts val="300"/>
              </a:spcAft>
              <a:buFontTx/>
              <a:buChar char="-"/>
            </a:pPr>
            <a:r>
              <a:rPr lang="ko-KR" altLang="en-US" sz="1000" dirty="0" smtClean="0">
                <a:latin typeface="+mn-ea"/>
              </a:rPr>
              <a:t>③ </a:t>
            </a:r>
            <a:r>
              <a:rPr lang="ko-KR" altLang="en-US" sz="1000" dirty="0" smtClean="0">
                <a:latin typeface="+mn-ea"/>
              </a:rPr>
              <a:t>행사 </a:t>
            </a:r>
            <a:r>
              <a:rPr lang="ko-KR" altLang="en-US" sz="1000" dirty="0" smtClean="0">
                <a:latin typeface="+mn-ea"/>
              </a:rPr>
              <a:t>관리</a:t>
            </a:r>
            <a:endParaRPr lang="en-US" altLang="ko-KR" sz="1000" dirty="0" smtClean="0">
              <a:latin typeface="+mn-ea"/>
            </a:endParaRPr>
          </a:p>
          <a:p>
            <a:pPr marL="742950" lvl="1" indent="-285750">
              <a:spcAft>
                <a:spcPts val="300"/>
              </a:spcAft>
              <a:buFontTx/>
              <a:buChar char="-"/>
            </a:pPr>
            <a:r>
              <a:rPr lang="ko-KR" altLang="en-US" sz="1000" dirty="0" smtClean="0">
                <a:latin typeface="+mn-ea"/>
              </a:rPr>
              <a:t>④ </a:t>
            </a:r>
            <a:r>
              <a:rPr lang="ko-KR" altLang="en-US" sz="1000" dirty="0" smtClean="0">
                <a:latin typeface="+mn-ea"/>
              </a:rPr>
              <a:t>행사 현황</a:t>
            </a:r>
            <a:endParaRPr lang="en-US" altLang="ko-KR" sz="1000" dirty="0" smtClean="0">
              <a:latin typeface="+mn-ea"/>
            </a:endParaRPr>
          </a:p>
          <a:p>
            <a:pPr marL="742950" lvl="1" indent="-285750">
              <a:spcAft>
                <a:spcPts val="300"/>
              </a:spcAft>
              <a:buFontTx/>
              <a:buChar char="-"/>
            </a:pPr>
            <a:r>
              <a:rPr lang="ko-KR" altLang="en-US" sz="1000" dirty="0" smtClean="0">
                <a:latin typeface="+mn-ea"/>
              </a:rPr>
              <a:t>⑤ </a:t>
            </a:r>
            <a:r>
              <a:rPr lang="ko-KR" altLang="en-US" sz="1000" dirty="0" smtClean="0">
                <a:latin typeface="+mn-ea"/>
              </a:rPr>
              <a:t>변경 </a:t>
            </a:r>
            <a:r>
              <a:rPr lang="ko-KR" altLang="en-US" sz="1000" dirty="0" smtClean="0">
                <a:latin typeface="+mn-ea"/>
              </a:rPr>
              <a:t>내역</a:t>
            </a:r>
            <a:endParaRPr lang="en-US" altLang="ko-KR" sz="1000" dirty="0" smtClean="0">
              <a:latin typeface="+mn-ea"/>
            </a:endParaRPr>
          </a:p>
          <a:p>
            <a:pPr marL="742950" lvl="1" indent="-285750">
              <a:spcAft>
                <a:spcPts val="300"/>
              </a:spcAft>
              <a:buFontTx/>
              <a:buChar char="-"/>
            </a:pPr>
            <a:r>
              <a:rPr lang="ko-KR" altLang="en-US" sz="1000" dirty="0" smtClean="0">
                <a:latin typeface="+mn-ea"/>
              </a:rPr>
              <a:t>⑥ </a:t>
            </a:r>
            <a:r>
              <a:rPr lang="ko-KR" altLang="en-US" sz="1000" dirty="0" smtClean="0">
                <a:latin typeface="+mn-ea"/>
              </a:rPr>
              <a:t>분류 </a:t>
            </a:r>
            <a:r>
              <a:rPr lang="ko-KR" altLang="en-US" sz="1000" dirty="0" smtClean="0">
                <a:latin typeface="+mn-ea"/>
              </a:rPr>
              <a:t>관리</a:t>
            </a:r>
            <a:endParaRPr lang="en-US" altLang="ko-KR" sz="1000" dirty="0" smtClean="0">
              <a:latin typeface="+mn-ea"/>
            </a:endParaRPr>
          </a:p>
          <a:p>
            <a:pPr marL="742950" lvl="1" indent="-285750">
              <a:spcAft>
                <a:spcPts val="300"/>
              </a:spcAft>
              <a:buFontTx/>
              <a:buChar char="-"/>
            </a:pPr>
            <a:r>
              <a:rPr lang="ko-KR" altLang="ko-KR" sz="1000" dirty="0" smtClean="0">
                <a:latin typeface="+mn-ea"/>
              </a:rPr>
              <a:t>⑦</a:t>
            </a:r>
            <a:r>
              <a:rPr lang="en-US" altLang="ko-KR" sz="1000" dirty="0" smtClean="0">
                <a:latin typeface="+mn-ea"/>
              </a:rPr>
              <a:t> </a:t>
            </a:r>
            <a:r>
              <a:rPr lang="ko-KR" altLang="en-US" sz="1000" dirty="0" smtClean="0">
                <a:latin typeface="+mn-ea"/>
              </a:rPr>
              <a:t>적재위치 </a:t>
            </a:r>
            <a:r>
              <a:rPr lang="ko-KR" altLang="en-US" sz="1000" dirty="0" smtClean="0">
                <a:latin typeface="+mn-ea"/>
              </a:rPr>
              <a:t>관리</a:t>
            </a:r>
            <a:endParaRPr lang="en-US" altLang="ko-KR" sz="1000" dirty="0" smtClean="0">
              <a:latin typeface="+mn-ea"/>
            </a:endParaRPr>
          </a:p>
          <a:p>
            <a:pPr marL="742950" lvl="1" indent="-285750">
              <a:spcAft>
                <a:spcPts val="300"/>
              </a:spcAft>
              <a:buFontTx/>
              <a:buChar char="-"/>
            </a:pPr>
            <a:r>
              <a:rPr lang="ko-KR" altLang="ko-KR" sz="1000" dirty="0" smtClean="0">
                <a:latin typeface="+mn-ea"/>
              </a:rPr>
              <a:t>⑧</a:t>
            </a:r>
            <a:r>
              <a:rPr lang="en-US" altLang="ko-KR" sz="1000" dirty="0" smtClean="0">
                <a:latin typeface="+mn-ea"/>
              </a:rPr>
              <a:t> </a:t>
            </a:r>
            <a:r>
              <a:rPr lang="ko-KR" altLang="en-US" sz="1000" dirty="0" smtClean="0">
                <a:latin typeface="+mn-ea"/>
              </a:rPr>
              <a:t>바코드 양식 </a:t>
            </a:r>
            <a:r>
              <a:rPr lang="ko-KR" altLang="en-US" sz="1000" dirty="0" smtClean="0">
                <a:latin typeface="+mn-ea"/>
              </a:rPr>
              <a:t>관리</a:t>
            </a:r>
            <a:endParaRPr lang="en-US" altLang="ko-KR" sz="1000" dirty="0">
              <a:latin typeface="+mn-ea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b="1" dirty="0" smtClean="0">
                <a:latin typeface="+mn-ea"/>
              </a:rPr>
              <a:t>발주관리</a:t>
            </a:r>
            <a:endParaRPr lang="en-US" altLang="ko-KR" sz="1000" b="1" dirty="0" smtClean="0">
              <a:latin typeface="+mn-ea"/>
            </a:endParaRPr>
          </a:p>
          <a:p>
            <a:pPr marL="742950" lvl="1" indent="-285750">
              <a:spcAft>
                <a:spcPts val="300"/>
              </a:spcAft>
              <a:buFontTx/>
              <a:buChar char="-"/>
            </a:pPr>
            <a:r>
              <a:rPr lang="ko-KR" altLang="en-US" sz="1000" dirty="0" smtClean="0">
                <a:latin typeface="+mn-ea"/>
              </a:rPr>
              <a:t>⑨ </a:t>
            </a:r>
            <a:r>
              <a:rPr lang="ko-KR" altLang="en-US" sz="1000" dirty="0" smtClean="0">
                <a:latin typeface="+mn-ea"/>
              </a:rPr>
              <a:t>출고지시서 등록</a:t>
            </a:r>
            <a:endParaRPr lang="en-US" altLang="ko-KR" sz="1000" dirty="0" smtClean="0">
              <a:latin typeface="+mn-ea"/>
            </a:endParaRPr>
          </a:p>
          <a:p>
            <a:pPr marL="742950" lvl="1" indent="-285750">
              <a:spcAft>
                <a:spcPts val="300"/>
              </a:spcAft>
              <a:buFontTx/>
              <a:buChar char="-"/>
            </a:pPr>
            <a:r>
              <a:rPr lang="ko-KR" altLang="ko-KR" sz="1000" dirty="0" smtClean="0">
                <a:latin typeface="+mn-ea"/>
              </a:rPr>
              <a:t>⑩</a:t>
            </a:r>
            <a:r>
              <a:rPr lang="ko-KR" altLang="en-US" sz="1000" dirty="0">
                <a:latin typeface="+mn-ea"/>
              </a:rPr>
              <a:t> </a:t>
            </a:r>
            <a:r>
              <a:rPr lang="ko-KR" altLang="en-US" sz="1000" dirty="0" smtClean="0">
                <a:latin typeface="+mn-ea"/>
              </a:rPr>
              <a:t>출고지시서 등록 내역</a:t>
            </a:r>
            <a:endParaRPr lang="en-US" altLang="ko-KR" sz="1000" dirty="0" smtClean="0">
              <a:latin typeface="+mn-ea"/>
            </a:endParaRPr>
          </a:p>
          <a:p>
            <a:pPr marL="742950" lvl="1" indent="-285750">
              <a:spcAft>
                <a:spcPts val="300"/>
              </a:spcAft>
              <a:buFontTx/>
              <a:buChar char="-"/>
            </a:pPr>
            <a:r>
              <a:rPr lang="ko-KR" altLang="ko-KR" sz="1000" dirty="0" smtClean="0">
                <a:latin typeface="+mn-ea"/>
              </a:rPr>
              <a:t>⑪</a:t>
            </a:r>
            <a:r>
              <a:rPr lang="en-US" altLang="ko-KR" sz="1000" dirty="0" smtClean="0">
                <a:latin typeface="+mn-ea"/>
              </a:rPr>
              <a:t> </a:t>
            </a:r>
            <a:r>
              <a:rPr lang="ko-KR" altLang="en-US" sz="1000" dirty="0" smtClean="0">
                <a:latin typeface="+mn-ea"/>
              </a:rPr>
              <a:t>매입발주서 등록</a:t>
            </a:r>
            <a:endParaRPr lang="en-US" altLang="ko-KR" sz="1000" dirty="0" smtClean="0">
              <a:latin typeface="+mn-ea"/>
            </a:endParaRPr>
          </a:p>
          <a:p>
            <a:pPr marL="742950" lvl="1" indent="-285750">
              <a:spcAft>
                <a:spcPts val="300"/>
              </a:spcAft>
              <a:buFontTx/>
              <a:buChar char="-"/>
            </a:pPr>
            <a:r>
              <a:rPr lang="ko-KR" altLang="ko-KR" sz="1000" dirty="0" smtClean="0">
                <a:latin typeface="+mn-ea"/>
              </a:rPr>
              <a:t>⑫</a:t>
            </a:r>
            <a:r>
              <a:rPr lang="ko-KR" altLang="en-US" sz="1000" dirty="0" smtClean="0">
                <a:latin typeface="+mn-ea"/>
              </a:rPr>
              <a:t> 매입발주서 등록 내역</a:t>
            </a:r>
            <a:endParaRPr lang="en-US" altLang="ko-KR" sz="1000" dirty="0" smtClean="0">
              <a:latin typeface="+mn-ea"/>
            </a:endParaRPr>
          </a:p>
        </p:txBody>
      </p:sp>
      <p:pic>
        <p:nvPicPr>
          <p:cNvPr id="2050" name="Picture 2" descr="C:\Users\jsk\Desktop\캡처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46" y="1447200"/>
            <a:ext cx="6410325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직사각형 24"/>
          <p:cNvSpPr/>
          <p:nvPr/>
        </p:nvSpPr>
        <p:spPr>
          <a:xfrm rot="10800000" flipV="1">
            <a:off x="323850" y="1814185"/>
            <a:ext cx="392820" cy="1400829"/>
          </a:xfrm>
          <a:prstGeom prst="rect">
            <a:avLst/>
          </a:prstGeom>
          <a:solidFill>
            <a:srgbClr val="FF0000">
              <a:alpha val="24000"/>
            </a:srgbClr>
          </a:solidFill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b="1" dirty="0" smtClean="0">
                <a:solidFill>
                  <a:srgbClr val="FF0000"/>
                </a:solidFill>
                <a:latin typeface="+mn-ea"/>
              </a:rPr>
              <a:t>①</a:t>
            </a:r>
            <a:endParaRPr lang="en-US" altLang="ko-KR" sz="1100" b="1" dirty="0" smtClean="0">
              <a:solidFill>
                <a:srgbClr val="FF0000"/>
              </a:solidFill>
              <a:latin typeface="+mn-ea"/>
            </a:endParaRPr>
          </a:p>
          <a:p>
            <a:pPr algn="r"/>
            <a:r>
              <a:rPr lang="en-US" altLang="ko-KR" sz="1100" b="1" dirty="0" smtClean="0">
                <a:solidFill>
                  <a:srgbClr val="FF0000"/>
                </a:solidFill>
                <a:latin typeface="+mn-ea"/>
              </a:rPr>
              <a:t>②</a:t>
            </a:r>
            <a:endParaRPr lang="en-US" altLang="ko-KR" sz="1100" b="1" dirty="0">
              <a:solidFill>
                <a:srgbClr val="FF0000"/>
              </a:solidFill>
              <a:latin typeface="+mn-ea"/>
            </a:endParaRPr>
          </a:p>
          <a:p>
            <a:pPr algn="r"/>
            <a:r>
              <a:rPr lang="en-US" altLang="ko-KR" sz="1100" b="1" dirty="0" smtClean="0">
                <a:solidFill>
                  <a:srgbClr val="FF0000"/>
                </a:solidFill>
                <a:latin typeface="+mn-ea"/>
              </a:rPr>
              <a:t>③</a:t>
            </a:r>
          </a:p>
          <a:p>
            <a:pPr algn="r"/>
            <a:r>
              <a:rPr lang="en-US" altLang="ko-KR" sz="1100" b="1" dirty="0" smtClean="0">
                <a:solidFill>
                  <a:srgbClr val="FF0000"/>
                </a:solidFill>
                <a:latin typeface="+mn-ea"/>
              </a:rPr>
              <a:t>④</a:t>
            </a:r>
            <a:endParaRPr lang="en-US" altLang="ko-KR" sz="1100" b="1" dirty="0">
              <a:solidFill>
                <a:srgbClr val="FF0000"/>
              </a:solidFill>
              <a:latin typeface="+mn-ea"/>
            </a:endParaRPr>
          </a:p>
          <a:p>
            <a:pPr algn="r"/>
            <a:r>
              <a:rPr lang="en-US" altLang="ko-KR" sz="1100" b="1" dirty="0" smtClean="0">
                <a:solidFill>
                  <a:srgbClr val="FF0000"/>
                </a:solidFill>
                <a:latin typeface="+mn-ea"/>
              </a:rPr>
              <a:t>⑤</a:t>
            </a:r>
          </a:p>
          <a:p>
            <a:pPr algn="r"/>
            <a:r>
              <a:rPr lang="en-US" altLang="ko-KR" sz="1100" b="1" dirty="0" smtClean="0">
                <a:solidFill>
                  <a:srgbClr val="FF0000"/>
                </a:solidFill>
                <a:latin typeface="+mn-ea"/>
              </a:rPr>
              <a:t>⑥</a:t>
            </a:r>
            <a:endParaRPr lang="en-US" altLang="ko-KR" sz="1100" b="1" dirty="0">
              <a:solidFill>
                <a:srgbClr val="FF0000"/>
              </a:solidFill>
              <a:latin typeface="+mn-ea"/>
            </a:endParaRPr>
          </a:p>
          <a:p>
            <a:pPr algn="r"/>
            <a:r>
              <a:rPr lang="en-US" altLang="ko-KR" sz="1100" b="1" dirty="0" smtClean="0">
                <a:solidFill>
                  <a:srgbClr val="FF0000"/>
                </a:solidFill>
                <a:latin typeface="+mn-ea"/>
              </a:rPr>
              <a:t>⑦</a:t>
            </a:r>
          </a:p>
          <a:p>
            <a:pPr algn="r"/>
            <a:r>
              <a:rPr lang="ko-KR" altLang="en-US" sz="1100" b="1" dirty="0" smtClean="0">
                <a:solidFill>
                  <a:srgbClr val="FF0000"/>
                </a:solidFill>
                <a:latin typeface="+mn-ea"/>
              </a:rPr>
              <a:t>⑧</a:t>
            </a:r>
            <a:endParaRPr lang="ko-KR" altLang="en-US" sz="1100" b="1" dirty="0">
              <a:solidFill>
                <a:srgbClr val="FF0000"/>
              </a:solidFill>
              <a:latin typeface="+mn-ea"/>
            </a:endParaRPr>
          </a:p>
        </p:txBody>
      </p:sp>
      <p:pic>
        <p:nvPicPr>
          <p:cNvPr id="2051" name="Picture 3" descr="C:\Users\jsk\Desktop\캡처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46" y="4005263"/>
            <a:ext cx="6086475" cy="2028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직사각형 25"/>
          <p:cNvSpPr/>
          <p:nvPr/>
        </p:nvSpPr>
        <p:spPr>
          <a:xfrm rot="10800000" flipV="1">
            <a:off x="929468" y="4341390"/>
            <a:ext cx="392820" cy="770457"/>
          </a:xfrm>
          <a:prstGeom prst="rect">
            <a:avLst/>
          </a:prstGeom>
          <a:solidFill>
            <a:srgbClr val="FF0000">
              <a:alpha val="24000"/>
            </a:srgbClr>
          </a:solidFill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b="1" dirty="0" smtClean="0">
                <a:solidFill>
                  <a:srgbClr val="FF0000"/>
                </a:solidFill>
                <a:latin typeface="+mn-ea"/>
              </a:rPr>
              <a:t>⑨</a:t>
            </a:r>
            <a:endParaRPr lang="en-US" altLang="ko-KR" sz="1100" b="1" dirty="0" smtClean="0">
              <a:solidFill>
                <a:srgbClr val="FF0000"/>
              </a:solidFill>
              <a:latin typeface="+mn-ea"/>
            </a:endParaRPr>
          </a:p>
          <a:p>
            <a:pPr algn="r"/>
            <a:r>
              <a:rPr lang="ko-KR" altLang="ko-KR" sz="1100" b="1" dirty="0" smtClean="0">
                <a:solidFill>
                  <a:srgbClr val="FF0000"/>
                </a:solidFill>
                <a:latin typeface="+mn-ea"/>
              </a:rPr>
              <a:t>⑩</a:t>
            </a:r>
            <a:endParaRPr lang="en-US" altLang="ko-KR" sz="1100" b="1" dirty="0" smtClean="0">
              <a:solidFill>
                <a:srgbClr val="FF0000"/>
              </a:solidFill>
              <a:latin typeface="+mn-ea"/>
            </a:endParaRPr>
          </a:p>
          <a:p>
            <a:pPr algn="r"/>
            <a:r>
              <a:rPr lang="ko-KR" altLang="ko-KR" sz="1100" b="1" dirty="0" smtClean="0">
                <a:solidFill>
                  <a:srgbClr val="FF0000"/>
                </a:solidFill>
                <a:latin typeface="+mn-ea"/>
              </a:rPr>
              <a:t>⑪</a:t>
            </a:r>
            <a:endParaRPr lang="en-US" altLang="ko-KR" sz="1100" b="1" dirty="0" smtClean="0">
              <a:solidFill>
                <a:srgbClr val="FF0000"/>
              </a:solidFill>
              <a:latin typeface="+mn-ea"/>
            </a:endParaRPr>
          </a:p>
          <a:p>
            <a:pPr algn="r"/>
            <a:r>
              <a:rPr lang="ko-KR" altLang="ko-KR" sz="1100" b="1" dirty="0">
                <a:solidFill>
                  <a:srgbClr val="FF0000"/>
                </a:solidFill>
                <a:latin typeface="+mn-ea"/>
              </a:rPr>
              <a:t>⑫</a:t>
            </a:r>
            <a:endParaRPr lang="ko-KR" altLang="en-US" sz="11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560388" y="1083055"/>
            <a:ext cx="927337" cy="364745"/>
          </a:xfrm>
          <a:prstGeom prst="rect">
            <a:avLst/>
          </a:prstGeom>
          <a:solidFill>
            <a:srgbClr val="F15C2A">
              <a:alpha val="11000"/>
            </a:srgbClr>
          </a:solidFill>
          <a:ln w="6350">
            <a:solidFill>
              <a:srgbClr val="F15C2A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 smtClean="0">
                <a:solidFill>
                  <a:srgbClr val="EE5D28"/>
                </a:solidFill>
                <a:latin typeface="+mn-ea"/>
              </a:rPr>
              <a:t>품목관리</a:t>
            </a:r>
            <a:endParaRPr lang="en-US" altLang="ko-KR" sz="1000" dirty="0" smtClean="0">
              <a:solidFill>
                <a:srgbClr val="EE5D28"/>
              </a:solidFill>
              <a:latin typeface="+mn-ea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168756" y="3657600"/>
            <a:ext cx="927337" cy="364745"/>
          </a:xfrm>
          <a:prstGeom prst="rect">
            <a:avLst/>
          </a:prstGeom>
          <a:solidFill>
            <a:srgbClr val="F15C2A">
              <a:alpha val="11000"/>
            </a:srgbClr>
          </a:solidFill>
          <a:ln w="6350">
            <a:solidFill>
              <a:srgbClr val="F15C2A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 smtClean="0">
                <a:solidFill>
                  <a:srgbClr val="EE5D28"/>
                </a:solidFill>
                <a:latin typeface="+mn-ea"/>
              </a:rPr>
              <a:t>발주관리</a:t>
            </a:r>
            <a:endParaRPr lang="en-US" altLang="ko-KR" sz="1000" dirty="0" smtClean="0">
              <a:solidFill>
                <a:srgbClr val="EE5D28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40214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010CD-12E9-4091-8357-9D5CDF929741}" type="slidenum">
              <a:rPr lang="ko-KR" altLang="en-US" smtClean="0"/>
              <a:pPr/>
              <a:t>47</a:t>
            </a:fld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562846" y="584200"/>
            <a:ext cx="637995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800" dirty="0" smtClean="0">
                <a:solidFill>
                  <a:srgbClr val="F15C2A"/>
                </a:solidFill>
                <a:latin typeface="+mn-ea"/>
              </a:rPr>
              <a:t>9. </a:t>
            </a:r>
            <a:r>
              <a:rPr lang="ko-KR" altLang="en-US" sz="800" dirty="0" smtClean="0">
                <a:solidFill>
                  <a:srgbClr val="F15C2A"/>
                </a:solidFill>
                <a:latin typeface="+mn-ea"/>
              </a:rPr>
              <a:t>시스템 관리</a:t>
            </a:r>
            <a:endParaRPr lang="en-US" altLang="ko-KR" sz="800" dirty="0">
              <a:solidFill>
                <a:srgbClr val="F15C2A"/>
              </a:solidFill>
              <a:latin typeface="+mn-ea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60388" y="745783"/>
            <a:ext cx="2834109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400" b="1" spc="-50" dirty="0" smtClean="0">
                <a:solidFill>
                  <a:srgbClr val="F15C2A"/>
                </a:solidFill>
                <a:latin typeface="+mn-ea"/>
              </a:rPr>
              <a:t>이건 무엇일까요 </a:t>
            </a:r>
            <a:r>
              <a:rPr lang="en-US" altLang="ko-KR" sz="1400" b="1" spc="-50" dirty="0" smtClean="0">
                <a:solidFill>
                  <a:srgbClr val="F15C2A"/>
                </a:solidFill>
                <a:latin typeface="+mn-ea"/>
              </a:rPr>
              <a:t>– </a:t>
            </a:r>
            <a:r>
              <a:rPr lang="ko-KR" altLang="en-US" sz="1400" b="1" spc="-50" dirty="0" smtClean="0">
                <a:solidFill>
                  <a:srgbClr val="F15C2A"/>
                </a:solidFill>
                <a:latin typeface="+mn-ea"/>
              </a:rPr>
              <a:t>메뉴구성 </a:t>
            </a:r>
            <a:r>
              <a:rPr lang="en-US" altLang="ko-KR" sz="1400" b="1" spc="-50" dirty="0" smtClean="0">
                <a:solidFill>
                  <a:srgbClr val="F15C2A"/>
                </a:solidFill>
                <a:latin typeface="+mn-ea"/>
              </a:rPr>
              <a:t>| </a:t>
            </a:r>
            <a:r>
              <a:rPr lang="ko-KR" altLang="en-US" sz="1400" b="1" spc="-50" dirty="0" smtClean="0">
                <a:solidFill>
                  <a:srgbClr val="F15C2A"/>
                </a:solidFill>
                <a:latin typeface="+mn-ea"/>
              </a:rPr>
              <a:t>매입관리</a:t>
            </a:r>
            <a:endParaRPr lang="ko-KR" altLang="en-US" sz="1400" b="1" spc="-50" dirty="0">
              <a:solidFill>
                <a:srgbClr val="F15C2A"/>
              </a:solidFill>
              <a:latin typeface="+mn-e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330044" y="1447799"/>
            <a:ext cx="2423556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dirty="0" smtClean="0">
                <a:latin typeface="+mn-ea"/>
              </a:rPr>
              <a:t>① </a:t>
            </a:r>
            <a:r>
              <a:rPr lang="ko-KR" altLang="en-US" sz="1000" dirty="0" err="1" smtClean="0">
                <a:latin typeface="+mn-ea"/>
              </a:rPr>
              <a:t>매입처</a:t>
            </a:r>
            <a:r>
              <a:rPr lang="ko-KR" altLang="en-US" sz="1000" dirty="0" smtClean="0">
                <a:latin typeface="+mn-ea"/>
              </a:rPr>
              <a:t> </a:t>
            </a:r>
            <a:r>
              <a:rPr lang="ko-KR" altLang="en-US" sz="1000" dirty="0" smtClean="0">
                <a:latin typeface="+mn-ea"/>
              </a:rPr>
              <a:t>관리</a:t>
            </a:r>
            <a:endParaRPr lang="en-US" altLang="ko-KR" sz="1000" spc="-30" dirty="0" smtClean="0">
              <a:latin typeface="+mn-ea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dirty="0" smtClean="0">
                <a:latin typeface="+mn-ea"/>
              </a:rPr>
              <a:t>② </a:t>
            </a:r>
            <a:r>
              <a:rPr lang="ko-KR" altLang="en-US" sz="1000" dirty="0" err="1" smtClean="0">
                <a:latin typeface="+mn-ea"/>
              </a:rPr>
              <a:t>매입처</a:t>
            </a:r>
            <a:r>
              <a:rPr lang="ko-KR" altLang="en-US" sz="1000" dirty="0" smtClean="0">
                <a:latin typeface="+mn-ea"/>
              </a:rPr>
              <a:t> 등록 현황</a:t>
            </a:r>
            <a:endParaRPr lang="en-US" altLang="ko-KR" sz="1000" spc="-30" dirty="0" smtClean="0">
              <a:latin typeface="+mn-ea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dirty="0" smtClean="0">
                <a:latin typeface="+mn-ea"/>
              </a:rPr>
              <a:t>③ 매입 등록</a:t>
            </a:r>
            <a:endParaRPr lang="en-US" altLang="ko-KR" sz="1000" dirty="0" smtClean="0">
              <a:latin typeface="+mn-ea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dirty="0" smtClean="0">
                <a:latin typeface="+mn-ea"/>
              </a:rPr>
              <a:t>④ 매입 등록 내역</a:t>
            </a:r>
            <a:endParaRPr lang="en-US" altLang="ko-KR" sz="1000" dirty="0" smtClean="0">
              <a:latin typeface="+mn-ea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dirty="0" smtClean="0">
                <a:latin typeface="+mn-ea"/>
              </a:rPr>
              <a:t>⑤ 기간별 매입 현황</a:t>
            </a:r>
            <a:endParaRPr lang="en-US" altLang="ko-KR" sz="1000" dirty="0" smtClean="0">
              <a:latin typeface="+mn-ea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dirty="0" smtClean="0">
                <a:latin typeface="+mn-ea"/>
              </a:rPr>
              <a:t>⑥ 기간별</a:t>
            </a:r>
            <a:r>
              <a:rPr lang="en-US" altLang="ko-KR" sz="1000" dirty="0" smtClean="0">
                <a:latin typeface="+mn-ea"/>
              </a:rPr>
              <a:t>/</a:t>
            </a:r>
            <a:r>
              <a:rPr lang="ko-KR" altLang="en-US" sz="1000" dirty="0" smtClean="0">
                <a:latin typeface="+mn-ea"/>
              </a:rPr>
              <a:t>상품별 매입 현황</a:t>
            </a:r>
            <a:endParaRPr lang="en-US" altLang="ko-KR" sz="1000" dirty="0" smtClean="0">
              <a:latin typeface="+mn-ea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ko-KR" sz="1000" dirty="0" smtClean="0">
                <a:latin typeface="+mn-ea"/>
              </a:rPr>
              <a:t>⑦</a:t>
            </a:r>
            <a:r>
              <a:rPr lang="en-US" altLang="ko-KR" sz="1000" dirty="0" smtClean="0">
                <a:latin typeface="+mn-ea"/>
              </a:rPr>
              <a:t> </a:t>
            </a:r>
            <a:r>
              <a:rPr lang="ko-KR" altLang="en-US" sz="1000" dirty="0" err="1" smtClean="0">
                <a:latin typeface="+mn-ea"/>
              </a:rPr>
              <a:t>매입처별</a:t>
            </a:r>
            <a:r>
              <a:rPr lang="ko-KR" altLang="en-US" sz="1000" dirty="0" smtClean="0">
                <a:latin typeface="+mn-ea"/>
              </a:rPr>
              <a:t> 매입 현황</a:t>
            </a:r>
            <a:endParaRPr lang="en-US" altLang="ko-KR" sz="1000" dirty="0" smtClean="0">
              <a:latin typeface="+mn-ea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ko-KR" sz="1000" dirty="0" smtClean="0">
                <a:latin typeface="+mn-ea"/>
              </a:rPr>
              <a:t>⑧</a:t>
            </a:r>
            <a:r>
              <a:rPr lang="en-US" altLang="ko-KR" sz="1000" dirty="0" smtClean="0">
                <a:latin typeface="+mn-ea"/>
              </a:rPr>
              <a:t> </a:t>
            </a:r>
            <a:r>
              <a:rPr lang="ko-KR" altLang="en-US" sz="1000" dirty="0" err="1" smtClean="0">
                <a:latin typeface="+mn-ea"/>
              </a:rPr>
              <a:t>매입처별</a:t>
            </a:r>
            <a:r>
              <a:rPr lang="ko-KR" altLang="en-US" sz="1000" dirty="0" smtClean="0">
                <a:latin typeface="+mn-ea"/>
              </a:rPr>
              <a:t> 지급 내역</a:t>
            </a:r>
            <a:endParaRPr lang="en-US" altLang="ko-KR" sz="1000" dirty="0">
              <a:latin typeface="+mn-ea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dirty="0" smtClean="0">
                <a:latin typeface="+mn-ea"/>
              </a:rPr>
              <a:t>⑨ 미지급금 지급</a:t>
            </a:r>
            <a:endParaRPr lang="en-US" altLang="ko-KR" sz="1000" dirty="0" smtClean="0">
              <a:latin typeface="+mn-ea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ko-KR" sz="1000" dirty="0" smtClean="0">
                <a:latin typeface="+mn-ea"/>
              </a:rPr>
              <a:t>⑩</a:t>
            </a:r>
            <a:r>
              <a:rPr lang="ko-KR" altLang="en-US" sz="1000" dirty="0">
                <a:latin typeface="+mn-ea"/>
              </a:rPr>
              <a:t> </a:t>
            </a:r>
            <a:r>
              <a:rPr lang="ko-KR" altLang="en-US" sz="1000" dirty="0" smtClean="0">
                <a:latin typeface="+mn-ea"/>
              </a:rPr>
              <a:t>거래정보 </a:t>
            </a:r>
            <a:r>
              <a:rPr lang="ko-KR" altLang="en-US" sz="1000" dirty="0" smtClean="0">
                <a:latin typeface="+mn-ea"/>
              </a:rPr>
              <a:t>변경</a:t>
            </a:r>
            <a:endParaRPr lang="en-US" altLang="ko-KR" sz="1000" dirty="0" smtClean="0">
              <a:latin typeface="+mn-ea"/>
            </a:endParaRPr>
          </a:p>
          <a:p>
            <a:pPr marL="742950" lvl="1" indent="-285750">
              <a:spcAft>
                <a:spcPts val="300"/>
              </a:spcAft>
              <a:buFontTx/>
              <a:buChar char="-"/>
            </a:pPr>
            <a:r>
              <a:rPr lang="ko-KR" altLang="en-US" sz="1000" dirty="0" smtClean="0">
                <a:latin typeface="+mn-ea"/>
              </a:rPr>
              <a:t>상품별 연결된 </a:t>
            </a:r>
            <a:r>
              <a:rPr lang="ko-KR" altLang="en-US" sz="1000" dirty="0" err="1" smtClean="0">
                <a:latin typeface="+mn-ea"/>
              </a:rPr>
              <a:t>매입처</a:t>
            </a:r>
            <a:endParaRPr lang="en-US" altLang="ko-KR" sz="1000" dirty="0" smtClean="0">
              <a:latin typeface="+mn-ea"/>
            </a:endParaRPr>
          </a:p>
        </p:txBody>
      </p:sp>
      <p:pic>
        <p:nvPicPr>
          <p:cNvPr id="3074" name="Picture 2" descr="C:\Users\jsk\Desktop\캡처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386" y="1447200"/>
            <a:ext cx="6086475" cy="255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직사각형 10"/>
          <p:cNvSpPr/>
          <p:nvPr/>
        </p:nvSpPr>
        <p:spPr>
          <a:xfrm rot="10800000" flipV="1">
            <a:off x="1480495" y="1804659"/>
            <a:ext cx="392820" cy="1929125"/>
          </a:xfrm>
          <a:prstGeom prst="rect">
            <a:avLst/>
          </a:prstGeom>
          <a:solidFill>
            <a:srgbClr val="FF0000">
              <a:alpha val="24000"/>
            </a:srgbClr>
          </a:solidFill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b="1" dirty="0" smtClean="0">
                <a:solidFill>
                  <a:srgbClr val="FF0000"/>
                </a:solidFill>
                <a:latin typeface="+mn-ea"/>
              </a:rPr>
              <a:t>①</a:t>
            </a:r>
            <a:endParaRPr lang="en-US" altLang="ko-KR" sz="1100" b="1" dirty="0" smtClean="0">
              <a:solidFill>
                <a:srgbClr val="FF0000"/>
              </a:solidFill>
              <a:latin typeface="+mn-ea"/>
            </a:endParaRPr>
          </a:p>
          <a:p>
            <a:pPr algn="r"/>
            <a:r>
              <a:rPr lang="en-US" altLang="ko-KR" sz="1100" b="1" dirty="0" smtClean="0">
                <a:solidFill>
                  <a:srgbClr val="FF0000"/>
                </a:solidFill>
                <a:latin typeface="+mn-ea"/>
              </a:rPr>
              <a:t>②</a:t>
            </a:r>
            <a:endParaRPr lang="en-US" altLang="ko-KR" sz="1100" b="1" dirty="0">
              <a:solidFill>
                <a:srgbClr val="FF0000"/>
              </a:solidFill>
              <a:latin typeface="+mn-ea"/>
            </a:endParaRPr>
          </a:p>
          <a:p>
            <a:pPr algn="r"/>
            <a:r>
              <a:rPr lang="en-US" altLang="ko-KR" sz="1100" b="1" dirty="0" smtClean="0">
                <a:solidFill>
                  <a:srgbClr val="FF0000"/>
                </a:solidFill>
                <a:latin typeface="+mn-ea"/>
              </a:rPr>
              <a:t>③</a:t>
            </a:r>
          </a:p>
          <a:p>
            <a:pPr algn="r"/>
            <a:r>
              <a:rPr lang="en-US" altLang="ko-KR" sz="1100" b="1" dirty="0" smtClean="0">
                <a:solidFill>
                  <a:srgbClr val="FF0000"/>
                </a:solidFill>
                <a:latin typeface="+mn-ea"/>
              </a:rPr>
              <a:t>④</a:t>
            </a:r>
            <a:endParaRPr lang="en-US" altLang="ko-KR" sz="1100" b="1" dirty="0">
              <a:solidFill>
                <a:srgbClr val="FF0000"/>
              </a:solidFill>
              <a:latin typeface="+mn-ea"/>
            </a:endParaRPr>
          </a:p>
          <a:p>
            <a:pPr algn="r"/>
            <a:r>
              <a:rPr lang="en-US" altLang="ko-KR" sz="1100" b="1" dirty="0" smtClean="0">
                <a:solidFill>
                  <a:srgbClr val="FF0000"/>
                </a:solidFill>
                <a:latin typeface="+mn-ea"/>
              </a:rPr>
              <a:t>⑤</a:t>
            </a:r>
          </a:p>
          <a:p>
            <a:pPr algn="r"/>
            <a:r>
              <a:rPr lang="en-US" altLang="ko-KR" sz="1100" b="1" dirty="0" smtClean="0">
                <a:solidFill>
                  <a:srgbClr val="FF0000"/>
                </a:solidFill>
                <a:latin typeface="+mn-ea"/>
              </a:rPr>
              <a:t>⑥</a:t>
            </a:r>
          </a:p>
          <a:p>
            <a:pPr algn="r"/>
            <a:endParaRPr lang="en-US" altLang="ko-KR" sz="1100" b="1" dirty="0">
              <a:solidFill>
                <a:srgbClr val="FF0000"/>
              </a:solidFill>
              <a:latin typeface="+mn-ea"/>
            </a:endParaRPr>
          </a:p>
          <a:p>
            <a:pPr algn="r"/>
            <a:r>
              <a:rPr lang="en-US" altLang="ko-KR" sz="1100" b="1" dirty="0" smtClean="0">
                <a:solidFill>
                  <a:srgbClr val="FF0000"/>
                </a:solidFill>
                <a:latin typeface="+mn-ea"/>
              </a:rPr>
              <a:t>⑦</a:t>
            </a:r>
          </a:p>
          <a:p>
            <a:pPr algn="r"/>
            <a:r>
              <a:rPr lang="ko-KR" altLang="en-US" sz="1100" b="1" dirty="0" smtClean="0">
                <a:solidFill>
                  <a:srgbClr val="FF0000"/>
                </a:solidFill>
                <a:latin typeface="+mn-ea"/>
              </a:rPr>
              <a:t>⑧</a:t>
            </a:r>
            <a:endParaRPr lang="en-US" altLang="ko-KR" sz="1100" b="1" dirty="0" smtClean="0">
              <a:solidFill>
                <a:srgbClr val="FF0000"/>
              </a:solidFill>
              <a:latin typeface="+mn-ea"/>
            </a:endParaRPr>
          </a:p>
          <a:p>
            <a:pPr algn="r"/>
            <a:r>
              <a:rPr lang="ko-KR" altLang="en-US" sz="1100" b="1" dirty="0">
                <a:solidFill>
                  <a:srgbClr val="FF0000"/>
                </a:solidFill>
                <a:latin typeface="+mn-ea"/>
              </a:rPr>
              <a:t>⑨</a:t>
            </a:r>
            <a:endParaRPr lang="en-US" altLang="ko-KR" sz="1100" b="1" dirty="0">
              <a:solidFill>
                <a:srgbClr val="FF0000"/>
              </a:solidFill>
              <a:latin typeface="+mn-ea"/>
            </a:endParaRPr>
          </a:p>
          <a:p>
            <a:pPr algn="r"/>
            <a:r>
              <a:rPr lang="ko-KR" altLang="ko-KR" sz="1100" b="1" dirty="0" smtClean="0">
                <a:solidFill>
                  <a:srgbClr val="FF0000"/>
                </a:solidFill>
                <a:latin typeface="+mn-ea"/>
              </a:rPr>
              <a:t>⑩</a:t>
            </a:r>
            <a:endParaRPr lang="en-US" altLang="ko-KR" sz="11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749781" y="1083054"/>
            <a:ext cx="927337" cy="364745"/>
          </a:xfrm>
          <a:prstGeom prst="rect">
            <a:avLst/>
          </a:prstGeom>
          <a:solidFill>
            <a:srgbClr val="F15C2A">
              <a:alpha val="11000"/>
            </a:srgbClr>
          </a:solidFill>
          <a:ln w="6350">
            <a:solidFill>
              <a:srgbClr val="F15C2A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 smtClean="0">
                <a:solidFill>
                  <a:srgbClr val="EE5D28"/>
                </a:solidFill>
                <a:latin typeface="+mn-ea"/>
              </a:rPr>
              <a:t>매입관리</a:t>
            </a:r>
            <a:endParaRPr lang="en-US" altLang="ko-KR" sz="1000" dirty="0" smtClean="0">
              <a:solidFill>
                <a:srgbClr val="EE5D28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18648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010CD-12E9-4091-8357-9D5CDF929741}" type="slidenum">
              <a:rPr lang="ko-KR" altLang="en-US" smtClean="0"/>
              <a:pPr/>
              <a:t>48</a:t>
            </a:fld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562846" y="584200"/>
            <a:ext cx="637995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800" dirty="0" smtClean="0">
                <a:solidFill>
                  <a:srgbClr val="F15C2A"/>
                </a:solidFill>
                <a:latin typeface="+mn-ea"/>
              </a:rPr>
              <a:t>9. </a:t>
            </a:r>
            <a:r>
              <a:rPr lang="ko-KR" altLang="en-US" sz="800" dirty="0" smtClean="0">
                <a:solidFill>
                  <a:srgbClr val="F15C2A"/>
                </a:solidFill>
                <a:latin typeface="+mn-ea"/>
              </a:rPr>
              <a:t>시스템 관리</a:t>
            </a:r>
            <a:endParaRPr lang="en-US" altLang="ko-KR" sz="800" dirty="0">
              <a:solidFill>
                <a:srgbClr val="F15C2A"/>
              </a:solidFill>
              <a:latin typeface="+mn-ea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60388" y="745783"/>
            <a:ext cx="3039294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400" b="1" spc="-50" dirty="0" smtClean="0">
                <a:solidFill>
                  <a:srgbClr val="F15C2A"/>
                </a:solidFill>
                <a:latin typeface="+mn-ea"/>
              </a:rPr>
              <a:t>이건 무엇일까요 </a:t>
            </a:r>
            <a:r>
              <a:rPr lang="en-US" altLang="ko-KR" sz="1400" b="1" spc="-50" dirty="0" smtClean="0">
                <a:solidFill>
                  <a:srgbClr val="F15C2A"/>
                </a:solidFill>
                <a:latin typeface="+mn-ea"/>
              </a:rPr>
              <a:t>– </a:t>
            </a:r>
            <a:r>
              <a:rPr lang="ko-KR" altLang="en-US" sz="1400" b="1" spc="-50" dirty="0" smtClean="0">
                <a:solidFill>
                  <a:srgbClr val="F15C2A"/>
                </a:solidFill>
                <a:latin typeface="+mn-ea"/>
              </a:rPr>
              <a:t>메뉴구성 </a:t>
            </a:r>
            <a:r>
              <a:rPr lang="en-US" altLang="ko-KR" sz="1400" b="1" spc="-50" dirty="0" smtClean="0">
                <a:solidFill>
                  <a:srgbClr val="F15C2A"/>
                </a:solidFill>
                <a:latin typeface="+mn-ea"/>
              </a:rPr>
              <a:t>| </a:t>
            </a:r>
            <a:r>
              <a:rPr lang="ko-KR" altLang="en-US" sz="1400" b="1" spc="-50" dirty="0" smtClean="0">
                <a:solidFill>
                  <a:srgbClr val="F15C2A"/>
                </a:solidFill>
                <a:latin typeface="+mn-ea"/>
              </a:rPr>
              <a:t>영업관리</a:t>
            </a:r>
            <a:r>
              <a:rPr lang="en-US" altLang="ko-KR" sz="1400" b="1" spc="-50" dirty="0" smtClean="0">
                <a:solidFill>
                  <a:srgbClr val="F15C2A"/>
                </a:solidFill>
                <a:latin typeface="+mn-ea"/>
              </a:rPr>
              <a:t>#1</a:t>
            </a:r>
            <a:endParaRPr lang="ko-KR" altLang="en-US" sz="1400" b="1" spc="-50" dirty="0">
              <a:solidFill>
                <a:srgbClr val="F15C2A"/>
              </a:solidFill>
              <a:latin typeface="+mn-e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330044" y="1447799"/>
            <a:ext cx="2423556" cy="1977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dirty="0" smtClean="0">
                <a:latin typeface="+mn-ea"/>
              </a:rPr>
              <a:t>① 매출처 관리</a:t>
            </a:r>
            <a:endParaRPr lang="en-US" altLang="ko-KR" sz="1000" spc="-30" dirty="0" smtClean="0">
              <a:latin typeface="+mn-ea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dirty="0" smtClean="0">
                <a:latin typeface="+mn-ea"/>
              </a:rPr>
              <a:t>② 매출처 등록 현황</a:t>
            </a:r>
            <a:endParaRPr lang="en-US" altLang="ko-KR" sz="1000" spc="-30" dirty="0" smtClean="0">
              <a:latin typeface="+mn-ea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dirty="0" smtClean="0">
                <a:latin typeface="+mn-ea"/>
              </a:rPr>
              <a:t>③ 매출 등록</a:t>
            </a:r>
            <a:endParaRPr lang="en-US" altLang="ko-KR" sz="1000" dirty="0" smtClean="0">
              <a:latin typeface="+mn-ea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dirty="0" smtClean="0">
                <a:latin typeface="+mn-ea"/>
              </a:rPr>
              <a:t>④ 매출 등록 내역</a:t>
            </a:r>
            <a:endParaRPr lang="en-US" altLang="ko-KR" sz="1000" dirty="0" smtClean="0">
              <a:latin typeface="+mn-ea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dirty="0" smtClean="0">
                <a:latin typeface="+mn-ea"/>
              </a:rPr>
              <a:t>⑤ 폐기 처리</a:t>
            </a:r>
            <a:endParaRPr lang="en-US" altLang="ko-KR" sz="1000" dirty="0" smtClean="0">
              <a:latin typeface="+mn-ea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dirty="0" smtClean="0">
                <a:latin typeface="+mn-ea"/>
              </a:rPr>
              <a:t>⑥ 기간별 매출 현황</a:t>
            </a:r>
            <a:endParaRPr lang="en-US" altLang="ko-KR" sz="1000" dirty="0" smtClean="0">
              <a:latin typeface="+mn-ea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ko-KR" sz="1000" dirty="0" smtClean="0">
                <a:latin typeface="+mn-ea"/>
              </a:rPr>
              <a:t>⑦</a:t>
            </a:r>
            <a:r>
              <a:rPr lang="en-US" altLang="ko-KR" sz="1000" dirty="0" smtClean="0">
                <a:latin typeface="+mn-ea"/>
              </a:rPr>
              <a:t> </a:t>
            </a:r>
            <a:r>
              <a:rPr lang="ko-KR" altLang="en-US" sz="1000" dirty="0" smtClean="0">
                <a:latin typeface="+mn-ea"/>
              </a:rPr>
              <a:t>거래처별 매출 현황</a:t>
            </a:r>
            <a:endParaRPr lang="en-US" altLang="ko-KR" sz="1000" dirty="0" smtClean="0">
              <a:latin typeface="+mn-ea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ko-KR" sz="1000" dirty="0" smtClean="0">
                <a:latin typeface="+mn-ea"/>
              </a:rPr>
              <a:t>⑧</a:t>
            </a:r>
            <a:r>
              <a:rPr lang="en-US" altLang="ko-KR" sz="1000" dirty="0" smtClean="0">
                <a:latin typeface="+mn-ea"/>
              </a:rPr>
              <a:t> </a:t>
            </a:r>
            <a:r>
              <a:rPr lang="ko-KR" altLang="en-US" sz="1000" dirty="0" smtClean="0">
                <a:latin typeface="+mn-ea"/>
              </a:rPr>
              <a:t>기간별</a:t>
            </a:r>
            <a:r>
              <a:rPr lang="en-US" altLang="ko-KR" sz="1000" dirty="0" smtClean="0">
                <a:latin typeface="+mn-ea"/>
              </a:rPr>
              <a:t>/</a:t>
            </a:r>
            <a:r>
              <a:rPr lang="ko-KR" altLang="en-US" sz="1000" dirty="0" smtClean="0">
                <a:latin typeface="+mn-ea"/>
              </a:rPr>
              <a:t>상품별 매출 현황</a:t>
            </a:r>
            <a:endParaRPr lang="en-US" altLang="ko-KR" sz="1000" dirty="0">
              <a:latin typeface="+mn-ea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dirty="0" smtClean="0">
                <a:latin typeface="+mn-ea"/>
              </a:rPr>
              <a:t>⑨ 시간대별</a:t>
            </a:r>
            <a:r>
              <a:rPr lang="en-US" altLang="ko-KR" sz="1000" dirty="0" smtClean="0">
                <a:latin typeface="+mn-ea"/>
              </a:rPr>
              <a:t>/</a:t>
            </a:r>
            <a:r>
              <a:rPr lang="ko-KR" altLang="en-US" sz="1000" dirty="0" smtClean="0">
                <a:latin typeface="+mn-ea"/>
              </a:rPr>
              <a:t>분류 별 </a:t>
            </a:r>
            <a:r>
              <a:rPr lang="ko-KR" altLang="en-US" sz="1000" dirty="0" smtClean="0">
                <a:latin typeface="+mn-ea"/>
              </a:rPr>
              <a:t>매출 현황</a:t>
            </a:r>
            <a:endParaRPr lang="en-US" altLang="ko-KR" sz="1000" dirty="0" smtClean="0">
              <a:latin typeface="+mn-ea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ko-KR" sz="1000" dirty="0" smtClean="0">
                <a:latin typeface="+mn-ea"/>
              </a:rPr>
              <a:t>⑩</a:t>
            </a:r>
            <a:r>
              <a:rPr lang="ko-KR" altLang="en-US" sz="1000" dirty="0">
                <a:latin typeface="+mn-ea"/>
              </a:rPr>
              <a:t> </a:t>
            </a:r>
            <a:r>
              <a:rPr lang="ko-KR" altLang="en-US" sz="1000" dirty="0" smtClean="0">
                <a:latin typeface="+mn-ea"/>
              </a:rPr>
              <a:t>결제수단별 매출 현황</a:t>
            </a:r>
            <a:endParaRPr lang="en-US" altLang="ko-KR" sz="1000" dirty="0" smtClean="0">
              <a:latin typeface="+mn-ea"/>
            </a:endParaRPr>
          </a:p>
        </p:txBody>
      </p:sp>
      <p:pic>
        <p:nvPicPr>
          <p:cNvPr id="4098" name="Picture 2" descr="C:\Users\jsk\Desktop\캡처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388" y="1447200"/>
            <a:ext cx="6086475" cy="5419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/>
          <p:cNvSpPr/>
          <p:nvPr/>
        </p:nvSpPr>
        <p:spPr>
          <a:xfrm rot="10800000" flipV="1">
            <a:off x="2088918" y="1767244"/>
            <a:ext cx="392820" cy="1823682"/>
          </a:xfrm>
          <a:prstGeom prst="rect">
            <a:avLst/>
          </a:prstGeom>
          <a:solidFill>
            <a:srgbClr val="FF0000">
              <a:alpha val="24000"/>
            </a:srgbClr>
          </a:solidFill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b="1" dirty="0" smtClean="0">
                <a:solidFill>
                  <a:srgbClr val="FF0000"/>
                </a:solidFill>
                <a:latin typeface="+mn-ea"/>
              </a:rPr>
              <a:t>①</a:t>
            </a:r>
            <a:endParaRPr lang="en-US" altLang="ko-KR" sz="1100" b="1" dirty="0" smtClean="0">
              <a:solidFill>
                <a:srgbClr val="FF0000"/>
              </a:solidFill>
              <a:latin typeface="+mn-ea"/>
            </a:endParaRPr>
          </a:p>
          <a:p>
            <a:pPr algn="r"/>
            <a:r>
              <a:rPr lang="en-US" altLang="ko-KR" sz="1100" b="1" dirty="0" smtClean="0">
                <a:solidFill>
                  <a:srgbClr val="FF0000"/>
                </a:solidFill>
                <a:latin typeface="+mn-ea"/>
              </a:rPr>
              <a:t>②</a:t>
            </a:r>
            <a:endParaRPr lang="en-US" altLang="ko-KR" sz="1100" b="1" dirty="0">
              <a:solidFill>
                <a:srgbClr val="FF0000"/>
              </a:solidFill>
              <a:latin typeface="+mn-ea"/>
            </a:endParaRPr>
          </a:p>
          <a:p>
            <a:pPr algn="r"/>
            <a:r>
              <a:rPr lang="en-US" altLang="ko-KR" sz="1100" b="1" dirty="0" smtClean="0">
                <a:solidFill>
                  <a:srgbClr val="FF0000"/>
                </a:solidFill>
                <a:latin typeface="+mn-ea"/>
              </a:rPr>
              <a:t>③</a:t>
            </a:r>
          </a:p>
          <a:p>
            <a:pPr algn="r"/>
            <a:r>
              <a:rPr lang="en-US" altLang="ko-KR" sz="1100" b="1" dirty="0" smtClean="0">
                <a:solidFill>
                  <a:srgbClr val="FF0000"/>
                </a:solidFill>
                <a:latin typeface="+mn-ea"/>
              </a:rPr>
              <a:t>④</a:t>
            </a:r>
            <a:endParaRPr lang="en-US" altLang="ko-KR" sz="1100" b="1" dirty="0">
              <a:solidFill>
                <a:srgbClr val="FF0000"/>
              </a:solidFill>
              <a:latin typeface="+mn-ea"/>
            </a:endParaRPr>
          </a:p>
          <a:p>
            <a:pPr algn="r"/>
            <a:r>
              <a:rPr lang="en-US" altLang="ko-KR" sz="1100" b="1" dirty="0" smtClean="0">
                <a:solidFill>
                  <a:srgbClr val="FF0000"/>
                </a:solidFill>
                <a:latin typeface="+mn-ea"/>
              </a:rPr>
              <a:t>⑤</a:t>
            </a:r>
          </a:p>
          <a:p>
            <a:pPr algn="r"/>
            <a:r>
              <a:rPr lang="en-US" altLang="ko-KR" sz="1100" b="1" dirty="0" smtClean="0">
                <a:solidFill>
                  <a:srgbClr val="FF0000"/>
                </a:solidFill>
                <a:latin typeface="+mn-ea"/>
              </a:rPr>
              <a:t>⑥</a:t>
            </a:r>
          </a:p>
          <a:p>
            <a:pPr algn="r"/>
            <a:r>
              <a:rPr lang="en-US" altLang="ko-KR" sz="1100" b="1" dirty="0" smtClean="0">
                <a:solidFill>
                  <a:srgbClr val="FF0000"/>
                </a:solidFill>
                <a:latin typeface="+mn-ea"/>
              </a:rPr>
              <a:t>⑦</a:t>
            </a:r>
          </a:p>
          <a:p>
            <a:pPr algn="r"/>
            <a:r>
              <a:rPr lang="ko-KR" altLang="en-US" sz="1100" b="1" dirty="0" smtClean="0">
                <a:solidFill>
                  <a:srgbClr val="FF0000"/>
                </a:solidFill>
                <a:latin typeface="+mn-ea"/>
              </a:rPr>
              <a:t>⑧</a:t>
            </a:r>
            <a:endParaRPr lang="en-US" altLang="ko-KR" sz="1100" b="1" dirty="0" smtClean="0">
              <a:solidFill>
                <a:srgbClr val="FF0000"/>
              </a:solidFill>
              <a:latin typeface="+mn-ea"/>
            </a:endParaRPr>
          </a:p>
          <a:p>
            <a:pPr algn="r"/>
            <a:r>
              <a:rPr lang="ko-KR" altLang="en-US" sz="1100" b="1" dirty="0">
                <a:solidFill>
                  <a:srgbClr val="FF0000"/>
                </a:solidFill>
                <a:latin typeface="+mn-ea"/>
              </a:rPr>
              <a:t>⑨</a:t>
            </a:r>
            <a:endParaRPr lang="en-US" altLang="ko-KR" sz="1100" b="1" dirty="0">
              <a:solidFill>
                <a:srgbClr val="FF0000"/>
              </a:solidFill>
              <a:latin typeface="+mn-ea"/>
            </a:endParaRPr>
          </a:p>
          <a:p>
            <a:pPr algn="r"/>
            <a:r>
              <a:rPr lang="ko-KR" altLang="ko-KR" sz="1100" b="1" dirty="0" smtClean="0">
                <a:solidFill>
                  <a:srgbClr val="FF0000"/>
                </a:solidFill>
                <a:latin typeface="+mn-ea"/>
              </a:rPr>
              <a:t>⑩</a:t>
            </a:r>
            <a:endParaRPr lang="en-US" altLang="ko-KR" sz="11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336007" y="1078292"/>
            <a:ext cx="927337" cy="364745"/>
          </a:xfrm>
          <a:prstGeom prst="rect">
            <a:avLst/>
          </a:prstGeom>
          <a:solidFill>
            <a:srgbClr val="F15C2A">
              <a:alpha val="11000"/>
            </a:srgbClr>
          </a:solidFill>
          <a:ln w="6350">
            <a:solidFill>
              <a:srgbClr val="F15C2A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 smtClean="0">
                <a:solidFill>
                  <a:srgbClr val="EE5D28"/>
                </a:solidFill>
                <a:latin typeface="+mn-ea"/>
              </a:rPr>
              <a:t>영업관리</a:t>
            </a:r>
            <a:endParaRPr lang="en-US" altLang="ko-KR" sz="1000" dirty="0" smtClean="0">
              <a:solidFill>
                <a:srgbClr val="EE5D28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15468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010CD-12E9-4091-8357-9D5CDF929741}" type="slidenum">
              <a:rPr lang="ko-KR" altLang="en-US" smtClean="0"/>
              <a:pPr/>
              <a:t>49</a:t>
            </a:fld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562846" y="584200"/>
            <a:ext cx="637995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800" dirty="0" smtClean="0">
                <a:solidFill>
                  <a:srgbClr val="F15C2A"/>
                </a:solidFill>
                <a:latin typeface="+mn-ea"/>
              </a:rPr>
              <a:t>9. </a:t>
            </a:r>
            <a:r>
              <a:rPr lang="ko-KR" altLang="en-US" sz="800" dirty="0" smtClean="0">
                <a:solidFill>
                  <a:srgbClr val="F15C2A"/>
                </a:solidFill>
                <a:latin typeface="+mn-ea"/>
              </a:rPr>
              <a:t>시스템 관리</a:t>
            </a:r>
            <a:endParaRPr lang="en-US" altLang="ko-KR" sz="800" dirty="0">
              <a:solidFill>
                <a:srgbClr val="F15C2A"/>
              </a:solidFill>
              <a:latin typeface="+mn-ea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60388" y="745783"/>
            <a:ext cx="2996013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400" b="1" spc="-50" dirty="0" smtClean="0">
                <a:solidFill>
                  <a:srgbClr val="F15C2A"/>
                </a:solidFill>
                <a:latin typeface="+mn-ea"/>
              </a:rPr>
              <a:t>이건 무엇일까요</a:t>
            </a:r>
            <a:r>
              <a:rPr lang="en-US" altLang="ko-KR" sz="1400" b="1" spc="-50" dirty="0" smtClean="0">
                <a:solidFill>
                  <a:srgbClr val="F15C2A"/>
                </a:solidFill>
                <a:latin typeface="+mn-ea"/>
              </a:rPr>
              <a:t>– </a:t>
            </a:r>
            <a:r>
              <a:rPr lang="ko-KR" altLang="en-US" sz="1400" b="1" spc="-50" dirty="0" smtClean="0">
                <a:solidFill>
                  <a:srgbClr val="F15C2A"/>
                </a:solidFill>
                <a:latin typeface="+mn-ea"/>
              </a:rPr>
              <a:t>메뉴구</a:t>
            </a:r>
            <a:r>
              <a:rPr lang="ko-KR" altLang="en-US" sz="1400" b="1" spc="-50" dirty="0">
                <a:solidFill>
                  <a:srgbClr val="F15C2A"/>
                </a:solidFill>
                <a:latin typeface="+mn-ea"/>
              </a:rPr>
              <a:t>성</a:t>
            </a:r>
            <a:r>
              <a:rPr lang="ko-KR" altLang="en-US" sz="1400" b="1" spc="-50" dirty="0" smtClean="0">
                <a:solidFill>
                  <a:srgbClr val="F15C2A"/>
                </a:solidFill>
                <a:latin typeface="+mn-ea"/>
              </a:rPr>
              <a:t> </a:t>
            </a:r>
            <a:r>
              <a:rPr lang="en-US" altLang="ko-KR" sz="1400" b="1" spc="-50" dirty="0" smtClean="0">
                <a:solidFill>
                  <a:srgbClr val="F15C2A"/>
                </a:solidFill>
                <a:latin typeface="+mn-ea"/>
              </a:rPr>
              <a:t>| </a:t>
            </a:r>
            <a:r>
              <a:rPr lang="ko-KR" altLang="en-US" sz="1400" b="1" spc="-50" dirty="0" smtClean="0">
                <a:solidFill>
                  <a:srgbClr val="F15C2A"/>
                </a:solidFill>
                <a:latin typeface="+mn-ea"/>
              </a:rPr>
              <a:t>영업관리</a:t>
            </a:r>
            <a:r>
              <a:rPr lang="en-US" altLang="ko-KR" sz="1400" b="1" spc="-50" dirty="0" smtClean="0">
                <a:solidFill>
                  <a:srgbClr val="F15C2A"/>
                </a:solidFill>
                <a:latin typeface="+mn-ea"/>
              </a:rPr>
              <a:t>#2</a:t>
            </a:r>
            <a:endParaRPr lang="ko-KR" altLang="en-US" sz="1400" b="1" spc="-50" dirty="0">
              <a:solidFill>
                <a:srgbClr val="F15C2A"/>
              </a:solidFill>
              <a:latin typeface="+mn-e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330044" y="1447799"/>
            <a:ext cx="2423556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dirty="0" smtClean="0">
                <a:latin typeface="+mn-ea"/>
              </a:rPr>
              <a:t>① </a:t>
            </a:r>
            <a:r>
              <a:rPr lang="ko-KR" altLang="en-US" sz="1000" dirty="0" err="1" smtClean="0">
                <a:latin typeface="+mn-ea"/>
              </a:rPr>
              <a:t>매출처별</a:t>
            </a:r>
            <a:r>
              <a:rPr lang="ko-KR" altLang="en-US" sz="1000" dirty="0" smtClean="0">
                <a:latin typeface="+mn-ea"/>
              </a:rPr>
              <a:t> 매출 현황</a:t>
            </a:r>
            <a:endParaRPr lang="en-US" altLang="ko-KR" sz="1000" spc="-30" dirty="0" smtClean="0">
              <a:latin typeface="+mn-ea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dirty="0" smtClean="0">
                <a:latin typeface="+mn-ea"/>
              </a:rPr>
              <a:t>② </a:t>
            </a:r>
            <a:r>
              <a:rPr lang="ko-KR" altLang="en-US" sz="1000" dirty="0" err="1" smtClean="0">
                <a:latin typeface="+mn-ea"/>
              </a:rPr>
              <a:t>매출처별</a:t>
            </a:r>
            <a:r>
              <a:rPr lang="ko-KR" altLang="en-US" sz="1000" dirty="0" smtClean="0">
                <a:latin typeface="+mn-ea"/>
              </a:rPr>
              <a:t> 수금 내역</a:t>
            </a:r>
            <a:endParaRPr lang="en-US" altLang="ko-KR" sz="1000" spc="-30" dirty="0" smtClean="0">
              <a:latin typeface="+mn-ea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dirty="0" smtClean="0">
                <a:latin typeface="+mn-ea"/>
              </a:rPr>
              <a:t>③ 미수금 등록</a:t>
            </a:r>
            <a:endParaRPr lang="en-US" altLang="ko-KR" sz="1000" dirty="0" smtClean="0">
              <a:latin typeface="+mn-ea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dirty="0" smtClean="0">
                <a:latin typeface="+mn-ea"/>
              </a:rPr>
              <a:t>④ 세금계산서 발행</a:t>
            </a:r>
            <a:endParaRPr lang="en-US" altLang="ko-KR" sz="1000" dirty="0" smtClean="0">
              <a:latin typeface="+mn-ea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dirty="0" smtClean="0">
                <a:latin typeface="+mn-ea"/>
              </a:rPr>
              <a:t>⑤ 세금계산서 발행 내역</a:t>
            </a:r>
            <a:endParaRPr lang="en-US" altLang="ko-KR" sz="1000" dirty="0" smtClean="0">
              <a:latin typeface="+mn-ea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dirty="0" smtClean="0">
                <a:latin typeface="+mn-ea"/>
              </a:rPr>
              <a:t>⑥ 세금계산서 발행 내역 상세</a:t>
            </a:r>
            <a:endParaRPr lang="en-US" altLang="ko-KR" sz="1000" dirty="0" smtClean="0">
              <a:latin typeface="+mn-ea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ko-KR" sz="1000" dirty="0" smtClean="0">
                <a:latin typeface="+mn-ea"/>
              </a:rPr>
              <a:t>⑦</a:t>
            </a:r>
            <a:r>
              <a:rPr lang="en-US" altLang="ko-KR" sz="1000" dirty="0" smtClean="0">
                <a:latin typeface="+mn-ea"/>
              </a:rPr>
              <a:t> </a:t>
            </a:r>
            <a:r>
              <a:rPr lang="ko-KR" altLang="en-US" sz="1000" dirty="0" smtClean="0">
                <a:latin typeface="+mn-ea"/>
              </a:rPr>
              <a:t>거래명세서 발행</a:t>
            </a:r>
            <a:endParaRPr lang="en-US" altLang="ko-KR" sz="1000" dirty="0" smtClean="0">
              <a:latin typeface="+mn-ea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ko-KR" sz="1000" dirty="0" smtClean="0">
                <a:latin typeface="+mn-ea"/>
              </a:rPr>
              <a:t>⑧</a:t>
            </a:r>
            <a:r>
              <a:rPr lang="en-US" altLang="ko-KR" sz="1000" dirty="0" smtClean="0">
                <a:latin typeface="+mn-ea"/>
              </a:rPr>
              <a:t> SMS </a:t>
            </a:r>
            <a:r>
              <a:rPr lang="ko-KR" altLang="en-US" sz="1000" dirty="0" smtClean="0">
                <a:latin typeface="+mn-ea"/>
              </a:rPr>
              <a:t>관리</a:t>
            </a:r>
            <a:r>
              <a:rPr lang="en-US" altLang="ko-KR" sz="1000" dirty="0" smtClean="0">
                <a:latin typeface="+mn-ea"/>
              </a:rPr>
              <a:t>(</a:t>
            </a:r>
            <a:r>
              <a:rPr lang="ko-KR" altLang="en-US" sz="1000" dirty="0" smtClean="0">
                <a:latin typeface="+mn-ea"/>
              </a:rPr>
              <a:t>문자</a:t>
            </a:r>
            <a:r>
              <a:rPr lang="en-US" altLang="ko-KR" sz="1000" dirty="0" smtClean="0">
                <a:latin typeface="+mn-ea"/>
              </a:rPr>
              <a:t>)</a:t>
            </a:r>
            <a:endParaRPr lang="en-US" altLang="ko-KR" sz="1000" dirty="0">
              <a:latin typeface="+mn-ea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dirty="0" smtClean="0">
                <a:latin typeface="+mn-ea"/>
              </a:rPr>
              <a:t>⑨ </a:t>
            </a:r>
            <a:r>
              <a:rPr lang="en-US" altLang="ko-KR" sz="1000" dirty="0" smtClean="0">
                <a:latin typeface="+mn-ea"/>
              </a:rPr>
              <a:t>SMS </a:t>
            </a:r>
            <a:r>
              <a:rPr lang="ko-KR" altLang="en-US" sz="1000" dirty="0" smtClean="0">
                <a:latin typeface="+mn-ea"/>
              </a:rPr>
              <a:t>발송 </a:t>
            </a:r>
            <a:r>
              <a:rPr lang="ko-KR" altLang="en-US" sz="1000" dirty="0" smtClean="0">
                <a:latin typeface="+mn-ea"/>
              </a:rPr>
              <a:t>내역</a:t>
            </a:r>
            <a:endParaRPr lang="en-US" altLang="ko-KR" sz="1000" dirty="0" smtClean="0">
              <a:latin typeface="+mn-ea"/>
            </a:endParaRPr>
          </a:p>
        </p:txBody>
      </p:sp>
      <p:pic>
        <p:nvPicPr>
          <p:cNvPr id="4098" name="Picture 2" descr="C:\Users\jsk\Desktop\캡처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388" y="1447200"/>
            <a:ext cx="6086475" cy="5419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/>
          <p:cNvSpPr/>
          <p:nvPr/>
        </p:nvSpPr>
        <p:spPr>
          <a:xfrm rot="10800000" flipV="1">
            <a:off x="2088918" y="3643669"/>
            <a:ext cx="392820" cy="1671281"/>
          </a:xfrm>
          <a:prstGeom prst="rect">
            <a:avLst/>
          </a:prstGeom>
          <a:solidFill>
            <a:srgbClr val="FF0000">
              <a:alpha val="24000"/>
            </a:srgbClr>
          </a:solidFill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b="1" dirty="0" smtClean="0">
                <a:solidFill>
                  <a:srgbClr val="FF0000"/>
                </a:solidFill>
                <a:latin typeface="+mn-ea"/>
              </a:rPr>
              <a:t>①</a:t>
            </a:r>
            <a:endParaRPr lang="en-US" altLang="ko-KR" sz="1100" b="1" dirty="0" smtClean="0">
              <a:solidFill>
                <a:srgbClr val="FF0000"/>
              </a:solidFill>
              <a:latin typeface="+mn-ea"/>
            </a:endParaRPr>
          </a:p>
          <a:p>
            <a:pPr algn="r"/>
            <a:r>
              <a:rPr lang="en-US" altLang="ko-KR" sz="1100" b="1" dirty="0" smtClean="0">
                <a:solidFill>
                  <a:srgbClr val="FF0000"/>
                </a:solidFill>
                <a:latin typeface="+mn-ea"/>
              </a:rPr>
              <a:t>②</a:t>
            </a:r>
            <a:endParaRPr lang="en-US" altLang="ko-KR" sz="1100" b="1" dirty="0">
              <a:solidFill>
                <a:srgbClr val="FF0000"/>
              </a:solidFill>
              <a:latin typeface="+mn-ea"/>
            </a:endParaRPr>
          </a:p>
          <a:p>
            <a:pPr algn="r"/>
            <a:r>
              <a:rPr lang="en-US" altLang="ko-KR" sz="1100" b="1" dirty="0" smtClean="0">
                <a:solidFill>
                  <a:srgbClr val="FF0000"/>
                </a:solidFill>
                <a:latin typeface="+mn-ea"/>
              </a:rPr>
              <a:t>③</a:t>
            </a:r>
          </a:p>
          <a:p>
            <a:pPr algn="r"/>
            <a:r>
              <a:rPr lang="en-US" altLang="ko-KR" sz="1100" b="1" dirty="0" smtClean="0">
                <a:solidFill>
                  <a:srgbClr val="FF0000"/>
                </a:solidFill>
                <a:latin typeface="+mn-ea"/>
              </a:rPr>
              <a:t>④</a:t>
            </a:r>
            <a:endParaRPr lang="en-US" altLang="ko-KR" sz="1100" b="1" dirty="0">
              <a:solidFill>
                <a:srgbClr val="FF0000"/>
              </a:solidFill>
              <a:latin typeface="+mn-ea"/>
            </a:endParaRPr>
          </a:p>
          <a:p>
            <a:pPr algn="r"/>
            <a:r>
              <a:rPr lang="en-US" altLang="ko-KR" sz="1100" b="1" dirty="0" smtClean="0">
                <a:solidFill>
                  <a:srgbClr val="FF0000"/>
                </a:solidFill>
                <a:latin typeface="+mn-ea"/>
              </a:rPr>
              <a:t>⑤</a:t>
            </a:r>
          </a:p>
          <a:p>
            <a:pPr algn="r"/>
            <a:r>
              <a:rPr lang="en-US" altLang="ko-KR" sz="1100" b="1" dirty="0" smtClean="0">
                <a:solidFill>
                  <a:srgbClr val="FF0000"/>
                </a:solidFill>
                <a:latin typeface="+mn-ea"/>
              </a:rPr>
              <a:t>⑥</a:t>
            </a:r>
          </a:p>
          <a:p>
            <a:pPr algn="r"/>
            <a:r>
              <a:rPr lang="en-US" altLang="ko-KR" sz="1100" b="1" dirty="0" smtClean="0">
                <a:solidFill>
                  <a:srgbClr val="FF0000"/>
                </a:solidFill>
                <a:latin typeface="+mn-ea"/>
              </a:rPr>
              <a:t>⑦</a:t>
            </a:r>
          </a:p>
          <a:p>
            <a:pPr algn="r"/>
            <a:r>
              <a:rPr lang="ko-KR" altLang="en-US" sz="1100" b="1" dirty="0" smtClean="0">
                <a:solidFill>
                  <a:srgbClr val="FF0000"/>
                </a:solidFill>
                <a:latin typeface="+mn-ea"/>
              </a:rPr>
              <a:t>⑧</a:t>
            </a:r>
            <a:endParaRPr lang="en-US" altLang="ko-KR" sz="1100" b="1" dirty="0" smtClean="0">
              <a:solidFill>
                <a:srgbClr val="FF0000"/>
              </a:solidFill>
              <a:latin typeface="+mn-ea"/>
            </a:endParaRPr>
          </a:p>
          <a:p>
            <a:pPr algn="r"/>
            <a:r>
              <a:rPr lang="ko-KR" altLang="en-US" sz="1100" b="1" dirty="0" smtClean="0">
                <a:solidFill>
                  <a:srgbClr val="FF0000"/>
                </a:solidFill>
                <a:latin typeface="+mn-ea"/>
              </a:rPr>
              <a:t>⑨</a:t>
            </a:r>
            <a:endParaRPr lang="en-US" altLang="ko-KR" sz="11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332951" y="1078293"/>
            <a:ext cx="927337" cy="364745"/>
          </a:xfrm>
          <a:prstGeom prst="rect">
            <a:avLst/>
          </a:prstGeom>
          <a:solidFill>
            <a:srgbClr val="F15C2A">
              <a:alpha val="11000"/>
            </a:srgbClr>
          </a:solidFill>
          <a:ln w="6350">
            <a:solidFill>
              <a:srgbClr val="F15C2A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 smtClean="0">
                <a:solidFill>
                  <a:srgbClr val="EE5D28"/>
                </a:solidFill>
                <a:latin typeface="+mn-ea"/>
              </a:rPr>
              <a:t>영업관리</a:t>
            </a:r>
            <a:endParaRPr lang="en-US" altLang="ko-KR" sz="1000" dirty="0" smtClean="0">
              <a:solidFill>
                <a:srgbClr val="EE5D28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45464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569913" y="1107139"/>
            <a:ext cx="1582737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010CD-12E9-4091-8357-9D5CDF929741}" type="slidenum">
              <a:rPr lang="ko-KR" altLang="en-US" smtClean="0"/>
              <a:pPr/>
              <a:t>5</a:t>
            </a:fld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562846" y="584200"/>
            <a:ext cx="705321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800" dirty="0" smtClean="0">
                <a:solidFill>
                  <a:srgbClr val="F15C2A"/>
                </a:solidFill>
                <a:latin typeface="+mn-ea"/>
              </a:rPr>
              <a:t>1</a:t>
            </a:r>
            <a:r>
              <a:rPr lang="en-US" altLang="ko-KR" sz="800" dirty="0">
                <a:solidFill>
                  <a:srgbClr val="F15C2A"/>
                </a:solidFill>
                <a:latin typeface="+mn-ea"/>
              </a:rPr>
              <a:t>. Introduction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60388" y="745783"/>
            <a:ext cx="1856277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400" b="1" spc="-50" dirty="0" smtClean="0">
                <a:solidFill>
                  <a:srgbClr val="F15C2A"/>
                </a:solidFill>
                <a:latin typeface="+mn-ea"/>
              </a:rPr>
              <a:t>어떤 기능을 담고 있는가</a:t>
            </a:r>
            <a:r>
              <a:rPr lang="en-US" altLang="ko-KR" sz="1400" b="1" spc="-50" dirty="0" smtClean="0">
                <a:solidFill>
                  <a:srgbClr val="F15C2A"/>
                </a:solidFill>
                <a:latin typeface="+mn-ea"/>
              </a:rPr>
              <a:t>?</a:t>
            </a:r>
            <a:endParaRPr lang="ko-KR" altLang="en-US" sz="1400" b="1" spc="-50" dirty="0">
              <a:solidFill>
                <a:srgbClr val="F15C2A"/>
              </a:solidFill>
              <a:latin typeface="+mn-ea"/>
            </a:endParaRPr>
          </a:p>
        </p:txBody>
      </p:sp>
      <p:graphicFrame>
        <p:nvGraphicFramePr>
          <p:cNvPr id="30" name="차트 29"/>
          <p:cNvGraphicFramePr>
            <a:graphicFrameLocks/>
          </p:cNvGraphicFramePr>
          <p:nvPr/>
        </p:nvGraphicFramePr>
        <p:xfrm>
          <a:off x="2233612" y="1619250"/>
          <a:ext cx="5438775" cy="36195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808631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010CD-12E9-4091-8357-9D5CDF929741}" type="slidenum">
              <a:rPr lang="ko-KR" altLang="en-US" smtClean="0"/>
              <a:pPr/>
              <a:t>50</a:t>
            </a:fld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562846" y="584200"/>
            <a:ext cx="637995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800" dirty="0" smtClean="0">
                <a:solidFill>
                  <a:srgbClr val="F15C2A"/>
                </a:solidFill>
                <a:latin typeface="+mn-ea"/>
              </a:rPr>
              <a:t>9. </a:t>
            </a:r>
            <a:r>
              <a:rPr lang="ko-KR" altLang="en-US" sz="800" dirty="0" smtClean="0">
                <a:solidFill>
                  <a:srgbClr val="F15C2A"/>
                </a:solidFill>
                <a:latin typeface="+mn-ea"/>
              </a:rPr>
              <a:t>시스템 관리</a:t>
            </a:r>
            <a:endParaRPr lang="en-US" altLang="ko-KR" sz="800" dirty="0">
              <a:solidFill>
                <a:srgbClr val="F15C2A"/>
              </a:solidFill>
              <a:latin typeface="+mn-ea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60388" y="745783"/>
            <a:ext cx="3039294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400" b="1" spc="-50" dirty="0" smtClean="0">
                <a:solidFill>
                  <a:srgbClr val="F15C2A"/>
                </a:solidFill>
                <a:latin typeface="+mn-ea"/>
              </a:rPr>
              <a:t>이건 무엇일까요 </a:t>
            </a:r>
            <a:r>
              <a:rPr lang="en-US" altLang="ko-KR" sz="1400" b="1" spc="-50" dirty="0" smtClean="0">
                <a:solidFill>
                  <a:srgbClr val="F15C2A"/>
                </a:solidFill>
                <a:latin typeface="+mn-ea"/>
              </a:rPr>
              <a:t>– </a:t>
            </a:r>
            <a:r>
              <a:rPr lang="ko-KR" altLang="en-US" sz="1400" b="1" spc="-50" dirty="0" smtClean="0">
                <a:solidFill>
                  <a:srgbClr val="F15C2A"/>
                </a:solidFill>
                <a:latin typeface="+mn-ea"/>
              </a:rPr>
              <a:t>메뉴구성 </a:t>
            </a:r>
            <a:r>
              <a:rPr lang="en-US" altLang="ko-KR" sz="1400" b="1" spc="-50" dirty="0" smtClean="0">
                <a:solidFill>
                  <a:srgbClr val="F15C2A"/>
                </a:solidFill>
                <a:latin typeface="+mn-ea"/>
              </a:rPr>
              <a:t>| </a:t>
            </a:r>
            <a:r>
              <a:rPr lang="ko-KR" altLang="en-US" sz="1400" b="1" spc="-50" dirty="0" smtClean="0">
                <a:solidFill>
                  <a:srgbClr val="F15C2A"/>
                </a:solidFill>
                <a:latin typeface="+mn-ea"/>
              </a:rPr>
              <a:t>영업관리</a:t>
            </a:r>
            <a:r>
              <a:rPr lang="en-US" altLang="ko-KR" sz="1400" b="1" spc="-50" dirty="0" smtClean="0">
                <a:solidFill>
                  <a:srgbClr val="F15C2A"/>
                </a:solidFill>
                <a:latin typeface="+mn-ea"/>
              </a:rPr>
              <a:t>#3</a:t>
            </a:r>
            <a:endParaRPr lang="ko-KR" altLang="en-US" sz="1400" b="1" spc="-50" dirty="0">
              <a:solidFill>
                <a:srgbClr val="F15C2A"/>
              </a:solidFill>
              <a:latin typeface="+mn-e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330044" y="1447799"/>
            <a:ext cx="2423556" cy="12080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dirty="0" smtClean="0">
                <a:latin typeface="+mn-ea"/>
              </a:rPr>
              <a:t>① 배송주문 등록</a:t>
            </a:r>
            <a:endParaRPr lang="en-US" altLang="ko-KR" sz="1000" spc="-30" dirty="0" smtClean="0">
              <a:latin typeface="+mn-ea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dirty="0" smtClean="0">
                <a:latin typeface="+mn-ea"/>
              </a:rPr>
              <a:t>② 배송주문 내역</a:t>
            </a:r>
            <a:endParaRPr lang="en-US" altLang="ko-KR" sz="1000" spc="-30" dirty="0" smtClean="0">
              <a:latin typeface="+mn-ea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dirty="0" smtClean="0">
                <a:latin typeface="+mn-ea"/>
              </a:rPr>
              <a:t>③ 배송주문 처리 현황</a:t>
            </a:r>
            <a:endParaRPr lang="en-US" altLang="ko-KR" sz="1000" dirty="0" smtClean="0">
              <a:latin typeface="+mn-ea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dirty="0" smtClean="0">
                <a:latin typeface="+mn-ea"/>
              </a:rPr>
              <a:t>④ </a:t>
            </a:r>
            <a:r>
              <a:rPr lang="ko-KR" altLang="en-US" sz="1000" dirty="0" smtClean="0">
                <a:latin typeface="+mn-ea"/>
              </a:rPr>
              <a:t>배송주문 </a:t>
            </a:r>
            <a:r>
              <a:rPr lang="ko-KR" altLang="en-US" sz="1000" dirty="0" smtClean="0">
                <a:latin typeface="+mn-ea"/>
              </a:rPr>
              <a:t>수금 내역</a:t>
            </a:r>
            <a:endParaRPr lang="en-US" altLang="ko-KR" sz="1000" dirty="0" smtClean="0">
              <a:latin typeface="+mn-ea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dirty="0" smtClean="0">
                <a:latin typeface="+mn-ea"/>
              </a:rPr>
              <a:t>⑤ 포인트 관리</a:t>
            </a:r>
            <a:endParaRPr lang="en-US" altLang="ko-KR" sz="1000" dirty="0" smtClean="0">
              <a:latin typeface="+mn-ea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dirty="0" smtClean="0">
                <a:latin typeface="+mn-ea"/>
              </a:rPr>
              <a:t>⑥ 포인트 적립 내역</a:t>
            </a:r>
            <a:endParaRPr lang="en-US" altLang="ko-KR" sz="1000" dirty="0" smtClean="0">
              <a:latin typeface="+mn-ea"/>
            </a:endParaRPr>
          </a:p>
        </p:txBody>
      </p:sp>
      <p:pic>
        <p:nvPicPr>
          <p:cNvPr id="4098" name="Picture 2" descr="C:\Users\jsk\Desktop\캡처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388" y="1447200"/>
            <a:ext cx="6086475" cy="5419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/>
          <p:cNvSpPr/>
          <p:nvPr/>
        </p:nvSpPr>
        <p:spPr>
          <a:xfrm rot="10800000" flipV="1">
            <a:off x="2088918" y="5310545"/>
            <a:ext cx="392820" cy="1414106"/>
          </a:xfrm>
          <a:prstGeom prst="rect">
            <a:avLst/>
          </a:prstGeom>
          <a:solidFill>
            <a:srgbClr val="FF0000">
              <a:alpha val="24000"/>
            </a:srgbClr>
          </a:solidFill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b="1" dirty="0" smtClean="0">
                <a:solidFill>
                  <a:srgbClr val="FF0000"/>
                </a:solidFill>
                <a:latin typeface="+mn-ea"/>
              </a:rPr>
              <a:t>①</a:t>
            </a:r>
            <a:endParaRPr lang="en-US" altLang="ko-KR" sz="1100" b="1" dirty="0" smtClean="0">
              <a:solidFill>
                <a:srgbClr val="FF0000"/>
              </a:solidFill>
              <a:latin typeface="+mn-ea"/>
            </a:endParaRPr>
          </a:p>
          <a:p>
            <a:pPr algn="r"/>
            <a:r>
              <a:rPr lang="en-US" altLang="ko-KR" sz="1100" b="1" dirty="0" smtClean="0">
                <a:solidFill>
                  <a:srgbClr val="FF0000"/>
                </a:solidFill>
                <a:latin typeface="+mn-ea"/>
              </a:rPr>
              <a:t>②</a:t>
            </a:r>
            <a:endParaRPr lang="en-US" altLang="ko-KR" sz="1100" b="1" dirty="0">
              <a:solidFill>
                <a:srgbClr val="FF0000"/>
              </a:solidFill>
              <a:latin typeface="+mn-ea"/>
            </a:endParaRPr>
          </a:p>
          <a:p>
            <a:pPr algn="r"/>
            <a:r>
              <a:rPr lang="en-US" altLang="ko-KR" sz="1100" b="1" dirty="0" smtClean="0">
                <a:solidFill>
                  <a:srgbClr val="FF0000"/>
                </a:solidFill>
                <a:latin typeface="+mn-ea"/>
              </a:rPr>
              <a:t>③</a:t>
            </a:r>
          </a:p>
          <a:p>
            <a:pPr algn="r"/>
            <a:r>
              <a:rPr lang="en-US" altLang="ko-KR" sz="1100" b="1" dirty="0" smtClean="0">
                <a:solidFill>
                  <a:srgbClr val="FF0000"/>
                </a:solidFill>
                <a:latin typeface="+mn-ea"/>
              </a:rPr>
              <a:t>④</a:t>
            </a:r>
          </a:p>
          <a:p>
            <a:pPr algn="r"/>
            <a:endParaRPr lang="en-US" altLang="ko-KR" sz="1100" b="1" dirty="0">
              <a:solidFill>
                <a:srgbClr val="FF0000"/>
              </a:solidFill>
              <a:latin typeface="+mn-ea"/>
            </a:endParaRPr>
          </a:p>
          <a:p>
            <a:pPr algn="r"/>
            <a:r>
              <a:rPr lang="en-US" altLang="ko-KR" sz="1100" b="1" dirty="0" smtClean="0">
                <a:solidFill>
                  <a:srgbClr val="FF0000"/>
                </a:solidFill>
                <a:latin typeface="+mn-ea"/>
              </a:rPr>
              <a:t>⑤</a:t>
            </a:r>
          </a:p>
          <a:p>
            <a:pPr algn="r"/>
            <a:r>
              <a:rPr lang="en-US" altLang="ko-KR" sz="1100" b="1" dirty="0" smtClean="0">
                <a:solidFill>
                  <a:srgbClr val="FF0000"/>
                </a:solidFill>
                <a:latin typeface="+mn-ea"/>
              </a:rPr>
              <a:t>⑥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2332952" y="1072930"/>
            <a:ext cx="927337" cy="364745"/>
          </a:xfrm>
          <a:prstGeom prst="rect">
            <a:avLst/>
          </a:prstGeom>
          <a:solidFill>
            <a:srgbClr val="F15C2A">
              <a:alpha val="11000"/>
            </a:srgbClr>
          </a:solidFill>
          <a:ln w="6350">
            <a:solidFill>
              <a:srgbClr val="F15C2A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 smtClean="0">
                <a:solidFill>
                  <a:srgbClr val="EE5D28"/>
                </a:solidFill>
                <a:latin typeface="+mn-ea"/>
              </a:rPr>
              <a:t>영업관리</a:t>
            </a:r>
            <a:endParaRPr lang="en-US" altLang="ko-KR" sz="1000" dirty="0" smtClean="0">
              <a:solidFill>
                <a:srgbClr val="EE5D28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204399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010CD-12E9-4091-8357-9D5CDF929741}" type="slidenum">
              <a:rPr lang="ko-KR" altLang="en-US" smtClean="0"/>
              <a:pPr/>
              <a:t>51</a:t>
            </a:fld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562846" y="584200"/>
            <a:ext cx="637995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800" dirty="0" smtClean="0">
                <a:solidFill>
                  <a:srgbClr val="F15C2A"/>
                </a:solidFill>
                <a:latin typeface="+mn-ea"/>
              </a:rPr>
              <a:t>9. </a:t>
            </a:r>
            <a:r>
              <a:rPr lang="ko-KR" altLang="en-US" sz="800" dirty="0" smtClean="0">
                <a:solidFill>
                  <a:srgbClr val="F15C2A"/>
                </a:solidFill>
                <a:latin typeface="+mn-ea"/>
              </a:rPr>
              <a:t>시스템 관리</a:t>
            </a:r>
            <a:endParaRPr lang="en-US" altLang="ko-KR" sz="800" dirty="0">
              <a:solidFill>
                <a:srgbClr val="F15C2A"/>
              </a:solidFill>
              <a:latin typeface="+mn-ea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60388" y="745783"/>
            <a:ext cx="2895023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400" b="1" spc="-50" dirty="0" smtClean="0">
                <a:solidFill>
                  <a:srgbClr val="F15C2A"/>
                </a:solidFill>
                <a:latin typeface="+mn-ea"/>
              </a:rPr>
              <a:t>이건 무엇일까요 </a:t>
            </a:r>
            <a:r>
              <a:rPr lang="en-US" altLang="ko-KR" sz="1400" b="1" spc="-50" dirty="0" smtClean="0">
                <a:solidFill>
                  <a:srgbClr val="F15C2A"/>
                </a:solidFill>
                <a:latin typeface="+mn-ea"/>
              </a:rPr>
              <a:t>– </a:t>
            </a:r>
            <a:r>
              <a:rPr lang="ko-KR" altLang="en-US" sz="1400" b="1" spc="-50" dirty="0" smtClean="0">
                <a:solidFill>
                  <a:srgbClr val="F15C2A"/>
                </a:solidFill>
                <a:latin typeface="+mn-ea"/>
              </a:rPr>
              <a:t>메뉴구성 </a:t>
            </a:r>
            <a:r>
              <a:rPr lang="en-US" altLang="ko-KR" sz="1400" b="1" spc="-50" dirty="0" smtClean="0">
                <a:solidFill>
                  <a:srgbClr val="F15C2A"/>
                </a:solidFill>
                <a:latin typeface="+mn-ea"/>
              </a:rPr>
              <a:t>| </a:t>
            </a:r>
            <a:r>
              <a:rPr lang="ko-KR" altLang="en-US" sz="1400" b="1" spc="-50" dirty="0" smtClean="0">
                <a:solidFill>
                  <a:srgbClr val="F15C2A"/>
                </a:solidFill>
                <a:latin typeface="+mn-ea"/>
              </a:rPr>
              <a:t>통계</a:t>
            </a:r>
            <a:r>
              <a:rPr lang="en-US" altLang="ko-KR" sz="1400" b="1" spc="-50" dirty="0" smtClean="0">
                <a:solidFill>
                  <a:srgbClr val="F15C2A"/>
                </a:solidFill>
                <a:latin typeface="+mn-ea"/>
              </a:rPr>
              <a:t>/</a:t>
            </a:r>
            <a:r>
              <a:rPr lang="ko-KR" altLang="en-US" sz="1400" b="1" spc="-50" dirty="0" smtClean="0">
                <a:solidFill>
                  <a:srgbClr val="F15C2A"/>
                </a:solidFill>
                <a:latin typeface="+mn-ea"/>
              </a:rPr>
              <a:t>분석</a:t>
            </a:r>
            <a:endParaRPr lang="ko-KR" altLang="en-US" sz="1400" b="1" spc="-50" dirty="0">
              <a:solidFill>
                <a:srgbClr val="F15C2A"/>
              </a:solidFill>
              <a:latin typeface="+mn-e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330044" y="1447799"/>
            <a:ext cx="2423556" cy="2362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dirty="0" smtClean="0">
                <a:latin typeface="+mn-ea"/>
              </a:rPr>
              <a:t>① 종합 매출 현황</a:t>
            </a:r>
            <a:endParaRPr lang="en-US" altLang="ko-KR" sz="1000" spc="-30" dirty="0" smtClean="0">
              <a:latin typeface="+mn-ea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dirty="0" smtClean="0">
                <a:latin typeface="+mn-ea"/>
              </a:rPr>
              <a:t>② 결제수단별 매출 현황</a:t>
            </a:r>
            <a:endParaRPr lang="en-US" altLang="ko-KR" sz="1000" spc="-30" dirty="0" smtClean="0">
              <a:latin typeface="+mn-ea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dirty="0" smtClean="0">
                <a:latin typeface="+mn-ea"/>
              </a:rPr>
              <a:t>③ 기간별 매출 현황</a:t>
            </a:r>
            <a:endParaRPr lang="en-US" altLang="ko-KR" sz="1000" dirty="0" smtClean="0">
              <a:latin typeface="+mn-ea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dirty="0" smtClean="0">
                <a:latin typeface="+mn-ea"/>
              </a:rPr>
              <a:t>④ </a:t>
            </a:r>
            <a:r>
              <a:rPr lang="ko-KR" altLang="en-US" sz="1000" dirty="0" smtClean="0">
                <a:latin typeface="+mn-ea"/>
              </a:rPr>
              <a:t>거래명세서 별 </a:t>
            </a:r>
            <a:r>
              <a:rPr lang="ko-KR" altLang="en-US" sz="1000" dirty="0" smtClean="0">
                <a:latin typeface="+mn-ea"/>
              </a:rPr>
              <a:t>매출 현황</a:t>
            </a:r>
            <a:endParaRPr lang="en-US" altLang="ko-KR" sz="1000" dirty="0" smtClean="0">
              <a:latin typeface="+mn-ea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dirty="0" smtClean="0">
                <a:latin typeface="+mn-ea"/>
              </a:rPr>
              <a:t>⑤ 상품별</a:t>
            </a:r>
            <a:r>
              <a:rPr lang="en-US" altLang="ko-KR" sz="1000" dirty="0" smtClean="0">
                <a:latin typeface="+mn-ea"/>
              </a:rPr>
              <a:t>/</a:t>
            </a:r>
            <a:r>
              <a:rPr lang="ko-KR" altLang="en-US" sz="1000" dirty="0" smtClean="0">
                <a:latin typeface="+mn-ea"/>
              </a:rPr>
              <a:t>매출처 별 </a:t>
            </a:r>
            <a:r>
              <a:rPr lang="ko-KR" altLang="en-US" sz="1000" dirty="0" smtClean="0">
                <a:latin typeface="+mn-ea"/>
              </a:rPr>
              <a:t>매출 현황</a:t>
            </a:r>
            <a:endParaRPr lang="en-US" altLang="ko-KR" sz="1000" dirty="0" smtClean="0">
              <a:latin typeface="+mn-ea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dirty="0" smtClean="0">
                <a:latin typeface="+mn-ea"/>
              </a:rPr>
              <a:t>⑥ </a:t>
            </a:r>
            <a:r>
              <a:rPr lang="ko-KR" altLang="en-US" sz="1000" dirty="0" err="1" smtClean="0">
                <a:latin typeface="+mn-ea"/>
              </a:rPr>
              <a:t>매입처별</a:t>
            </a:r>
            <a:r>
              <a:rPr lang="ko-KR" altLang="en-US" sz="1000" dirty="0" smtClean="0">
                <a:latin typeface="+mn-ea"/>
              </a:rPr>
              <a:t> </a:t>
            </a:r>
            <a:r>
              <a:rPr lang="ko-KR" altLang="en-US" sz="1000" dirty="0" smtClean="0">
                <a:latin typeface="+mn-ea"/>
              </a:rPr>
              <a:t>매출 현황</a:t>
            </a:r>
            <a:endParaRPr lang="en-US" altLang="ko-KR" sz="1000" dirty="0" smtClean="0">
              <a:latin typeface="+mn-ea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dirty="0" smtClean="0">
                <a:latin typeface="+mn-ea"/>
              </a:rPr>
              <a:t>⑦ 배달매출 현황</a:t>
            </a:r>
            <a:endParaRPr lang="en-US" altLang="ko-KR" sz="1000" dirty="0" smtClean="0">
              <a:latin typeface="+mn-ea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dirty="0" smtClean="0">
                <a:latin typeface="+mn-ea"/>
              </a:rPr>
              <a:t>⑧ 행사매출 현황</a:t>
            </a:r>
            <a:endParaRPr lang="en-US" altLang="ko-KR" sz="1000" dirty="0" smtClean="0">
              <a:latin typeface="+mn-ea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dirty="0" smtClean="0">
                <a:latin typeface="+mn-ea"/>
              </a:rPr>
              <a:t>⑨ </a:t>
            </a:r>
            <a:r>
              <a:rPr lang="ko-KR" altLang="en-US" sz="1000" dirty="0" smtClean="0">
                <a:latin typeface="+mn-ea"/>
              </a:rPr>
              <a:t>상품분류 별 </a:t>
            </a:r>
            <a:r>
              <a:rPr lang="ko-KR" altLang="en-US" sz="1000" dirty="0" smtClean="0">
                <a:latin typeface="+mn-ea"/>
              </a:rPr>
              <a:t>비교 분석</a:t>
            </a:r>
            <a:endParaRPr lang="en-US" altLang="ko-KR" sz="1000" dirty="0" smtClean="0">
              <a:latin typeface="+mn-ea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dirty="0" smtClean="0">
                <a:latin typeface="+mn-ea"/>
              </a:rPr>
              <a:t>⑩ 매입</a:t>
            </a:r>
            <a:r>
              <a:rPr lang="en-US" altLang="ko-KR" sz="1000" dirty="0" smtClean="0">
                <a:latin typeface="+mn-ea"/>
              </a:rPr>
              <a:t>/</a:t>
            </a:r>
            <a:r>
              <a:rPr lang="ko-KR" altLang="en-US" sz="1000" dirty="0" smtClean="0">
                <a:latin typeface="+mn-ea"/>
              </a:rPr>
              <a:t>매출 비교 분석</a:t>
            </a:r>
            <a:endParaRPr lang="en-US" altLang="ko-KR" sz="1000" dirty="0" smtClean="0">
              <a:latin typeface="+mn-ea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dirty="0" smtClean="0">
                <a:latin typeface="+mn-ea"/>
              </a:rPr>
              <a:t>⑪ 전월</a:t>
            </a:r>
            <a:r>
              <a:rPr lang="en-US" altLang="ko-KR" sz="1000" dirty="0" smtClean="0">
                <a:latin typeface="+mn-ea"/>
              </a:rPr>
              <a:t>/</a:t>
            </a:r>
            <a:r>
              <a:rPr lang="ko-KR" altLang="en-US" sz="1000" dirty="0" smtClean="0">
                <a:latin typeface="+mn-ea"/>
              </a:rPr>
              <a:t>당월 비교 분석</a:t>
            </a:r>
            <a:endParaRPr lang="en-US" altLang="ko-KR" sz="1000" dirty="0" smtClean="0">
              <a:latin typeface="+mn-ea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dirty="0" smtClean="0">
                <a:latin typeface="+mn-ea"/>
              </a:rPr>
              <a:t>⑫ </a:t>
            </a:r>
            <a:r>
              <a:rPr lang="ko-KR" altLang="en-US" sz="1000" dirty="0" smtClean="0">
                <a:latin typeface="+mn-ea"/>
              </a:rPr>
              <a:t>요일 별 </a:t>
            </a:r>
            <a:r>
              <a:rPr lang="ko-KR" altLang="en-US" sz="1000" dirty="0" smtClean="0">
                <a:latin typeface="+mn-ea"/>
              </a:rPr>
              <a:t>비교 분석</a:t>
            </a:r>
            <a:endParaRPr lang="en-US" altLang="ko-KR" sz="1000" dirty="0" smtClean="0">
              <a:latin typeface="+mn-ea"/>
            </a:endParaRPr>
          </a:p>
        </p:txBody>
      </p:sp>
      <p:pic>
        <p:nvPicPr>
          <p:cNvPr id="5122" name="Picture 2" descr="C:\Users\jsk\Desktop\캡처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386" y="1447200"/>
            <a:ext cx="6086475" cy="2943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/>
          <p:cNvSpPr/>
          <p:nvPr/>
        </p:nvSpPr>
        <p:spPr>
          <a:xfrm rot="10800000" flipV="1">
            <a:off x="2679468" y="1819275"/>
            <a:ext cx="392820" cy="2238376"/>
          </a:xfrm>
          <a:prstGeom prst="rect">
            <a:avLst/>
          </a:prstGeom>
          <a:solidFill>
            <a:srgbClr val="FF0000">
              <a:alpha val="24000"/>
            </a:srgbClr>
          </a:solidFill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b="1" dirty="0" smtClean="0">
                <a:solidFill>
                  <a:srgbClr val="FF0000"/>
                </a:solidFill>
                <a:latin typeface="+mn-ea"/>
              </a:rPr>
              <a:t>①</a:t>
            </a:r>
            <a:endParaRPr lang="en-US" altLang="ko-KR" sz="1100" b="1" dirty="0" smtClean="0">
              <a:solidFill>
                <a:srgbClr val="FF0000"/>
              </a:solidFill>
              <a:latin typeface="+mn-ea"/>
            </a:endParaRPr>
          </a:p>
          <a:p>
            <a:pPr algn="r"/>
            <a:r>
              <a:rPr lang="en-US" altLang="ko-KR" sz="1100" b="1" dirty="0" smtClean="0">
                <a:solidFill>
                  <a:srgbClr val="FF0000"/>
                </a:solidFill>
                <a:latin typeface="+mn-ea"/>
              </a:rPr>
              <a:t>②</a:t>
            </a:r>
            <a:endParaRPr lang="en-US" altLang="ko-KR" sz="1100" b="1" dirty="0">
              <a:solidFill>
                <a:srgbClr val="FF0000"/>
              </a:solidFill>
              <a:latin typeface="+mn-ea"/>
            </a:endParaRPr>
          </a:p>
          <a:p>
            <a:pPr algn="r"/>
            <a:r>
              <a:rPr lang="en-US" altLang="ko-KR" sz="1100" b="1" dirty="0" smtClean="0">
                <a:solidFill>
                  <a:srgbClr val="FF0000"/>
                </a:solidFill>
                <a:latin typeface="+mn-ea"/>
              </a:rPr>
              <a:t>③</a:t>
            </a:r>
          </a:p>
          <a:p>
            <a:pPr algn="r"/>
            <a:r>
              <a:rPr lang="en-US" altLang="ko-KR" sz="1100" b="1" dirty="0" smtClean="0">
                <a:solidFill>
                  <a:srgbClr val="FF0000"/>
                </a:solidFill>
                <a:latin typeface="+mn-ea"/>
              </a:rPr>
              <a:t>④</a:t>
            </a:r>
            <a:endParaRPr lang="en-US" altLang="ko-KR" sz="1100" b="1" dirty="0">
              <a:solidFill>
                <a:srgbClr val="FF0000"/>
              </a:solidFill>
              <a:latin typeface="+mn-ea"/>
            </a:endParaRPr>
          </a:p>
          <a:p>
            <a:pPr algn="r"/>
            <a:r>
              <a:rPr lang="en-US" altLang="ko-KR" sz="1100" b="1" dirty="0" smtClean="0">
                <a:solidFill>
                  <a:srgbClr val="FF0000"/>
                </a:solidFill>
                <a:latin typeface="+mn-ea"/>
              </a:rPr>
              <a:t>⑤</a:t>
            </a:r>
          </a:p>
          <a:p>
            <a:pPr algn="r"/>
            <a:r>
              <a:rPr lang="en-US" altLang="ko-KR" sz="1100" b="1" dirty="0" smtClean="0">
                <a:solidFill>
                  <a:srgbClr val="FF0000"/>
                </a:solidFill>
                <a:latin typeface="+mn-ea"/>
              </a:rPr>
              <a:t>⑥</a:t>
            </a:r>
          </a:p>
          <a:p>
            <a:pPr algn="r"/>
            <a:r>
              <a:rPr lang="en-US" altLang="ko-KR" sz="1100" b="1" dirty="0" smtClean="0">
                <a:solidFill>
                  <a:srgbClr val="FF0000"/>
                </a:solidFill>
                <a:latin typeface="+mn-ea"/>
              </a:rPr>
              <a:t>⑦</a:t>
            </a:r>
          </a:p>
          <a:p>
            <a:pPr algn="r"/>
            <a:r>
              <a:rPr lang="ko-KR" altLang="en-US" sz="1100" b="1" dirty="0" smtClean="0">
                <a:solidFill>
                  <a:srgbClr val="FF0000"/>
                </a:solidFill>
                <a:latin typeface="+mn-ea"/>
              </a:rPr>
              <a:t>⑧</a:t>
            </a:r>
            <a:endParaRPr lang="en-US" altLang="ko-KR" sz="1100" b="1" dirty="0" smtClean="0">
              <a:solidFill>
                <a:srgbClr val="FF0000"/>
              </a:solidFill>
              <a:latin typeface="+mn-ea"/>
            </a:endParaRPr>
          </a:p>
          <a:p>
            <a:pPr algn="r"/>
            <a:endParaRPr lang="en-US" altLang="ko-KR" sz="1100" b="1" dirty="0" smtClean="0">
              <a:solidFill>
                <a:srgbClr val="FF0000"/>
              </a:solidFill>
              <a:latin typeface="+mn-ea"/>
            </a:endParaRPr>
          </a:p>
          <a:p>
            <a:pPr algn="r"/>
            <a:r>
              <a:rPr lang="ko-KR" altLang="en-US" sz="1100" b="1" dirty="0">
                <a:solidFill>
                  <a:srgbClr val="FF0000"/>
                </a:solidFill>
                <a:latin typeface="+mn-ea"/>
              </a:rPr>
              <a:t>⑨</a:t>
            </a:r>
            <a:endParaRPr lang="en-US" altLang="ko-KR" sz="1100" b="1" dirty="0">
              <a:solidFill>
                <a:srgbClr val="FF0000"/>
              </a:solidFill>
              <a:latin typeface="+mn-ea"/>
            </a:endParaRPr>
          </a:p>
          <a:p>
            <a:pPr algn="r"/>
            <a:r>
              <a:rPr lang="ko-KR" altLang="ko-KR" sz="1100" b="1" dirty="0" smtClean="0">
                <a:solidFill>
                  <a:srgbClr val="FF0000"/>
                </a:solidFill>
                <a:latin typeface="+mn-ea"/>
              </a:rPr>
              <a:t>⑩</a:t>
            </a:r>
            <a:endParaRPr lang="en-US" altLang="ko-KR" sz="1100" b="1" dirty="0" smtClean="0">
              <a:solidFill>
                <a:srgbClr val="FF0000"/>
              </a:solidFill>
              <a:latin typeface="+mn-ea"/>
            </a:endParaRPr>
          </a:p>
          <a:p>
            <a:pPr algn="r"/>
            <a:r>
              <a:rPr lang="ko-KR" altLang="ko-KR" sz="1100" b="1" dirty="0">
                <a:solidFill>
                  <a:srgbClr val="FF0000"/>
                </a:solidFill>
                <a:latin typeface="+mn-ea"/>
              </a:rPr>
              <a:t>⑪</a:t>
            </a:r>
            <a:endParaRPr lang="en-US" altLang="ko-KR" sz="1100" b="1" dirty="0">
              <a:solidFill>
                <a:srgbClr val="FF0000"/>
              </a:solidFill>
              <a:latin typeface="+mn-ea"/>
            </a:endParaRPr>
          </a:p>
          <a:p>
            <a:pPr algn="r"/>
            <a:r>
              <a:rPr lang="ko-KR" altLang="ko-KR" sz="1100" b="1" dirty="0" smtClean="0">
                <a:solidFill>
                  <a:srgbClr val="FF0000"/>
                </a:solidFill>
                <a:latin typeface="+mn-ea"/>
              </a:rPr>
              <a:t>⑫</a:t>
            </a:r>
            <a:endParaRPr lang="en-US" altLang="ko-KR" sz="11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2913976" y="1082455"/>
            <a:ext cx="927337" cy="364745"/>
          </a:xfrm>
          <a:prstGeom prst="rect">
            <a:avLst/>
          </a:prstGeom>
          <a:solidFill>
            <a:srgbClr val="F15C2A">
              <a:alpha val="11000"/>
            </a:srgbClr>
          </a:solidFill>
          <a:ln w="6350">
            <a:solidFill>
              <a:srgbClr val="F15C2A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 smtClean="0">
                <a:solidFill>
                  <a:srgbClr val="EE5D28"/>
                </a:solidFill>
                <a:latin typeface="+mn-ea"/>
              </a:rPr>
              <a:t>통계</a:t>
            </a:r>
            <a:r>
              <a:rPr lang="en-US" altLang="ko-KR" sz="1000" dirty="0" smtClean="0">
                <a:solidFill>
                  <a:srgbClr val="EE5D28"/>
                </a:solidFill>
                <a:latin typeface="+mn-ea"/>
              </a:rPr>
              <a:t>/</a:t>
            </a:r>
            <a:r>
              <a:rPr lang="ko-KR" altLang="en-US" sz="1000" dirty="0" smtClean="0">
                <a:solidFill>
                  <a:srgbClr val="EE5D28"/>
                </a:solidFill>
                <a:latin typeface="+mn-ea"/>
              </a:rPr>
              <a:t>분석</a:t>
            </a:r>
            <a:endParaRPr lang="en-US" altLang="ko-KR" sz="1000" dirty="0" smtClean="0">
              <a:solidFill>
                <a:srgbClr val="EE5D28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05594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010CD-12E9-4091-8357-9D5CDF929741}" type="slidenum">
              <a:rPr lang="ko-KR" altLang="en-US" smtClean="0"/>
              <a:pPr/>
              <a:t>52</a:t>
            </a:fld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562846" y="584200"/>
            <a:ext cx="637995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800" dirty="0" smtClean="0">
                <a:solidFill>
                  <a:srgbClr val="F15C2A"/>
                </a:solidFill>
                <a:latin typeface="+mn-ea"/>
              </a:rPr>
              <a:t>9. </a:t>
            </a:r>
            <a:r>
              <a:rPr lang="ko-KR" altLang="en-US" sz="800" dirty="0" smtClean="0">
                <a:solidFill>
                  <a:srgbClr val="F15C2A"/>
                </a:solidFill>
                <a:latin typeface="+mn-ea"/>
              </a:rPr>
              <a:t>시스템 관리</a:t>
            </a:r>
            <a:endParaRPr lang="en-US" altLang="ko-KR" sz="800" dirty="0">
              <a:solidFill>
                <a:srgbClr val="F15C2A"/>
              </a:solidFill>
              <a:latin typeface="+mn-ea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60388" y="745783"/>
            <a:ext cx="3613169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400" b="1" spc="-50" dirty="0" smtClean="0">
                <a:solidFill>
                  <a:srgbClr val="F15C2A"/>
                </a:solidFill>
                <a:latin typeface="+mn-ea"/>
              </a:rPr>
              <a:t>이건 무엇일까요 </a:t>
            </a:r>
            <a:r>
              <a:rPr lang="en-US" altLang="ko-KR" sz="1400" b="1" spc="-50" dirty="0" smtClean="0">
                <a:solidFill>
                  <a:srgbClr val="F15C2A"/>
                </a:solidFill>
                <a:latin typeface="+mn-ea"/>
              </a:rPr>
              <a:t>– </a:t>
            </a:r>
            <a:r>
              <a:rPr lang="ko-KR" altLang="en-US" sz="1400" b="1" spc="-50" dirty="0" smtClean="0">
                <a:solidFill>
                  <a:srgbClr val="F15C2A"/>
                </a:solidFill>
                <a:latin typeface="+mn-ea"/>
              </a:rPr>
              <a:t>메뉴구성 </a:t>
            </a:r>
            <a:r>
              <a:rPr lang="en-US" altLang="ko-KR" sz="1400" b="1" spc="-50" dirty="0" smtClean="0">
                <a:solidFill>
                  <a:srgbClr val="F15C2A"/>
                </a:solidFill>
                <a:latin typeface="+mn-ea"/>
              </a:rPr>
              <a:t>| </a:t>
            </a:r>
            <a:r>
              <a:rPr lang="ko-KR" altLang="en-US" sz="1400" b="1" spc="-50" dirty="0" smtClean="0">
                <a:solidFill>
                  <a:srgbClr val="F15C2A"/>
                </a:solidFill>
                <a:latin typeface="+mn-ea"/>
              </a:rPr>
              <a:t>임대관리</a:t>
            </a:r>
            <a:r>
              <a:rPr lang="en-US" altLang="ko-KR" sz="1400" b="1" spc="-50" dirty="0">
                <a:solidFill>
                  <a:srgbClr val="F15C2A"/>
                </a:solidFill>
                <a:latin typeface="+mn-ea"/>
              </a:rPr>
              <a:t>&amp;</a:t>
            </a:r>
            <a:r>
              <a:rPr lang="ko-KR" altLang="en-US" sz="1400" b="1" spc="-50" dirty="0" smtClean="0">
                <a:solidFill>
                  <a:srgbClr val="F15C2A"/>
                </a:solidFill>
                <a:latin typeface="+mn-ea"/>
              </a:rPr>
              <a:t>마감관리</a:t>
            </a:r>
            <a:endParaRPr lang="ko-KR" altLang="en-US" sz="1400" b="1" spc="-50" dirty="0">
              <a:solidFill>
                <a:srgbClr val="F15C2A"/>
              </a:solidFill>
              <a:latin typeface="+mn-e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330043" y="1447799"/>
            <a:ext cx="2718831" cy="1977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b="1" dirty="0" smtClean="0">
                <a:latin typeface="+mn-ea"/>
              </a:rPr>
              <a:t>임대관리</a:t>
            </a:r>
            <a:endParaRPr lang="en-US" altLang="ko-KR" sz="1000" b="1" dirty="0" smtClean="0">
              <a:latin typeface="+mn-ea"/>
            </a:endParaRPr>
          </a:p>
          <a:p>
            <a:pPr marL="742950" lvl="1" indent="-285750">
              <a:spcAft>
                <a:spcPts val="300"/>
              </a:spcAft>
              <a:buFontTx/>
              <a:buChar char="-"/>
            </a:pPr>
            <a:r>
              <a:rPr lang="ko-KR" altLang="en-US" sz="1000" dirty="0" smtClean="0">
                <a:latin typeface="+mn-ea"/>
              </a:rPr>
              <a:t>① </a:t>
            </a:r>
            <a:r>
              <a:rPr lang="ko-KR" altLang="en-US" sz="1000" dirty="0" err="1" smtClean="0">
                <a:latin typeface="+mn-ea"/>
              </a:rPr>
              <a:t>임대업장</a:t>
            </a:r>
            <a:r>
              <a:rPr lang="ko-KR" altLang="en-US" sz="1000" dirty="0" smtClean="0">
                <a:latin typeface="+mn-ea"/>
              </a:rPr>
              <a:t> 관리</a:t>
            </a:r>
            <a:endParaRPr lang="en-US" altLang="ko-KR" sz="1000" spc="-30" dirty="0" smtClean="0">
              <a:latin typeface="+mn-ea"/>
            </a:endParaRPr>
          </a:p>
          <a:p>
            <a:pPr marL="742950" lvl="1" indent="-285750">
              <a:spcAft>
                <a:spcPts val="300"/>
              </a:spcAft>
              <a:buFontTx/>
              <a:buChar char="-"/>
            </a:pPr>
            <a:r>
              <a:rPr lang="ko-KR" altLang="en-US" sz="1000" dirty="0" smtClean="0">
                <a:latin typeface="+mn-ea"/>
              </a:rPr>
              <a:t>② </a:t>
            </a:r>
            <a:r>
              <a:rPr lang="ko-KR" altLang="en-US" sz="1000" dirty="0" err="1" smtClean="0">
                <a:latin typeface="+mn-ea"/>
              </a:rPr>
              <a:t>임대업장</a:t>
            </a:r>
            <a:r>
              <a:rPr lang="ko-KR" altLang="en-US" sz="1000" dirty="0" smtClean="0">
                <a:latin typeface="+mn-ea"/>
              </a:rPr>
              <a:t> 미지급금 지급</a:t>
            </a:r>
            <a:endParaRPr lang="en-US" altLang="ko-KR" sz="1000" spc="-30" dirty="0" smtClean="0">
              <a:latin typeface="+mn-ea"/>
            </a:endParaRPr>
          </a:p>
          <a:p>
            <a:pPr marL="742950" lvl="1" indent="-285750">
              <a:spcAft>
                <a:spcPts val="300"/>
              </a:spcAft>
              <a:buFontTx/>
              <a:buChar char="-"/>
            </a:pPr>
            <a:r>
              <a:rPr lang="ko-KR" altLang="en-US" sz="1000" dirty="0" smtClean="0">
                <a:latin typeface="+mn-ea"/>
              </a:rPr>
              <a:t>③ </a:t>
            </a:r>
            <a:r>
              <a:rPr lang="ko-KR" altLang="en-US" sz="1000" dirty="0" err="1" smtClean="0">
                <a:latin typeface="+mn-ea"/>
              </a:rPr>
              <a:t>임대업장</a:t>
            </a:r>
            <a:r>
              <a:rPr lang="ko-KR" altLang="en-US" sz="1000" dirty="0" smtClean="0">
                <a:latin typeface="+mn-ea"/>
              </a:rPr>
              <a:t> 미지급금 지급 내역</a:t>
            </a:r>
            <a:endParaRPr lang="en-US" altLang="ko-KR" sz="1000" dirty="0" smtClean="0">
              <a:latin typeface="+mn-ea"/>
            </a:endParaRPr>
          </a:p>
          <a:p>
            <a:pPr marL="742950" lvl="1" indent="-285750">
              <a:spcAft>
                <a:spcPts val="300"/>
              </a:spcAft>
              <a:buFontTx/>
              <a:buChar char="-"/>
            </a:pPr>
            <a:r>
              <a:rPr lang="ko-KR" altLang="en-US" sz="1000" dirty="0" smtClean="0">
                <a:latin typeface="+mn-ea"/>
              </a:rPr>
              <a:t>④ </a:t>
            </a:r>
            <a:r>
              <a:rPr lang="ko-KR" altLang="en-US" sz="1000" dirty="0" err="1" smtClean="0">
                <a:latin typeface="+mn-ea"/>
              </a:rPr>
              <a:t>임대업장</a:t>
            </a:r>
            <a:r>
              <a:rPr lang="ko-KR" altLang="en-US" sz="1000" dirty="0" smtClean="0">
                <a:latin typeface="+mn-ea"/>
              </a:rPr>
              <a:t> 미지급금 잔액 현황</a:t>
            </a:r>
            <a:endParaRPr lang="en-US" altLang="ko-KR" sz="1000" dirty="0" smtClean="0">
              <a:latin typeface="+mn-ea"/>
            </a:endParaRPr>
          </a:p>
          <a:p>
            <a:pPr marL="742950" lvl="1" indent="-285750">
              <a:spcAft>
                <a:spcPts val="300"/>
              </a:spcAft>
              <a:buFontTx/>
              <a:buChar char="-"/>
            </a:pPr>
            <a:r>
              <a:rPr lang="ko-KR" altLang="en-US" sz="1000" dirty="0" smtClean="0">
                <a:latin typeface="+mn-ea"/>
              </a:rPr>
              <a:t>⑤ 상품판매 현황</a:t>
            </a:r>
            <a:endParaRPr lang="en-US" altLang="ko-KR" sz="1000" dirty="0" smtClean="0">
              <a:latin typeface="+mn-ea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b="1" dirty="0" smtClean="0">
                <a:latin typeface="+mn-ea"/>
              </a:rPr>
              <a:t>마감관리</a:t>
            </a:r>
            <a:endParaRPr lang="en-US" altLang="ko-KR" sz="1000" b="1" dirty="0" smtClean="0">
              <a:latin typeface="+mn-ea"/>
            </a:endParaRPr>
          </a:p>
          <a:p>
            <a:pPr marL="742950" lvl="1" indent="-285750">
              <a:spcAft>
                <a:spcPts val="300"/>
              </a:spcAft>
              <a:buFontTx/>
              <a:buChar char="-"/>
            </a:pPr>
            <a:r>
              <a:rPr lang="ko-KR" altLang="en-US" sz="1000" dirty="0" smtClean="0">
                <a:latin typeface="+mn-ea"/>
              </a:rPr>
              <a:t>⑥ 일별 </a:t>
            </a:r>
            <a:r>
              <a:rPr lang="ko-KR" altLang="en-US" sz="1000" dirty="0" smtClean="0">
                <a:latin typeface="+mn-ea"/>
              </a:rPr>
              <a:t>마감</a:t>
            </a:r>
            <a:endParaRPr lang="en-US" altLang="ko-KR" sz="1000" dirty="0" smtClean="0">
              <a:latin typeface="+mn-ea"/>
            </a:endParaRPr>
          </a:p>
          <a:p>
            <a:pPr marL="742950" lvl="1" indent="-285750">
              <a:spcAft>
                <a:spcPts val="300"/>
              </a:spcAft>
              <a:buFontTx/>
              <a:buChar char="-"/>
            </a:pPr>
            <a:r>
              <a:rPr lang="ko-KR" altLang="en-US" sz="1000" dirty="0" smtClean="0">
                <a:latin typeface="+mn-ea"/>
              </a:rPr>
              <a:t>⑦ 출납 관리</a:t>
            </a:r>
            <a:endParaRPr lang="en-US" altLang="ko-KR" sz="1000" dirty="0" smtClean="0">
              <a:latin typeface="+mn-ea"/>
            </a:endParaRPr>
          </a:p>
          <a:p>
            <a:pPr marL="742950" lvl="1" indent="-285750">
              <a:spcAft>
                <a:spcPts val="300"/>
              </a:spcAft>
              <a:buFontTx/>
              <a:buChar char="-"/>
            </a:pPr>
            <a:r>
              <a:rPr lang="ko-KR" altLang="en-US" sz="1000" dirty="0" smtClean="0">
                <a:latin typeface="+mn-ea"/>
              </a:rPr>
              <a:t>⑧ 출납 내역</a:t>
            </a:r>
            <a:endParaRPr lang="en-US" altLang="ko-KR" sz="1000" dirty="0" smtClean="0">
              <a:latin typeface="+mn-ea"/>
            </a:endParaRPr>
          </a:p>
        </p:txBody>
      </p:sp>
      <p:pic>
        <p:nvPicPr>
          <p:cNvPr id="6146" name="Picture 2" descr="C:\Users\jsk\Desktop\캡처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46" y="1447200"/>
            <a:ext cx="6096000" cy="1724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3561676" y="1087808"/>
            <a:ext cx="927337" cy="364745"/>
          </a:xfrm>
          <a:prstGeom prst="rect">
            <a:avLst/>
          </a:prstGeom>
          <a:solidFill>
            <a:srgbClr val="F15C2A">
              <a:alpha val="11000"/>
            </a:srgbClr>
          </a:solidFill>
          <a:ln w="6350">
            <a:solidFill>
              <a:srgbClr val="F15C2A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 smtClean="0">
                <a:solidFill>
                  <a:srgbClr val="EE5D28"/>
                </a:solidFill>
                <a:latin typeface="+mn-ea"/>
              </a:rPr>
              <a:t>임대관리</a:t>
            </a:r>
            <a:endParaRPr lang="en-US" altLang="ko-KR" sz="1000" dirty="0" smtClean="0">
              <a:solidFill>
                <a:srgbClr val="EE5D28"/>
              </a:solidFill>
              <a:latin typeface="+mn-ea"/>
            </a:endParaRPr>
          </a:p>
        </p:txBody>
      </p:sp>
      <p:sp>
        <p:nvSpPr>
          <p:cNvPr id="14" name="직사각형 13"/>
          <p:cNvSpPr/>
          <p:nvPr/>
        </p:nvSpPr>
        <p:spPr>
          <a:xfrm rot="10800000" flipV="1">
            <a:off x="3346216" y="1781177"/>
            <a:ext cx="392820" cy="942973"/>
          </a:xfrm>
          <a:prstGeom prst="rect">
            <a:avLst/>
          </a:prstGeom>
          <a:solidFill>
            <a:srgbClr val="FF0000">
              <a:alpha val="24000"/>
            </a:srgbClr>
          </a:solidFill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b="1" dirty="0" smtClean="0">
                <a:solidFill>
                  <a:srgbClr val="FF0000"/>
                </a:solidFill>
                <a:latin typeface="+mn-ea"/>
              </a:rPr>
              <a:t>①</a:t>
            </a:r>
            <a:endParaRPr lang="en-US" altLang="ko-KR" sz="1100" b="1" dirty="0" smtClean="0">
              <a:solidFill>
                <a:srgbClr val="FF0000"/>
              </a:solidFill>
              <a:latin typeface="+mn-ea"/>
            </a:endParaRPr>
          </a:p>
          <a:p>
            <a:pPr algn="r"/>
            <a:r>
              <a:rPr lang="en-US" altLang="ko-KR" sz="1100" b="1" dirty="0" smtClean="0">
                <a:solidFill>
                  <a:srgbClr val="FF0000"/>
                </a:solidFill>
                <a:latin typeface="+mn-ea"/>
              </a:rPr>
              <a:t>②</a:t>
            </a:r>
            <a:endParaRPr lang="en-US" altLang="ko-KR" sz="1100" b="1" dirty="0">
              <a:solidFill>
                <a:srgbClr val="FF0000"/>
              </a:solidFill>
              <a:latin typeface="+mn-ea"/>
            </a:endParaRPr>
          </a:p>
          <a:p>
            <a:pPr algn="r"/>
            <a:r>
              <a:rPr lang="en-US" altLang="ko-KR" sz="1100" b="1" dirty="0" smtClean="0">
                <a:solidFill>
                  <a:srgbClr val="FF0000"/>
                </a:solidFill>
                <a:latin typeface="+mn-ea"/>
              </a:rPr>
              <a:t>③</a:t>
            </a:r>
          </a:p>
          <a:p>
            <a:pPr algn="r"/>
            <a:r>
              <a:rPr lang="en-US" altLang="ko-KR" sz="1100" b="1" dirty="0" smtClean="0">
                <a:solidFill>
                  <a:srgbClr val="FF0000"/>
                </a:solidFill>
                <a:latin typeface="+mn-ea"/>
              </a:rPr>
              <a:t>④</a:t>
            </a:r>
            <a:endParaRPr lang="en-US" altLang="ko-KR" sz="1100" b="1" dirty="0">
              <a:solidFill>
                <a:srgbClr val="FF0000"/>
              </a:solidFill>
              <a:latin typeface="+mn-ea"/>
            </a:endParaRPr>
          </a:p>
          <a:p>
            <a:pPr algn="r"/>
            <a:r>
              <a:rPr lang="en-US" altLang="ko-KR" sz="1100" b="1" dirty="0" smtClean="0">
                <a:solidFill>
                  <a:srgbClr val="FF0000"/>
                </a:solidFill>
                <a:latin typeface="+mn-ea"/>
              </a:rPr>
              <a:t>⑤</a:t>
            </a:r>
          </a:p>
        </p:txBody>
      </p:sp>
      <p:pic>
        <p:nvPicPr>
          <p:cNvPr id="6147" name="Picture 3" descr="C:\Users\jsk\Desktop\캡처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388" y="3986213"/>
            <a:ext cx="6086476" cy="1609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직사각형 14"/>
          <p:cNvSpPr/>
          <p:nvPr/>
        </p:nvSpPr>
        <p:spPr>
          <a:xfrm>
            <a:off x="4168219" y="3621468"/>
            <a:ext cx="927337" cy="364745"/>
          </a:xfrm>
          <a:prstGeom prst="rect">
            <a:avLst/>
          </a:prstGeom>
          <a:solidFill>
            <a:srgbClr val="F15C2A">
              <a:alpha val="11000"/>
            </a:srgbClr>
          </a:solidFill>
          <a:ln w="6350">
            <a:solidFill>
              <a:srgbClr val="F15C2A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 smtClean="0">
                <a:solidFill>
                  <a:srgbClr val="EE5D28"/>
                </a:solidFill>
                <a:latin typeface="+mn-ea"/>
              </a:rPr>
              <a:t>마감관리</a:t>
            </a:r>
            <a:endParaRPr lang="en-US" altLang="ko-KR" sz="1000" dirty="0" smtClean="0">
              <a:solidFill>
                <a:srgbClr val="EE5D28"/>
              </a:solidFill>
              <a:latin typeface="+mn-ea"/>
            </a:endParaRPr>
          </a:p>
        </p:txBody>
      </p:sp>
      <p:sp>
        <p:nvSpPr>
          <p:cNvPr id="18" name="직사각형 17"/>
          <p:cNvSpPr/>
          <p:nvPr/>
        </p:nvSpPr>
        <p:spPr>
          <a:xfrm rot="10800000" flipV="1">
            <a:off x="3939061" y="4362453"/>
            <a:ext cx="392820" cy="542922"/>
          </a:xfrm>
          <a:prstGeom prst="rect">
            <a:avLst/>
          </a:prstGeom>
          <a:solidFill>
            <a:srgbClr val="FF0000">
              <a:alpha val="24000"/>
            </a:srgbClr>
          </a:solidFill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100" b="1" dirty="0" smtClean="0">
                <a:solidFill>
                  <a:srgbClr val="FF0000"/>
                </a:solidFill>
                <a:latin typeface="+mn-ea"/>
              </a:rPr>
              <a:t>⑥</a:t>
            </a:r>
            <a:endParaRPr lang="en-US" altLang="ko-KR" sz="1100" b="1" dirty="0">
              <a:solidFill>
                <a:srgbClr val="FF0000"/>
              </a:solidFill>
              <a:latin typeface="+mn-ea"/>
            </a:endParaRPr>
          </a:p>
          <a:p>
            <a:pPr algn="r"/>
            <a:r>
              <a:rPr lang="en-US" altLang="ko-KR" sz="1100" b="1" dirty="0">
                <a:solidFill>
                  <a:srgbClr val="FF0000"/>
                </a:solidFill>
                <a:latin typeface="+mn-ea"/>
              </a:rPr>
              <a:t>⑦</a:t>
            </a:r>
          </a:p>
          <a:p>
            <a:pPr algn="r"/>
            <a:r>
              <a:rPr lang="ko-KR" altLang="en-US" sz="1100" b="1" dirty="0">
                <a:solidFill>
                  <a:srgbClr val="FF0000"/>
                </a:solidFill>
                <a:latin typeface="+mn-ea"/>
              </a:rPr>
              <a:t>⑧</a:t>
            </a:r>
          </a:p>
        </p:txBody>
      </p:sp>
    </p:spTree>
    <p:extLst>
      <p:ext uri="{BB962C8B-B14F-4D97-AF65-F5344CB8AC3E}">
        <p14:creationId xmlns:p14="http://schemas.microsoft.com/office/powerpoint/2010/main" val="3160768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010CD-12E9-4091-8357-9D5CDF929741}" type="slidenum">
              <a:rPr lang="ko-KR" altLang="en-US" smtClean="0"/>
              <a:pPr/>
              <a:t>53</a:t>
            </a:fld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562846" y="584200"/>
            <a:ext cx="637995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800" dirty="0" smtClean="0">
                <a:solidFill>
                  <a:srgbClr val="F15C2A"/>
                </a:solidFill>
                <a:latin typeface="+mn-ea"/>
              </a:rPr>
              <a:t>9. </a:t>
            </a:r>
            <a:r>
              <a:rPr lang="ko-KR" altLang="en-US" sz="800" dirty="0" smtClean="0">
                <a:solidFill>
                  <a:srgbClr val="F15C2A"/>
                </a:solidFill>
                <a:latin typeface="+mn-ea"/>
              </a:rPr>
              <a:t>시스템 관리</a:t>
            </a:r>
            <a:endParaRPr lang="en-US" altLang="ko-KR" sz="800" dirty="0">
              <a:solidFill>
                <a:srgbClr val="F15C2A"/>
              </a:solidFill>
              <a:latin typeface="+mn-ea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60388" y="745783"/>
            <a:ext cx="3039294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400" b="1" spc="-50" dirty="0" smtClean="0">
                <a:solidFill>
                  <a:srgbClr val="F15C2A"/>
                </a:solidFill>
                <a:latin typeface="+mn-ea"/>
              </a:rPr>
              <a:t>이건 무엇일까요 </a:t>
            </a:r>
            <a:r>
              <a:rPr lang="en-US" altLang="ko-KR" sz="1400" b="1" spc="-50" dirty="0" smtClean="0">
                <a:solidFill>
                  <a:srgbClr val="F15C2A"/>
                </a:solidFill>
                <a:latin typeface="+mn-ea"/>
              </a:rPr>
              <a:t>– </a:t>
            </a:r>
            <a:r>
              <a:rPr lang="ko-KR" altLang="en-US" sz="1400" b="1" spc="-50" dirty="0" smtClean="0">
                <a:solidFill>
                  <a:srgbClr val="F15C2A"/>
                </a:solidFill>
                <a:latin typeface="+mn-ea"/>
              </a:rPr>
              <a:t>메뉴구성 </a:t>
            </a:r>
            <a:r>
              <a:rPr lang="en-US" altLang="ko-KR" sz="1400" b="1" spc="-50" dirty="0" smtClean="0">
                <a:solidFill>
                  <a:srgbClr val="F15C2A"/>
                </a:solidFill>
                <a:latin typeface="+mn-ea"/>
              </a:rPr>
              <a:t>| </a:t>
            </a:r>
            <a:r>
              <a:rPr lang="ko-KR" altLang="en-US" sz="1400" b="1" spc="-50" dirty="0" smtClean="0">
                <a:solidFill>
                  <a:srgbClr val="F15C2A"/>
                </a:solidFill>
                <a:latin typeface="+mn-ea"/>
              </a:rPr>
              <a:t>재고관리</a:t>
            </a:r>
            <a:r>
              <a:rPr lang="en-US" altLang="ko-KR" sz="1400" b="1" spc="-50" dirty="0" smtClean="0">
                <a:solidFill>
                  <a:srgbClr val="F15C2A"/>
                </a:solidFill>
                <a:latin typeface="+mn-ea"/>
              </a:rPr>
              <a:t>#1</a:t>
            </a:r>
            <a:endParaRPr lang="ko-KR" altLang="en-US" sz="1400" b="1" spc="-50" dirty="0">
              <a:solidFill>
                <a:srgbClr val="F15C2A"/>
              </a:solidFill>
              <a:latin typeface="+mn-e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330044" y="1447799"/>
            <a:ext cx="2423556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dirty="0" smtClean="0">
                <a:latin typeface="+mn-ea"/>
              </a:rPr>
              <a:t>① 적정재고 현황</a:t>
            </a:r>
            <a:endParaRPr lang="en-US" altLang="ko-KR" sz="1000" spc="-30" dirty="0" smtClean="0">
              <a:latin typeface="+mn-ea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dirty="0" smtClean="0">
                <a:latin typeface="+mn-ea"/>
              </a:rPr>
              <a:t>② 기간별 수불 현황</a:t>
            </a:r>
            <a:endParaRPr lang="en-US" altLang="ko-KR" sz="1000" spc="-30" dirty="0" smtClean="0">
              <a:latin typeface="+mn-ea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dirty="0" smtClean="0">
                <a:latin typeface="+mn-ea"/>
              </a:rPr>
              <a:t>③ 상품별 수불 현황</a:t>
            </a:r>
            <a:endParaRPr lang="en-US" altLang="ko-KR" sz="1000" dirty="0" smtClean="0">
              <a:latin typeface="+mn-ea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dirty="0" smtClean="0">
                <a:latin typeface="+mn-ea"/>
              </a:rPr>
              <a:t>④ 재고 실사 준비</a:t>
            </a:r>
            <a:endParaRPr lang="en-US" altLang="ko-KR" sz="1000" dirty="0" smtClean="0">
              <a:latin typeface="+mn-ea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dirty="0" smtClean="0">
                <a:latin typeface="+mn-ea"/>
              </a:rPr>
              <a:t>⑤ 재고 실사 등록</a:t>
            </a:r>
            <a:endParaRPr lang="en-US" altLang="ko-KR" sz="1000" dirty="0" smtClean="0">
              <a:latin typeface="+mn-ea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dirty="0" smtClean="0">
                <a:latin typeface="+mn-ea"/>
              </a:rPr>
              <a:t>⑥ 재고 실사 확정</a:t>
            </a:r>
            <a:endParaRPr lang="en-US" altLang="ko-KR" sz="1000" dirty="0" smtClean="0">
              <a:latin typeface="+mn-ea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dirty="0" smtClean="0">
                <a:latin typeface="+mn-ea"/>
              </a:rPr>
              <a:t>⑦ 재고 실사 현황</a:t>
            </a:r>
            <a:endParaRPr lang="en-US" altLang="ko-KR" sz="1000" dirty="0" smtClean="0">
              <a:latin typeface="+mn-ea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dirty="0" smtClean="0">
                <a:latin typeface="+mn-ea"/>
              </a:rPr>
              <a:t>⑧ 기초 재고 등록</a:t>
            </a:r>
            <a:endParaRPr lang="en-US" altLang="ko-KR" sz="1000" dirty="0" smtClean="0">
              <a:latin typeface="+mn-ea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dirty="0" smtClean="0">
                <a:latin typeface="+mn-ea"/>
              </a:rPr>
              <a:t>⑨ 월 마감</a:t>
            </a:r>
            <a:endParaRPr lang="en-US" altLang="ko-KR" sz="1000" dirty="0" smtClean="0">
              <a:latin typeface="+mn-ea"/>
            </a:endParaRPr>
          </a:p>
        </p:txBody>
      </p:sp>
      <p:pic>
        <p:nvPicPr>
          <p:cNvPr id="7170" name="Picture 2" descr="C:\Users\jsk\Desktop\캡처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46" y="1447200"/>
            <a:ext cx="6324600" cy="392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/>
          <p:cNvSpPr/>
          <p:nvPr/>
        </p:nvSpPr>
        <p:spPr>
          <a:xfrm>
            <a:off x="4752301" y="1073529"/>
            <a:ext cx="927337" cy="364745"/>
          </a:xfrm>
          <a:prstGeom prst="rect">
            <a:avLst/>
          </a:prstGeom>
          <a:solidFill>
            <a:srgbClr val="F15C2A">
              <a:alpha val="11000"/>
            </a:srgbClr>
          </a:solidFill>
          <a:ln w="6350">
            <a:solidFill>
              <a:srgbClr val="F15C2A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 smtClean="0">
                <a:solidFill>
                  <a:srgbClr val="EE5D28"/>
                </a:solidFill>
                <a:latin typeface="+mn-ea"/>
              </a:rPr>
              <a:t>재고관리</a:t>
            </a:r>
            <a:endParaRPr lang="en-US" altLang="ko-KR" sz="1000" dirty="0" smtClean="0">
              <a:solidFill>
                <a:srgbClr val="EE5D28"/>
              </a:solidFill>
              <a:latin typeface="+mn-ea"/>
            </a:endParaRPr>
          </a:p>
        </p:txBody>
      </p:sp>
      <p:sp>
        <p:nvSpPr>
          <p:cNvPr id="11" name="직사각형 10"/>
          <p:cNvSpPr/>
          <p:nvPr/>
        </p:nvSpPr>
        <p:spPr>
          <a:xfrm rot="10800000" flipV="1">
            <a:off x="4517791" y="1776769"/>
            <a:ext cx="392820" cy="1604605"/>
          </a:xfrm>
          <a:prstGeom prst="rect">
            <a:avLst/>
          </a:prstGeom>
          <a:solidFill>
            <a:srgbClr val="FF0000">
              <a:alpha val="24000"/>
            </a:srgbClr>
          </a:solidFill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b="1" dirty="0" smtClean="0">
                <a:solidFill>
                  <a:srgbClr val="FF0000"/>
                </a:solidFill>
                <a:latin typeface="+mn-ea"/>
              </a:rPr>
              <a:t>①</a:t>
            </a:r>
            <a:endParaRPr lang="en-US" altLang="ko-KR" sz="1100" b="1" dirty="0" smtClean="0">
              <a:solidFill>
                <a:srgbClr val="FF0000"/>
              </a:solidFill>
              <a:latin typeface="+mn-ea"/>
            </a:endParaRPr>
          </a:p>
          <a:p>
            <a:pPr algn="r"/>
            <a:r>
              <a:rPr lang="en-US" altLang="ko-KR" sz="1100" b="1" dirty="0" smtClean="0">
                <a:solidFill>
                  <a:srgbClr val="FF0000"/>
                </a:solidFill>
                <a:latin typeface="+mn-ea"/>
              </a:rPr>
              <a:t>②</a:t>
            </a:r>
            <a:endParaRPr lang="en-US" altLang="ko-KR" sz="1100" b="1" dirty="0">
              <a:solidFill>
                <a:srgbClr val="FF0000"/>
              </a:solidFill>
              <a:latin typeface="+mn-ea"/>
            </a:endParaRPr>
          </a:p>
          <a:p>
            <a:pPr algn="r"/>
            <a:r>
              <a:rPr lang="en-US" altLang="ko-KR" sz="1100" b="1" dirty="0" smtClean="0">
                <a:solidFill>
                  <a:srgbClr val="FF0000"/>
                </a:solidFill>
                <a:latin typeface="+mn-ea"/>
              </a:rPr>
              <a:t>③</a:t>
            </a:r>
          </a:p>
          <a:p>
            <a:pPr algn="r"/>
            <a:r>
              <a:rPr lang="en-US" altLang="ko-KR" sz="1100" b="1" dirty="0" smtClean="0">
                <a:solidFill>
                  <a:srgbClr val="FF0000"/>
                </a:solidFill>
                <a:latin typeface="+mn-ea"/>
              </a:rPr>
              <a:t>④</a:t>
            </a:r>
            <a:endParaRPr lang="en-US" altLang="ko-KR" sz="1100" b="1" dirty="0">
              <a:solidFill>
                <a:srgbClr val="FF0000"/>
              </a:solidFill>
              <a:latin typeface="+mn-ea"/>
            </a:endParaRPr>
          </a:p>
          <a:p>
            <a:pPr algn="r"/>
            <a:r>
              <a:rPr lang="en-US" altLang="ko-KR" sz="1100" b="1" dirty="0" smtClean="0">
                <a:solidFill>
                  <a:srgbClr val="FF0000"/>
                </a:solidFill>
                <a:latin typeface="+mn-ea"/>
              </a:rPr>
              <a:t>⑤</a:t>
            </a:r>
          </a:p>
          <a:p>
            <a:pPr algn="r"/>
            <a:r>
              <a:rPr lang="en-US" altLang="ko-KR" sz="1100" b="1" dirty="0" smtClean="0">
                <a:solidFill>
                  <a:srgbClr val="FF0000"/>
                </a:solidFill>
                <a:latin typeface="+mn-ea"/>
              </a:rPr>
              <a:t>⑥</a:t>
            </a:r>
          </a:p>
          <a:p>
            <a:pPr algn="r"/>
            <a:r>
              <a:rPr lang="en-US" altLang="ko-KR" sz="1100" b="1" dirty="0" smtClean="0">
                <a:solidFill>
                  <a:srgbClr val="FF0000"/>
                </a:solidFill>
                <a:latin typeface="+mn-ea"/>
              </a:rPr>
              <a:t>⑦</a:t>
            </a:r>
          </a:p>
          <a:p>
            <a:pPr algn="r"/>
            <a:r>
              <a:rPr lang="ko-KR" altLang="en-US" sz="1100" b="1" dirty="0" smtClean="0">
                <a:solidFill>
                  <a:srgbClr val="FF0000"/>
                </a:solidFill>
                <a:latin typeface="+mn-ea"/>
              </a:rPr>
              <a:t>⑧</a:t>
            </a:r>
            <a:endParaRPr lang="en-US" altLang="ko-KR" sz="1100" b="1" dirty="0" smtClean="0">
              <a:solidFill>
                <a:srgbClr val="FF0000"/>
              </a:solidFill>
              <a:latin typeface="+mn-ea"/>
            </a:endParaRPr>
          </a:p>
          <a:p>
            <a:pPr algn="r"/>
            <a:r>
              <a:rPr lang="ko-KR" altLang="en-US" sz="1100" b="1" dirty="0" smtClean="0">
                <a:solidFill>
                  <a:srgbClr val="FF0000"/>
                </a:solidFill>
                <a:latin typeface="+mn-ea"/>
              </a:rPr>
              <a:t>⑨</a:t>
            </a:r>
            <a:endParaRPr lang="en-US" altLang="ko-KR" sz="1100" b="1" dirty="0">
              <a:solidFill>
                <a:srgbClr val="FF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40615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010CD-12E9-4091-8357-9D5CDF929741}" type="slidenum">
              <a:rPr lang="ko-KR" altLang="en-US" smtClean="0"/>
              <a:pPr/>
              <a:t>54</a:t>
            </a:fld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562846" y="584200"/>
            <a:ext cx="637995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800" dirty="0" smtClean="0">
                <a:solidFill>
                  <a:srgbClr val="F15C2A"/>
                </a:solidFill>
                <a:latin typeface="+mn-ea"/>
              </a:rPr>
              <a:t>9. </a:t>
            </a:r>
            <a:r>
              <a:rPr lang="ko-KR" altLang="en-US" sz="800" dirty="0" smtClean="0">
                <a:solidFill>
                  <a:srgbClr val="F15C2A"/>
                </a:solidFill>
                <a:latin typeface="+mn-ea"/>
              </a:rPr>
              <a:t>시스템 관리</a:t>
            </a:r>
            <a:endParaRPr lang="en-US" altLang="ko-KR" sz="800" dirty="0">
              <a:solidFill>
                <a:srgbClr val="F15C2A"/>
              </a:solidFill>
              <a:latin typeface="+mn-ea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60388" y="745783"/>
            <a:ext cx="3039294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400" b="1" spc="-50" dirty="0" smtClean="0">
                <a:solidFill>
                  <a:srgbClr val="F15C2A"/>
                </a:solidFill>
                <a:latin typeface="+mn-ea"/>
              </a:rPr>
              <a:t>이건 무엇일까요 </a:t>
            </a:r>
            <a:r>
              <a:rPr lang="en-US" altLang="ko-KR" sz="1400" b="1" spc="-50" dirty="0" smtClean="0">
                <a:solidFill>
                  <a:srgbClr val="F15C2A"/>
                </a:solidFill>
                <a:latin typeface="+mn-ea"/>
              </a:rPr>
              <a:t>– </a:t>
            </a:r>
            <a:r>
              <a:rPr lang="ko-KR" altLang="en-US" sz="1400" b="1" spc="-50" dirty="0" smtClean="0">
                <a:solidFill>
                  <a:srgbClr val="F15C2A"/>
                </a:solidFill>
                <a:latin typeface="+mn-ea"/>
              </a:rPr>
              <a:t>메뉴구성 </a:t>
            </a:r>
            <a:r>
              <a:rPr lang="en-US" altLang="ko-KR" sz="1400" b="1" spc="-50" dirty="0" smtClean="0">
                <a:solidFill>
                  <a:srgbClr val="F15C2A"/>
                </a:solidFill>
                <a:latin typeface="+mn-ea"/>
              </a:rPr>
              <a:t>| </a:t>
            </a:r>
            <a:r>
              <a:rPr lang="ko-KR" altLang="en-US" sz="1400" b="1" spc="-50" dirty="0" smtClean="0">
                <a:solidFill>
                  <a:srgbClr val="F15C2A"/>
                </a:solidFill>
                <a:latin typeface="+mn-ea"/>
              </a:rPr>
              <a:t>재고관리</a:t>
            </a:r>
            <a:r>
              <a:rPr lang="en-US" altLang="ko-KR" sz="1400" b="1" spc="-50" dirty="0" smtClean="0">
                <a:solidFill>
                  <a:srgbClr val="F15C2A"/>
                </a:solidFill>
                <a:latin typeface="+mn-ea"/>
              </a:rPr>
              <a:t>#2</a:t>
            </a:r>
            <a:endParaRPr lang="ko-KR" altLang="en-US" sz="1400" b="1" spc="-50" dirty="0">
              <a:solidFill>
                <a:srgbClr val="F15C2A"/>
              </a:solidFill>
              <a:latin typeface="+mn-e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330043" y="1447799"/>
            <a:ext cx="2699781" cy="23237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b="1" dirty="0" smtClean="0">
                <a:latin typeface="+mn-ea"/>
              </a:rPr>
              <a:t>지점</a:t>
            </a:r>
            <a:r>
              <a:rPr lang="en-US" altLang="ko-KR" sz="1000" b="1" dirty="0" smtClean="0">
                <a:latin typeface="+mn-ea"/>
              </a:rPr>
              <a:t>/</a:t>
            </a:r>
            <a:r>
              <a:rPr lang="ko-KR" altLang="en-US" sz="1000" b="1" dirty="0" smtClean="0">
                <a:latin typeface="+mn-ea"/>
              </a:rPr>
              <a:t>창고간 재고 이동</a:t>
            </a:r>
            <a:endParaRPr lang="en-US" altLang="ko-KR" sz="1000" b="1" dirty="0" smtClean="0">
              <a:latin typeface="+mn-ea"/>
            </a:endParaRPr>
          </a:p>
          <a:p>
            <a:pPr marL="742950" lvl="1" indent="-285750">
              <a:spcAft>
                <a:spcPts val="300"/>
              </a:spcAft>
              <a:buFontTx/>
              <a:buChar char="-"/>
            </a:pPr>
            <a:r>
              <a:rPr lang="ko-KR" altLang="en-US" sz="1000" dirty="0" smtClean="0">
                <a:latin typeface="+mn-ea"/>
              </a:rPr>
              <a:t>① </a:t>
            </a:r>
            <a:r>
              <a:rPr lang="ko-KR" altLang="en-US" sz="1000" dirty="0" smtClean="0">
                <a:latin typeface="+mn-ea"/>
              </a:rPr>
              <a:t>이관 신청</a:t>
            </a:r>
            <a:r>
              <a:rPr lang="en-US" altLang="ko-KR" sz="1000" dirty="0" smtClean="0">
                <a:latin typeface="+mn-ea"/>
              </a:rPr>
              <a:t>(</a:t>
            </a:r>
            <a:r>
              <a:rPr lang="ko-KR" altLang="en-US" sz="1000" dirty="0" smtClean="0">
                <a:latin typeface="+mn-ea"/>
              </a:rPr>
              <a:t>수관 지점</a:t>
            </a:r>
            <a:r>
              <a:rPr lang="en-US" altLang="ko-KR" sz="1000" dirty="0">
                <a:latin typeface="+mn-ea"/>
              </a:rPr>
              <a:t> </a:t>
            </a:r>
            <a:r>
              <a:rPr lang="ko-KR" altLang="en-US" sz="1000" dirty="0" smtClean="0">
                <a:latin typeface="+mn-ea"/>
              </a:rPr>
              <a:t>및 창고</a:t>
            </a:r>
            <a:r>
              <a:rPr lang="en-US" altLang="ko-KR" sz="1000" dirty="0" smtClean="0">
                <a:latin typeface="+mn-ea"/>
              </a:rPr>
              <a:t>)</a:t>
            </a:r>
            <a:endParaRPr lang="en-US" altLang="ko-KR" sz="1000" spc="-30" dirty="0" smtClean="0">
              <a:latin typeface="+mn-ea"/>
            </a:endParaRPr>
          </a:p>
          <a:p>
            <a:pPr marL="742950" lvl="1" indent="-285750">
              <a:spcAft>
                <a:spcPts val="300"/>
              </a:spcAft>
              <a:buFontTx/>
              <a:buChar char="-"/>
            </a:pPr>
            <a:r>
              <a:rPr lang="ko-KR" altLang="en-US" sz="1000" dirty="0" smtClean="0">
                <a:latin typeface="+mn-ea"/>
              </a:rPr>
              <a:t>② 이관 신청 내역</a:t>
            </a:r>
            <a:endParaRPr lang="en-US" altLang="ko-KR" sz="1000" spc="-30" dirty="0" smtClean="0">
              <a:latin typeface="+mn-ea"/>
            </a:endParaRPr>
          </a:p>
          <a:p>
            <a:pPr marL="742950" lvl="1" indent="-285750">
              <a:spcAft>
                <a:spcPts val="300"/>
              </a:spcAft>
              <a:buFontTx/>
              <a:buChar char="-"/>
            </a:pPr>
            <a:r>
              <a:rPr lang="ko-KR" altLang="en-US" sz="1000" dirty="0" smtClean="0">
                <a:latin typeface="+mn-ea"/>
              </a:rPr>
              <a:t>③ 이관 신청 </a:t>
            </a:r>
            <a:r>
              <a:rPr lang="ko-KR" altLang="en-US" sz="1000" dirty="0" smtClean="0">
                <a:latin typeface="+mn-ea"/>
              </a:rPr>
              <a:t>현황</a:t>
            </a:r>
            <a:r>
              <a:rPr lang="en-US" altLang="ko-KR" sz="1000" dirty="0" smtClean="0">
                <a:latin typeface="+mn-ea"/>
              </a:rPr>
              <a:t>(</a:t>
            </a:r>
            <a:r>
              <a:rPr lang="ko-KR" altLang="en-US" sz="1000" dirty="0" smtClean="0">
                <a:latin typeface="+mn-ea"/>
              </a:rPr>
              <a:t>수관 지점 및 창고</a:t>
            </a:r>
            <a:r>
              <a:rPr lang="en-US" altLang="ko-KR" sz="1000" dirty="0" smtClean="0">
                <a:latin typeface="+mn-ea"/>
              </a:rPr>
              <a:t>)</a:t>
            </a:r>
          </a:p>
          <a:p>
            <a:pPr marL="742950" lvl="1" indent="-285750">
              <a:spcAft>
                <a:spcPts val="300"/>
              </a:spcAft>
              <a:buFontTx/>
              <a:buChar char="-"/>
            </a:pPr>
            <a:r>
              <a:rPr lang="ko-KR" altLang="en-US" sz="1000" dirty="0" smtClean="0">
                <a:latin typeface="+mn-ea"/>
              </a:rPr>
              <a:t>④ 이관 신청 현황</a:t>
            </a:r>
            <a:r>
              <a:rPr lang="en-US" altLang="ko-KR" sz="1000" dirty="0" smtClean="0">
                <a:latin typeface="+mn-ea"/>
              </a:rPr>
              <a:t>(</a:t>
            </a:r>
            <a:r>
              <a:rPr lang="ko-KR" altLang="en-US" sz="1000" dirty="0" smtClean="0">
                <a:latin typeface="+mn-ea"/>
              </a:rPr>
              <a:t>전체</a:t>
            </a:r>
            <a:r>
              <a:rPr lang="en-US" altLang="ko-KR" sz="1000" dirty="0" smtClean="0">
                <a:latin typeface="+mn-ea"/>
              </a:rPr>
              <a:t>)</a:t>
            </a:r>
          </a:p>
          <a:p>
            <a:pPr marL="742950" lvl="1" indent="-285750">
              <a:spcAft>
                <a:spcPts val="300"/>
              </a:spcAft>
              <a:buFontTx/>
              <a:buChar char="-"/>
            </a:pPr>
            <a:r>
              <a:rPr lang="ko-KR" altLang="en-US" sz="1000" dirty="0" smtClean="0">
                <a:latin typeface="+mn-ea"/>
              </a:rPr>
              <a:t>⑤ 이관 등록</a:t>
            </a:r>
            <a:endParaRPr lang="en-US" altLang="ko-KR" sz="1000" dirty="0" smtClean="0">
              <a:latin typeface="+mn-ea"/>
            </a:endParaRPr>
          </a:p>
          <a:p>
            <a:pPr marL="742950" lvl="1" indent="-285750">
              <a:spcAft>
                <a:spcPts val="300"/>
              </a:spcAft>
              <a:buFontTx/>
              <a:buChar char="-"/>
            </a:pPr>
            <a:r>
              <a:rPr lang="ko-KR" altLang="en-US" sz="1000" dirty="0" smtClean="0">
                <a:latin typeface="+mn-ea"/>
              </a:rPr>
              <a:t>⑥ 이관 등록 내역</a:t>
            </a:r>
            <a:endParaRPr lang="en-US" altLang="ko-KR" sz="1000" dirty="0" smtClean="0">
              <a:latin typeface="+mn-ea"/>
            </a:endParaRPr>
          </a:p>
          <a:p>
            <a:pPr marL="742950" lvl="1" indent="-285750">
              <a:spcAft>
                <a:spcPts val="300"/>
              </a:spcAft>
              <a:buFontTx/>
              <a:buChar char="-"/>
            </a:pPr>
            <a:r>
              <a:rPr lang="ko-KR" altLang="en-US" sz="1000" dirty="0" smtClean="0">
                <a:latin typeface="+mn-ea"/>
              </a:rPr>
              <a:t>⑦ 이관 등록 현황</a:t>
            </a:r>
            <a:endParaRPr lang="en-US" altLang="ko-KR" sz="1000" dirty="0" smtClean="0">
              <a:latin typeface="+mn-ea"/>
            </a:endParaRPr>
          </a:p>
          <a:p>
            <a:pPr marL="742950" lvl="1" indent="-285750">
              <a:spcAft>
                <a:spcPts val="300"/>
              </a:spcAft>
              <a:buFontTx/>
              <a:buChar char="-"/>
            </a:pPr>
            <a:r>
              <a:rPr lang="ko-KR" altLang="en-US" sz="1000" dirty="0" smtClean="0">
                <a:latin typeface="+mn-ea"/>
              </a:rPr>
              <a:t>⑧ 수관 등록</a:t>
            </a:r>
            <a:r>
              <a:rPr lang="en-US" altLang="ko-KR" sz="1000" dirty="0" smtClean="0">
                <a:latin typeface="+mn-ea"/>
              </a:rPr>
              <a:t>(</a:t>
            </a:r>
            <a:r>
              <a:rPr lang="ko-KR" altLang="en-US" sz="1000" dirty="0" smtClean="0">
                <a:latin typeface="+mn-ea"/>
              </a:rPr>
              <a:t>수관 지점 및 창고</a:t>
            </a:r>
            <a:r>
              <a:rPr lang="en-US" altLang="ko-KR" sz="1000" dirty="0" smtClean="0">
                <a:latin typeface="+mn-ea"/>
              </a:rPr>
              <a:t>)</a:t>
            </a:r>
          </a:p>
          <a:p>
            <a:pPr marL="742950" lvl="1" indent="-285750">
              <a:spcAft>
                <a:spcPts val="300"/>
              </a:spcAft>
              <a:buFontTx/>
              <a:buChar char="-"/>
            </a:pPr>
            <a:r>
              <a:rPr lang="ko-KR" altLang="en-US" sz="1000" dirty="0" smtClean="0">
                <a:latin typeface="+mn-ea"/>
              </a:rPr>
              <a:t>⑨ 수관 등록 내역</a:t>
            </a:r>
            <a:endParaRPr lang="en-US" altLang="ko-KR" sz="1000" dirty="0" smtClean="0">
              <a:latin typeface="+mn-ea"/>
            </a:endParaRPr>
          </a:p>
          <a:p>
            <a:pPr marL="742950" lvl="1" indent="-285750">
              <a:spcAft>
                <a:spcPts val="300"/>
              </a:spcAft>
              <a:buFontTx/>
              <a:buChar char="-"/>
            </a:pPr>
            <a:r>
              <a:rPr lang="ko-KR" altLang="en-US" sz="1000" dirty="0" smtClean="0">
                <a:latin typeface="+mn-ea"/>
              </a:rPr>
              <a:t>⑩ 수관 등록 현황</a:t>
            </a:r>
            <a:endParaRPr lang="en-US" altLang="ko-KR" sz="1000" dirty="0" smtClean="0">
              <a:latin typeface="+mn-ea"/>
            </a:endParaRPr>
          </a:p>
        </p:txBody>
      </p:sp>
      <p:pic>
        <p:nvPicPr>
          <p:cNvPr id="7170" name="Picture 2" descr="C:\Users\jsk\Desktop\캡처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46" y="1447200"/>
            <a:ext cx="6324600" cy="392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/>
          <p:cNvSpPr/>
          <p:nvPr/>
        </p:nvSpPr>
        <p:spPr>
          <a:xfrm>
            <a:off x="4752301" y="1073529"/>
            <a:ext cx="927337" cy="364745"/>
          </a:xfrm>
          <a:prstGeom prst="rect">
            <a:avLst/>
          </a:prstGeom>
          <a:solidFill>
            <a:srgbClr val="F15C2A">
              <a:alpha val="11000"/>
            </a:srgbClr>
          </a:solidFill>
          <a:ln w="6350">
            <a:solidFill>
              <a:srgbClr val="F15C2A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 smtClean="0">
                <a:solidFill>
                  <a:srgbClr val="EE5D28"/>
                </a:solidFill>
                <a:latin typeface="+mn-ea"/>
              </a:rPr>
              <a:t>재고관리</a:t>
            </a:r>
            <a:endParaRPr lang="en-US" altLang="ko-KR" sz="1000" dirty="0" smtClean="0">
              <a:solidFill>
                <a:srgbClr val="EE5D28"/>
              </a:solidFill>
              <a:latin typeface="+mn-ea"/>
            </a:endParaRPr>
          </a:p>
        </p:txBody>
      </p:sp>
      <p:sp>
        <p:nvSpPr>
          <p:cNvPr id="11" name="직사각형 10"/>
          <p:cNvSpPr/>
          <p:nvPr/>
        </p:nvSpPr>
        <p:spPr>
          <a:xfrm rot="10800000" flipV="1">
            <a:off x="4507592" y="3472219"/>
            <a:ext cx="392820" cy="1823680"/>
          </a:xfrm>
          <a:prstGeom prst="rect">
            <a:avLst/>
          </a:prstGeom>
          <a:solidFill>
            <a:srgbClr val="FF0000">
              <a:alpha val="24000"/>
            </a:srgbClr>
          </a:solidFill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b="1" dirty="0" smtClean="0">
                <a:solidFill>
                  <a:srgbClr val="FF0000"/>
                </a:solidFill>
                <a:latin typeface="+mn-ea"/>
              </a:rPr>
              <a:t>①</a:t>
            </a:r>
            <a:endParaRPr lang="en-US" altLang="ko-KR" sz="1100" b="1" dirty="0" smtClean="0">
              <a:solidFill>
                <a:srgbClr val="FF0000"/>
              </a:solidFill>
              <a:latin typeface="+mn-ea"/>
            </a:endParaRPr>
          </a:p>
          <a:p>
            <a:pPr algn="r"/>
            <a:r>
              <a:rPr lang="en-US" altLang="ko-KR" sz="1100" b="1" dirty="0" smtClean="0">
                <a:solidFill>
                  <a:srgbClr val="FF0000"/>
                </a:solidFill>
                <a:latin typeface="+mn-ea"/>
              </a:rPr>
              <a:t>②</a:t>
            </a:r>
            <a:endParaRPr lang="en-US" altLang="ko-KR" sz="1100" b="1" dirty="0">
              <a:solidFill>
                <a:srgbClr val="FF0000"/>
              </a:solidFill>
              <a:latin typeface="+mn-ea"/>
            </a:endParaRPr>
          </a:p>
          <a:p>
            <a:pPr algn="r"/>
            <a:r>
              <a:rPr lang="en-US" altLang="ko-KR" sz="1100" b="1" dirty="0" smtClean="0">
                <a:solidFill>
                  <a:srgbClr val="FF0000"/>
                </a:solidFill>
                <a:latin typeface="+mn-ea"/>
              </a:rPr>
              <a:t>③</a:t>
            </a:r>
          </a:p>
          <a:p>
            <a:pPr algn="r"/>
            <a:r>
              <a:rPr lang="en-US" altLang="ko-KR" sz="1100" b="1" dirty="0" smtClean="0">
                <a:solidFill>
                  <a:srgbClr val="FF0000"/>
                </a:solidFill>
                <a:latin typeface="+mn-ea"/>
              </a:rPr>
              <a:t>④</a:t>
            </a:r>
            <a:endParaRPr lang="en-US" altLang="ko-KR" sz="1100" b="1" dirty="0">
              <a:solidFill>
                <a:srgbClr val="FF0000"/>
              </a:solidFill>
              <a:latin typeface="+mn-ea"/>
            </a:endParaRPr>
          </a:p>
          <a:p>
            <a:pPr algn="r"/>
            <a:r>
              <a:rPr lang="en-US" altLang="ko-KR" sz="1100" b="1" dirty="0" smtClean="0">
                <a:solidFill>
                  <a:srgbClr val="FF0000"/>
                </a:solidFill>
                <a:latin typeface="+mn-ea"/>
              </a:rPr>
              <a:t>⑤</a:t>
            </a:r>
          </a:p>
          <a:p>
            <a:pPr algn="r"/>
            <a:r>
              <a:rPr lang="en-US" altLang="ko-KR" sz="1100" b="1" dirty="0" smtClean="0">
                <a:solidFill>
                  <a:srgbClr val="FF0000"/>
                </a:solidFill>
                <a:latin typeface="+mn-ea"/>
              </a:rPr>
              <a:t>⑥</a:t>
            </a:r>
          </a:p>
          <a:p>
            <a:pPr algn="r"/>
            <a:r>
              <a:rPr lang="en-US" altLang="ko-KR" sz="1100" b="1" dirty="0" smtClean="0">
                <a:solidFill>
                  <a:srgbClr val="FF0000"/>
                </a:solidFill>
                <a:latin typeface="+mn-ea"/>
              </a:rPr>
              <a:t>⑦</a:t>
            </a:r>
          </a:p>
          <a:p>
            <a:pPr algn="r"/>
            <a:r>
              <a:rPr lang="ko-KR" altLang="en-US" sz="1100" b="1" dirty="0" smtClean="0">
                <a:solidFill>
                  <a:srgbClr val="FF0000"/>
                </a:solidFill>
                <a:latin typeface="+mn-ea"/>
              </a:rPr>
              <a:t>⑧</a:t>
            </a:r>
            <a:endParaRPr lang="en-US" altLang="ko-KR" sz="1100" b="1" dirty="0" smtClean="0">
              <a:solidFill>
                <a:srgbClr val="FF0000"/>
              </a:solidFill>
              <a:latin typeface="+mn-ea"/>
            </a:endParaRPr>
          </a:p>
          <a:p>
            <a:pPr algn="r"/>
            <a:r>
              <a:rPr lang="ko-KR" altLang="en-US" sz="1100" b="1" dirty="0" smtClean="0">
                <a:solidFill>
                  <a:srgbClr val="FF0000"/>
                </a:solidFill>
                <a:latin typeface="+mn-ea"/>
              </a:rPr>
              <a:t>⑨</a:t>
            </a:r>
            <a:endParaRPr lang="en-US" altLang="ko-KR" sz="1100" b="1" dirty="0" smtClean="0">
              <a:solidFill>
                <a:srgbClr val="FF0000"/>
              </a:solidFill>
              <a:latin typeface="+mn-ea"/>
            </a:endParaRPr>
          </a:p>
          <a:p>
            <a:pPr algn="r"/>
            <a:r>
              <a:rPr lang="ko-KR" altLang="ko-KR" sz="1100" b="1" dirty="0">
                <a:solidFill>
                  <a:srgbClr val="FF0000"/>
                </a:solidFill>
                <a:latin typeface="+mn-ea"/>
              </a:rPr>
              <a:t>⑩</a:t>
            </a:r>
            <a:endParaRPr lang="en-US" altLang="ko-KR" sz="1100" b="1" dirty="0">
              <a:solidFill>
                <a:srgbClr val="FF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3134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010CD-12E9-4091-8357-9D5CDF929741}" type="slidenum">
              <a:rPr lang="ko-KR" altLang="en-US" smtClean="0"/>
              <a:pPr/>
              <a:t>55</a:t>
            </a:fld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562846" y="584200"/>
            <a:ext cx="637995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800" dirty="0" smtClean="0">
                <a:solidFill>
                  <a:srgbClr val="F15C2A"/>
                </a:solidFill>
                <a:latin typeface="+mn-ea"/>
              </a:rPr>
              <a:t>9. </a:t>
            </a:r>
            <a:r>
              <a:rPr lang="ko-KR" altLang="en-US" sz="800" dirty="0" smtClean="0">
                <a:solidFill>
                  <a:srgbClr val="F15C2A"/>
                </a:solidFill>
                <a:latin typeface="+mn-ea"/>
              </a:rPr>
              <a:t>시스템 관리</a:t>
            </a:r>
            <a:endParaRPr lang="en-US" altLang="ko-KR" sz="800" dirty="0">
              <a:solidFill>
                <a:srgbClr val="F15C2A"/>
              </a:solidFill>
              <a:latin typeface="+mn-ea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60388" y="745783"/>
            <a:ext cx="2834109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400" b="1" spc="-50" dirty="0" smtClean="0">
                <a:solidFill>
                  <a:srgbClr val="F15C2A"/>
                </a:solidFill>
                <a:latin typeface="+mn-ea"/>
              </a:rPr>
              <a:t>이건 무엇일까요 </a:t>
            </a:r>
            <a:r>
              <a:rPr lang="en-US" altLang="ko-KR" sz="1400" b="1" spc="-50" dirty="0" smtClean="0">
                <a:solidFill>
                  <a:srgbClr val="F15C2A"/>
                </a:solidFill>
                <a:latin typeface="+mn-ea"/>
              </a:rPr>
              <a:t>– </a:t>
            </a:r>
            <a:r>
              <a:rPr lang="ko-KR" altLang="en-US" sz="1400" b="1" spc="-50" dirty="0" smtClean="0">
                <a:solidFill>
                  <a:srgbClr val="F15C2A"/>
                </a:solidFill>
                <a:latin typeface="+mn-ea"/>
              </a:rPr>
              <a:t>메뉴구성 </a:t>
            </a:r>
            <a:r>
              <a:rPr lang="en-US" altLang="ko-KR" sz="1400" b="1" spc="-50" dirty="0" smtClean="0">
                <a:solidFill>
                  <a:srgbClr val="F15C2A"/>
                </a:solidFill>
                <a:latin typeface="+mn-ea"/>
              </a:rPr>
              <a:t>| </a:t>
            </a:r>
            <a:r>
              <a:rPr lang="ko-KR" altLang="en-US" sz="1400" b="1" spc="-50" dirty="0" smtClean="0">
                <a:solidFill>
                  <a:srgbClr val="F15C2A"/>
                </a:solidFill>
                <a:latin typeface="+mn-ea"/>
              </a:rPr>
              <a:t>통합관리</a:t>
            </a:r>
            <a:endParaRPr lang="ko-KR" altLang="en-US" sz="1400" b="1" spc="-50" dirty="0">
              <a:solidFill>
                <a:srgbClr val="F15C2A"/>
              </a:solidFill>
              <a:latin typeface="+mn-e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330044" y="1447799"/>
            <a:ext cx="257595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dirty="0" smtClean="0">
                <a:latin typeface="+mn-ea"/>
              </a:rPr>
              <a:t>① 상품 관리</a:t>
            </a:r>
            <a:endParaRPr lang="en-US" altLang="ko-KR" sz="1000" spc="-30" dirty="0" smtClean="0">
              <a:latin typeface="+mn-ea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dirty="0" smtClean="0">
                <a:latin typeface="+mn-ea"/>
              </a:rPr>
              <a:t>② 분류 관리</a:t>
            </a:r>
            <a:endParaRPr lang="en-US" altLang="ko-KR" sz="1000" spc="-30" dirty="0" smtClean="0">
              <a:latin typeface="+mn-ea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dirty="0" smtClean="0">
                <a:latin typeface="+mn-ea"/>
              </a:rPr>
              <a:t>③ 지점</a:t>
            </a:r>
            <a:r>
              <a:rPr lang="en-US" altLang="ko-KR" sz="1000" dirty="0" smtClean="0">
                <a:latin typeface="+mn-ea"/>
              </a:rPr>
              <a:t>/</a:t>
            </a:r>
            <a:r>
              <a:rPr lang="ko-KR" altLang="en-US" sz="1000" dirty="0" smtClean="0">
                <a:latin typeface="+mn-ea"/>
              </a:rPr>
              <a:t>창고 관리</a:t>
            </a:r>
            <a:endParaRPr lang="en-US" altLang="ko-KR" sz="1000" dirty="0" smtClean="0">
              <a:latin typeface="+mn-ea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dirty="0" smtClean="0">
                <a:latin typeface="+mn-ea"/>
              </a:rPr>
              <a:t>④ 매출 현황</a:t>
            </a:r>
            <a:endParaRPr lang="en-US" altLang="ko-KR" sz="1000" dirty="0" smtClean="0">
              <a:latin typeface="+mn-ea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dirty="0" smtClean="0">
                <a:latin typeface="+mn-ea"/>
              </a:rPr>
              <a:t>⑤ 상품별 매출 현황</a:t>
            </a:r>
            <a:endParaRPr lang="en-US" altLang="ko-KR" sz="1000" dirty="0" smtClean="0">
              <a:latin typeface="+mn-ea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dirty="0" smtClean="0">
                <a:latin typeface="+mn-ea"/>
              </a:rPr>
              <a:t>⑥ </a:t>
            </a:r>
            <a:r>
              <a:rPr lang="ko-KR" altLang="en-US" sz="1000" dirty="0" err="1" smtClean="0">
                <a:latin typeface="+mn-ea"/>
              </a:rPr>
              <a:t>분류별</a:t>
            </a:r>
            <a:r>
              <a:rPr lang="ko-KR" altLang="en-US" sz="1000" dirty="0" smtClean="0">
                <a:latin typeface="+mn-ea"/>
              </a:rPr>
              <a:t> 매출 현황</a:t>
            </a:r>
            <a:endParaRPr lang="en-US" altLang="ko-KR" sz="1000" dirty="0" smtClean="0">
              <a:latin typeface="+mn-ea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dirty="0" smtClean="0">
                <a:latin typeface="+mn-ea"/>
              </a:rPr>
              <a:t>⑦ 결제수단별 매출 현황</a:t>
            </a:r>
            <a:endParaRPr lang="en-US" altLang="ko-KR" sz="1000" dirty="0" smtClean="0">
              <a:latin typeface="+mn-ea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dirty="0" smtClean="0">
                <a:latin typeface="+mn-ea"/>
              </a:rPr>
              <a:t>⑧ 시간대별 매출 현황</a:t>
            </a:r>
            <a:endParaRPr lang="en-US" altLang="ko-KR" sz="1000" dirty="0" smtClean="0">
              <a:latin typeface="+mn-ea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dirty="0" smtClean="0">
                <a:latin typeface="+mn-ea"/>
              </a:rPr>
              <a:t>⑨ 인기 상품 순위</a:t>
            </a:r>
            <a:endParaRPr lang="en-US" altLang="ko-KR" sz="1000" dirty="0" smtClean="0">
              <a:latin typeface="+mn-ea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dirty="0" smtClean="0">
                <a:latin typeface="+mn-ea"/>
              </a:rPr>
              <a:t>⑩ 재고 현황</a:t>
            </a:r>
            <a:endParaRPr lang="en-US" altLang="ko-KR" sz="1000" dirty="0" smtClean="0">
              <a:latin typeface="+mn-ea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dirty="0" smtClean="0">
                <a:latin typeface="+mn-ea"/>
              </a:rPr>
              <a:t>⑪ 매입</a:t>
            </a:r>
            <a:r>
              <a:rPr lang="en-US" altLang="ko-KR" sz="1000" dirty="0" smtClean="0">
                <a:latin typeface="+mn-ea"/>
              </a:rPr>
              <a:t>/</a:t>
            </a:r>
            <a:r>
              <a:rPr lang="ko-KR" altLang="en-US" sz="1000" dirty="0" smtClean="0">
                <a:latin typeface="+mn-ea"/>
              </a:rPr>
              <a:t>판매 단가 분석</a:t>
            </a:r>
            <a:endParaRPr lang="en-US" altLang="ko-KR" sz="1000" dirty="0" smtClean="0">
              <a:latin typeface="+mn-ea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en-US" altLang="ko-KR" sz="1000" dirty="0" smtClean="0">
                <a:latin typeface="+mn-ea"/>
              </a:rPr>
              <a:t>⑫ SMS </a:t>
            </a:r>
            <a:r>
              <a:rPr lang="ko-KR" altLang="en-US" sz="1000" dirty="0" smtClean="0">
                <a:latin typeface="+mn-ea"/>
              </a:rPr>
              <a:t>발송 </a:t>
            </a:r>
            <a:r>
              <a:rPr lang="ko-KR" altLang="en-US" sz="1000" dirty="0" smtClean="0">
                <a:latin typeface="+mn-ea"/>
              </a:rPr>
              <a:t>현황</a:t>
            </a:r>
            <a:r>
              <a:rPr lang="en-US" altLang="ko-KR" sz="1000" dirty="0" smtClean="0">
                <a:latin typeface="+mn-ea"/>
              </a:rPr>
              <a:t>(</a:t>
            </a:r>
            <a:r>
              <a:rPr lang="ko-KR" altLang="en-US" sz="1000" dirty="0" smtClean="0">
                <a:latin typeface="+mn-ea"/>
              </a:rPr>
              <a:t>전체 지점</a:t>
            </a:r>
            <a:r>
              <a:rPr lang="en-US" altLang="ko-KR" sz="1000" dirty="0">
                <a:latin typeface="+mn-ea"/>
              </a:rPr>
              <a:t> </a:t>
            </a:r>
            <a:r>
              <a:rPr lang="ko-KR" altLang="en-US" sz="1000" dirty="0" smtClean="0">
                <a:latin typeface="+mn-ea"/>
              </a:rPr>
              <a:t>및 창고</a:t>
            </a:r>
            <a:r>
              <a:rPr lang="en-US" altLang="ko-KR" sz="1000" dirty="0" smtClean="0">
                <a:latin typeface="+mn-ea"/>
              </a:rPr>
              <a:t>)</a:t>
            </a:r>
            <a:endParaRPr lang="en-US" altLang="ko-KR" sz="1000" dirty="0" smtClean="0">
              <a:latin typeface="+mn-ea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dirty="0" smtClean="0">
                <a:latin typeface="+mn-ea"/>
              </a:rPr>
              <a:t>⑬ 상품분류 내려 받기</a:t>
            </a:r>
            <a:endParaRPr lang="en-US" altLang="ko-KR" sz="1000" dirty="0" smtClean="0">
              <a:latin typeface="+mn-ea"/>
            </a:endParaRPr>
          </a:p>
        </p:txBody>
      </p:sp>
      <p:pic>
        <p:nvPicPr>
          <p:cNvPr id="8194" name="Picture 2" descr="C:\Users\jsk\Desktop\캡처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46" y="1447200"/>
            <a:ext cx="6848475" cy="3400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5333326" y="1083054"/>
            <a:ext cx="2781974" cy="364745"/>
          </a:xfrm>
          <a:prstGeom prst="rect">
            <a:avLst/>
          </a:prstGeom>
          <a:solidFill>
            <a:srgbClr val="F15C2A">
              <a:alpha val="11000"/>
            </a:srgbClr>
          </a:solidFill>
          <a:ln w="6350">
            <a:solidFill>
              <a:srgbClr val="F15C2A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 smtClean="0">
                <a:solidFill>
                  <a:srgbClr val="EE5D28"/>
                </a:solidFill>
                <a:latin typeface="+mn-ea"/>
              </a:rPr>
              <a:t>통합관리</a:t>
            </a:r>
            <a:endParaRPr lang="en-US" altLang="ko-KR" sz="1000" dirty="0" smtClean="0">
              <a:solidFill>
                <a:srgbClr val="EE5D28"/>
              </a:solidFill>
              <a:latin typeface="+mn-ea"/>
            </a:endParaRPr>
          </a:p>
          <a:p>
            <a:r>
              <a:rPr lang="en-US" altLang="ko-KR" sz="1000" dirty="0" smtClean="0">
                <a:solidFill>
                  <a:srgbClr val="EE5D28"/>
                </a:solidFill>
                <a:latin typeface="+mn-ea"/>
              </a:rPr>
              <a:t>(</a:t>
            </a:r>
            <a:r>
              <a:rPr lang="ko-KR" altLang="en-US" sz="1000" dirty="0" smtClean="0">
                <a:solidFill>
                  <a:srgbClr val="EE5D28"/>
                </a:solidFill>
                <a:latin typeface="+mn-ea"/>
              </a:rPr>
              <a:t>지점</a:t>
            </a:r>
            <a:r>
              <a:rPr lang="en-US" altLang="ko-KR" sz="1000" dirty="0" smtClean="0">
                <a:solidFill>
                  <a:srgbClr val="EE5D28"/>
                </a:solidFill>
                <a:latin typeface="+mn-ea"/>
              </a:rPr>
              <a:t>/</a:t>
            </a:r>
            <a:r>
              <a:rPr lang="ko-KR" altLang="en-US" sz="1000" dirty="0" smtClean="0">
                <a:solidFill>
                  <a:srgbClr val="EE5D28"/>
                </a:solidFill>
                <a:latin typeface="+mn-ea"/>
              </a:rPr>
              <a:t>창고 거래정보 취합 및 기준정보 일괄 배포</a:t>
            </a:r>
            <a:r>
              <a:rPr lang="en-US" altLang="ko-KR" sz="1000" dirty="0" smtClean="0">
                <a:solidFill>
                  <a:srgbClr val="EE5D28"/>
                </a:solidFill>
                <a:latin typeface="+mn-ea"/>
              </a:rPr>
              <a:t>)</a:t>
            </a:r>
          </a:p>
        </p:txBody>
      </p:sp>
      <p:sp>
        <p:nvSpPr>
          <p:cNvPr id="14" name="직사각형 13"/>
          <p:cNvSpPr/>
          <p:nvPr/>
        </p:nvSpPr>
        <p:spPr>
          <a:xfrm rot="10800000" flipV="1">
            <a:off x="5089291" y="1805343"/>
            <a:ext cx="392820" cy="2795231"/>
          </a:xfrm>
          <a:prstGeom prst="rect">
            <a:avLst/>
          </a:prstGeom>
          <a:solidFill>
            <a:srgbClr val="FF0000">
              <a:alpha val="24000"/>
            </a:srgbClr>
          </a:solidFill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b="1" dirty="0" smtClean="0">
                <a:solidFill>
                  <a:srgbClr val="FF0000"/>
                </a:solidFill>
                <a:latin typeface="+mn-ea"/>
              </a:rPr>
              <a:t>①</a:t>
            </a:r>
            <a:endParaRPr lang="en-US" altLang="ko-KR" sz="1100" b="1" dirty="0" smtClean="0">
              <a:solidFill>
                <a:srgbClr val="FF0000"/>
              </a:solidFill>
              <a:latin typeface="+mn-ea"/>
            </a:endParaRPr>
          </a:p>
          <a:p>
            <a:pPr algn="r"/>
            <a:r>
              <a:rPr lang="en-US" altLang="ko-KR" sz="1100" b="1" dirty="0" smtClean="0">
                <a:solidFill>
                  <a:srgbClr val="FF0000"/>
                </a:solidFill>
                <a:latin typeface="+mn-ea"/>
              </a:rPr>
              <a:t>②</a:t>
            </a:r>
            <a:endParaRPr lang="en-US" altLang="ko-KR" sz="1100" b="1" dirty="0">
              <a:solidFill>
                <a:srgbClr val="FF0000"/>
              </a:solidFill>
              <a:latin typeface="+mn-ea"/>
            </a:endParaRPr>
          </a:p>
          <a:p>
            <a:pPr algn="r"/>
            <a:r>
              <a:rPr lang="en-US" altLang="ko-KR" sz="1100" b="1" dirty="0" smtClean="0">
                <a:solidFill>
                  <a:srgbClr val="FF0000"/>
                </a:solidFill>
                <a:latin typeface="+mn-ea"/>
              </a:rPr>
              <a:t>③</a:t>
            </a:r>
          </a:p>
          <a:p>
            <a:pPr algn="r"/>
            <a:endParaRPr lang="en-US" altLang="ko-KR" sz="1100" b="1" dirty="0" smtClean="0">
              <a:solidFill>
                <a:srgbClr val="FF0000"/>
              </a:solidFill>
              <a:latin typeface="+mn-ea"/>
            </a:endParaRPr>
          </a:p>
          <a:p>
            <a:pPr algn="r"/>
            <a:r>
              <a:rPr lang="en-US" altLang="ko-KR" sz="1100" b="1" dirty="0" smtClean="0">
                <a:solidFill>
                  <a:srgbClr val="FF0000"/>
                </a:solidFill>
                <a:latin typeface="+mn-ea"/>
              </a:rPr>
              <a:t>④</a:t>
            </a:r>
            <a:endParaRPr lang="en-US" altLang="ko-KR" sz="1100" b="1" dirty="0">
              <a:solidFill>
                <a:srgbClr val="FF0000"/>
              </a:solidFill>
              <a:latin typeface="+mn-ea"/>
            </a:endParaRPr>
          </a:p>
          <a:p>
            <a:pPr algn="r"/>
            <a:r>
              <a:rPr lang="en-US" altLang="ko-KR" sz="1100" b="1" dirty="0" smtClean="0">
                <a:solidFill>
                  <a:srgbClr val="FF0000"/>
                </a:solidFill>
                <a:latin typeface="+mn-ea"/>
              </a:rPr>
              <a:t>⑤</a:t>
            </a:r>
          </a:p>
          <a:p>
            <a:pPr algn="r"/>
            <a:r>
              <a:rPr lang="en-US" altLang="ko-KR" sz="1100" b="1" dirty="0" smtClean="0">
                <a:solidFill>
                  <a:srgbClr val="FF0000"/>
                </a:solidFill>
                <a:latin typeface="+mn-ea"/>
              </a:rPr>
              <a:t>⑥</a:t>
            </a:r>
          </a:p>
          <a:p>
            <a:pPr algn="r"/>
            <a:r>
              <a:rPr lang="en-US" altLang="ko-KR" sz="1100" b="1" dirty="0" smtClean="0">
                <a:solidFill>
                  <a:srgbClr val="FF0000"/>
                </a:solidFill>
                <a:latin typeface="+mn-ea"/>
              </a:rPr>
              <a:t>⑦</a:t>
            </a:r>
          </a:p>
          <a:p>
            <a:pPr algn="r"/>
            <a:r>
              <a:rPr lang="ko-KR" altLang="en-US" sz="1100" b="1" dirty="0" smtClean="0">
                <a:solidFill>
                  <a:srgbClr val="FF0000"/>
                </a:solidFill>
                <a:latin typeface="+mn-ea"/>
              </a:rPr>
              <a:t>⑧</a:t>
            </a:r>
            <a:endParaRPr lang="en-US" altLang="ko-KR" sz="1100" b="1" dirty="0" smtClean="0">
              <a:solidFill>
                <a:srgbClr val="FF0000"/>
              </a:solidFill>
              <a:latin typeface="+mn-ea"/>
            </a:endParaRPr>
          </a:p>
          <a:p>
            <a:pPr algn="r"/>
            <a:endParaRPr lang="en-US" altLang="ko-KR" sz="1100" b="1" dirty="0" smtClean="0">
              <a:solidFill>
                <a:srgbClr val="FF0000"/>
              </a:solidFill>
              <a:latin typeface="+mn-ea"/>
            </a:endParaRPr>
          </a:p>
          <a:p>
            <a:pPr algn="r"/>
            <a:r>
              <a:rPr lang="ko-KR" altLang="en-US" sz="1100" b="1" dirty="0" smtClean="0">
                <a:solidFill>
                  <a:srgbClr val="FF0000"/>
                </a:solidFill>
                <a:latin typeface="+mn-ea"/>
              </a:rPr>
              <a:t>⑨</a:t>
            </a:r>
            <a:endParaRPr lang="en-US" altLang="ko-KR" sz="1100" b="1" dirty="0" smtClean="0">
              <a:solidFill>
                <a:srgbClr val="FF0000"/>
              </a:solidFill>
              <a:latin typeface="+mn-ea"/>
            </a:endParaRPr>
          </a:p>
          <a:p>
            <a:pPr algn="r"/>
            <a:r>
              <a:rPr lang="ko-KR" altLang="ko-KR" sz="1100" b="1" dirty="0" smtClean="0">
                <a:solidFill>
                  <a:srgbClr val="FF0000"/>
                </a:solidFill>
                <a:latin typeface="+mn-ea"/>
              </a:rPr>
              <a:t>⑩</a:t>
            </a:r>
            <a:endParaRPr lang="en-US" altLang="ko-KR" sz="1100" b="1" dirty="0" smtClean="0">
              <a:solidFill>
                <a:srgbClr val="FF0000"/>
              </a:solidFill>
              <a:latin typeface="+mn-ea"/>
            </a:endParaRPr>
          </a:p>
          <a:p>
            <a:pPr algn="r"/>
            <a:r>
              <a:rPr lang="ko-KR" altLang="ko-KR" sz="1100" b="1" dirty="0" smtClean="0">
                <a:solidFill>
                  <a:srgbClr val="FF0000"/>
                </a:solidFill>
                <a:latin typeface="+mn-ea"/>
              </a:rPr>
              <a:t>⑪</a:t>
            </a:r>
            <a:endParaRPr lang="en-US" altLang="ko-KR" sz="1100" b="1" dirty="0" smtClean="0">
              <a:solidFill>
                <a:srgbClr val="FF0000"/>
              </a:solidFill>
              <a:latin typeface="+mn-ea"/>
            </a:endParaRPr>
          </a:p>
          <a:p>
            <a:pPr algn="r"/>
            <a:r>
              <a:rPr lang="ko-KR" altLang="ko-KR" sz="1100" b="1" dirty="0" smtClean="0">
                <a:solidFill>
                  <a:srgbClr val="FF0000"/>
                </a:solidFill>
                <a:latin typeface="+mn-ea"/>
              </a:rPr>
              <a:t>⑫</a:t>
            </a:r>
            <a:endParaRPr lang="en-US" altLang="ko-KR" sz="1100" b="1" dirty="0" smtClean="0">
              <a:solidFill>
                <a:srgbClr val="FF0000"/>
              </a:solidFill>
              <a:latin typeface="+mn-ea"/>
            </a:endParaRPr>
          </a:p>
          <a:p>
            <a:pPr algn="r"/>
            <a:endParaRPr lang="en-US" altLang="ko-KR" sz="1100" b="1" dirty="0">
              <a:solidFill>
                <a:srgbClr val="FF0000"/>
              </a:solidFill>
              <a:latin typeface="+mn-ea"/>
            </a:endParaRPr>
          </a:p>
          <a:p>
            <a:pPr algn="r"/>
            <a:r>
              <a:rPr lang="ko-KR" altLang="ko-KR" sz="1100" b="1" dirty="0" smtClean="0">
                <a:solidFill>
                  <a:srgbClr val="FF0000"/>
                </a:solidFill>
                <a:latin typeface="+mn-ea"/>
              </a:rPr>
              <a:t>⑬</a:t>
            </a:r>
            <a:endParaRPr lang="en-US" altLang="ko-KR" sz="1100" b="1" dirty="0">
              <a:solidFill>
                <a:srgbClr val="FF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00550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010CD-12E9-4091-8357-9D5CDF929741}" type="slidenum">
              <a:rPr lang="ko-KR" altLang="en-US" smtClean="0"/>
              <a:pPr/>
              <a:t>56</a:t>
            </a:fld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562846" y="584200"/>
            <a:ext cx="637995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800" dirty="0" smtClean="0">
                <a:solidFill>
                  <a:srgbClr val="F15C2A"/>
                </a:solidFill>
                <a:latin typeface="+mn-ea"/>
              </a:rPr>
              <a:t>9. </a:t>
            </a:r>
            <a:r>
              <a:rPr lang="ko-KR" altLang="en-US" sz="800" dirty="0" smtClean="0">
                <a:solidFill>
                  <a:srgbClr val="F15C2A"/>
                </a:solidFill>
                <a:latin typeface="+mn-ea"/>
              </a:rPr>
              <a:t>시스템 관리</a:t>
            </a:r>
            <a:endParaRPr lang="en-US" altLang="ko-KR" sz="800" dirty="0">
              <a:solidFill>
                <a:srgbClr val="F15C2A"/>
              </a:solidFill>
              <a:latin typeface="+mn-ea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60388" y="745783"/>
            <a:ext cx="3004027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400" b="1" spc="-50" dirty="0" smtClean="0">
                <a:solidFill>
                  <a:srgbClr val="F15C2A"/>
                </a:solidFill>
                <a:latin typeface="+mn-ea"/>
              </a:rPr>
              <a:t>이건 무엇일까요 </a:t>
            </a:r>
            <a:r>
              <a:rPr lang="en-US" altLang="ko-KR" sz="1400" b="1" spc="-50" dirty="0" smtClean="0">
                <a:solidFill>
                  <a:srgbClr val="F15C2A"/>
                </a:solidFill>
                <a:latin typeface="+mn-ea"/>
              </a:rPr>
              <a:t>– </a:t>
            </a:r>
            <a:r>
              <a:rPr lang="ko-KR" altLang="en-US" sz="1400" b="1" spc="-50" dirty="0" smtClean="0">
                <a:solidFill>
                  <a:srgbClr val="F15C2A"/>
                </a:solidFill>
                <a:latin typeface="+mn-ea"/>
              </a:rPr>
              <a:t>메뉴구성 </a:t>
            </a:r>
            <a:r>
              <a:rPr lang="en-US" altLang="ko-KR" sz="1400" b="1" spc="-50" dirty="0" smtClean="0">
                <a:solidFill>
                  <a:srgbClr val="F15C2A"/>
                </a:solidFill>
                <a:latin typeface="+mn-ea"/>
              </a:rPr>
              <a:t>| </a:t>
            </a:r>
            <a:r>
              <a:rPr lang="ko-KR" altLang="en-US" sz="1400" b="1" spc="-50" dirty="0" smtClean="0">
                <a:solidFill>
                  <a:srgbClr val="F15C2A"/>
                </a:solidFill>
                <a:latin typeface="+mn-ea"/>
              </a:rPr>
              <a:t>시스템관리</a:t>
            </a:r>
            <a:endParaRPr lang="ko-KR" altLang="en-US" sz="1400" b="1" spc="-50" dirty="0">
              <a:solidFill>
                <a:srgbClr val="F15C2A"/>
              </a:solidFill>
              <a:latin typeface="+mn-e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330044" y="1447799"/>
            <a:ext cx="2423556" cy="12080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dirty="0" smtClean="0">
                <a:latin typeface="+mn-ea"/>
              </a:rPr>
              <a:t>① 환경 설정</a:t>
            </a:r>
            <a:endParaRPr lang="en-US" altLang="ko-KR" sz="1000" spc="-30" dirty="0" smtClean="0">
              <a:latin typeface="+mn-ea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dirty="0" smtClean="0">
                <a:latin typeface="+mn-ea"/>
              </a:rPr>
              <a:t>② 포인트 관리</a:t>
            </a:r>
            <a:endParaRPr lang="en-US" altLang="ko-KR" sz="1000" spc="-30" dirty="0" smtClean="0">
              <a:latin typeface="+mn-ea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dirty="0" smtClean="0">
                <a:latin typeface="+mn-ea"/>
              </a:rPr>
              <a:t>③ 권한 등록</a:t>
            </a:r>
            <a:endParaRPr lang="en-US" altLang="ko-KR" sz="1000" dirty="0" smtClean="0">
              <a:latin typeface="+mn-ea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dirty="0" smtClean="0">
                <a:latin typeface="+mn-ea"/>
              </a:rPr>
              <a:t>④ 사원 관리</a:t>
            </a:r>
            <a:endParaRPr lang="en-US" altLang="ko-KR" sz="1000" dirty="0" smtClean="0">
              <a:latin typeface="+mn-ea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dirty="0" smtClean="0">
                <a:latin typeface="+mn-ea"/>
              </a:rPr>
              <a:t>⑤ 공지사항</a:t>
            </a:r>
            <a:endParaRPr lang="en-US" altLang="ko-KR" sz="1000" dirty="0" smtClean="0">
              <a:latin typeface="+mn-ea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dirty="0" smtClean="0">
                <a:latin typeface="+mn-ea"/>
              </a:rPr>
              <a:t>⑥ 적재위치 관리</a:t>
            </a:r>
            <a:endParaRPr lang="en-US" altLang="ko-KR" sz="1000" dirty="0" smtClean="0">
              <a:latin typeface="+mn-ea"/>
            </a:endParaRPr>
          </a:p>
        </p:txBody>
      </p:sp>
      <p:pic>
        <p:nvPicPr>
          <p:cNvPr id="9218" name="Picture 2" descr="C:\Users\jsk\Desktop\캡처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46" y="1447200"/>
            <a:ext cx="6648450" cy="179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/>
          <p:cNvSpPr/>
          <p:nvPr/>
        </p:nvSpPr>
        <p:spPr>
          <a:xfrm>
            <a:off x="5266651" y="1083054"/>
            <a:ext cx="927337" cy="364745"/>
          </a:xfrm>
          <a:prstGeom prst="rect">
            <a:avLst/>
          </a:prstGeom>
          <a:solidFill>
            <a:srgbClr val="F15C2A">
              <a:alpha val="11000"/>
            </a:srgbClr>
          </a:solidFill>
          <a:ln w="6350">
            <a:solidFill>
              <a:srgbClr val="F15C2A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 smtClean="0">
                <a:solidFill>
                  <a:srgbClr val="EE5D28"/>
                </a:solidFill>
                <a:latin typeface="+mn-ea"/>
              </a:rPr>
              <a:t>시스템관리</a:t>
            </a:r>
            <a:endParaRPr lang="en-US" altLang="ko-KR" sz="1000" dirty="0" smtClean="0">
              <a:solidFill>
                <a:srgbClr val="EE5D28"/>
              </a:solidFill>
              <a:latin typeface="+mn-ea"/>
            </a:endParaRPr>
          </a:p>
        </p:txBody>
      </p:sp>
      <p:sp>
        <p:nvSpPr>
          <p:cNvPr id="11" name="직사각형 10"/>
          <p:cNvSpPr/>
          <p:nvPr/>
        </p:nvSpPr>
        <p:spPr>
          <a:xfrm rot="10800000" flipV="1">
            <a:off x="5032141" y="1800226"/>
            <a:ext cx="392820" cy="1257300"/>
          </a:xfrm>
          <a:prstGeom prst="rect">
            <a:avLst/>
          </a:prstGeom>
          <a:solidFill>
            <a:srgbClr val="FF0000">
              <a:alpha val="24000"/>
            </a:srgbClr>
          </a:solidFill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b="1" dirty="0" smtClean="0">
                <a:solidFill>
                  <a:srgbClr val="FF0000"/>
                </a:solidFill>
                <a:latin typeface="+mn-ea"/>
              </a:rPr>
              <a:t>①</a:t>
            </a:r>
            <a:endParaRPr lang="en-US" altLang="ko-KR" sz="1100" b="1" dirty="0" smtClean="0">
              <a:solidFill>
                <a:srgbClr val="FF0000"/>
              </a:solidFill>
              <a:latin typeface="+mn-ea"/>
            </a:endParaRPr>
          </a:p>
          <a:p>
            <a:pPr algn="r"/>
            <a:endParaRPr lang="en-US" altLang="ko-KR" sz="1100" b="1" dirty="0" smtClean="0">
              <a:solidFill>
                <a:srgbClr val="FF0000"/>
              </a:solidFill>
              <a:latin typeface="+mn-ea"/>
            </a:endParaRPr>
          </a:p>
          <a:p>
            <a:pPr algn="r"/>
            <a:r>
              <a:rPr lang="en-US" altLang="ko-KR" sz="1100" b="1" dirty="0" smtClean="0">
                <a:solidFill>
                  <a:srgbClr val="FF0000"/>
                </a:solidFill>
                <a:latin typeface="+mn-ea"/>
              </a:rPr>
              <a:t>②</a:t>
            </a:r>
            <a:endParaRPr lang="en-US" altLang="ko-KR" sz="1100" b="1" dirty="0">
              <a:solidFill>
                <a:srgbClr val="FF0000"/>
              </a:solidFill>
              <a:latin typeface="+mn-ea"/>
            </a:endParaRPr>
          </a:p>
          <a:p>
            <a:pPr algn="r"/>
            <a:r>
              <a:rPr lang="en-US" altLang="ko-KR" sz="1100" b="1" dirty="0" smtClean="0">
                <a:solidFill>
                  <a:srgbClr val="FF0000"/>
                </a:solidFill>
                <a:latin typeface="+mn-ea"/>
              </a:rPr>
              <a:t>③</a:t>
            </a:r>
          </a:p>
          <a:p>
            <a:pPr algn="r"/>
            <a:r>
              <a:rPr lang="en-US" altLang="ko-KR" sz="1100" b="1" dirty="0" smtClean="0">
                <a:solidFill>
                  <a:srgbClr val="FF0000"/>
                </a:solidFill>
                <a:latin typeface="+mn-ea"/>
              </a:rPr>
              <a:t>④</a:t>
            </a:r>
            <a:endParaRPr lang="en-US" altLang="ko-KR" sz="1100" b="1" dirty="0">
              <a:solidFill>
                <a:srgbClr val="FF0000"/>
              </a:solidFill>
              <a:latin typeface="+mn-ea"/>
            </a:endParaRPr>
          </a:p>
          <a:p>
            <a:pPr algn="r"/>
            <a:r>
              <a:rPr lang="en-US" altLang="ko-KR" sz="1100" b="1" dirty="0" smtClean="0">
                <a:solidFill>
                  <a:srgbClr val="FF0000"/>
                </a:solidFill>
                <a:latin typeface="+mn-ea"/>
              </a:rPr>
              <a:t>⑤</a:t>
            </a:r>
          </a:p>
          <a:p>
            <a:pPr algn="r"/>
            <a:r>
              <a:rPr lang="en-US" altLang="ko-KR" sz="1100" b="1" dirty="0" smtClean="0">
                <a:solidFill>
                  <a:srgbClr val="FF0000"/>
                </a:solidFill>
                <a:latin typeface="+mn-ea"/>
              </a:rPr>
              <a:t>⑥</a:t>
            </a:r>
          </a:p>
        </p:txBody>
      </p:sp>
    </p:spTree>
    <p:extLst>
      <p:ext uri="{BB962C8B-B14F-4D97-AF65-F5344CB8AC3E}">
        <p14:creationId xmlns:p14="http://schemas.microsoft.com/office/powerpoint/2010/main" val="701256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010CD-12E9-4091-8357-9D5CDF929741}" type="slidenum">
              <a:rPr lang="ko-KR" altLang="en-US" smtClean="0"/>
              <a:pPr/>
              <a:t>57</a:t>
            </a:fld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562846" y="584200"/>
            <a:ext cx="637995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800" dirty="0" smtClean="0">
                <a:solidFill>
                  <a:srgbClr val="F15C2A"/>
                </a:solidFill>
                <a:latin typeface="+mn-ea"/>
              </a:rPr>
              <a:t>9. </a:t>
            </a:r>
            <a:r>
              <a:rPr lang="ko-KR" altLang="en-US" sz="800" dirty="0" smtClean="0">
                <a:solidFill>
                  <a:srgbClr val="F15C2A"/>
                </a:solidFill>
                <a:latin typeface="+mn-ea"/>
              </a:rPr>
              <a:t>시스템 관리</a:t>
            </a:r>
            <a:endParaRPr lang="en-US" altLang="ko-KR" sz="800" dirty="0">
              <a:solidFill>
                <a:srgbClr val="F15C2A"/>
              </a:solidFill>
              <a:latin typeface="+mn-ea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60388" y="745783"/>
            <a:ext cx="4247958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400" b="1" spc="-50" dirty="0" smtClean="0">
                <a:solidFill>
                  <a:srgbClr val="F15C2A"/>
                </a:solidFill>
                <a:latin typeface="+mn-ea"/>
              </a:rPr>
              <a:t>이렇게 해보세요 </a:t>
            </a:r>
            <a:r>
              <a:rPr lang="en-US" altLang="ko-KR" sz="1400" b="1" spc="-50" dirty="0" smtClean="0">
                <a:solidFill>
                  <a:srgbClr val="F15C2A"/>
                </a:solidFill>
                <a:latin typeface="+mn-ea"/>
              </a:rPr>
              <a:t>– </a:t>
            </a:r>
            <a:r>
              <a:rPr lang="ko-KR" altLang="en-US" sz="1400" b="1" spc="-50" dirty="0" smtClean="0">
                <a:solidFill>
                  <a:srgbClr val="F15C2A"/>
                </a:solidFill>
                <a:latin typeface="+mn-ea"/>
              </a:rPr>
              <a:t>등록방법 및 순서 </a:t>
            </a:r>
            <a:r>
              <a:rPr lang="en-US" altLang="ko-KR" sz="1400" b="1" spc="-50" dirty="0" smtClean="0">
                <a:solidFill>
                  <a:srgbClr val="F15C2A"/>
                </a:solidFill>
                <a:latin typeface="+mn-ea"/>
              </a:rPr>
              <a:t>| </a:t>
            </a:r>
            <a:r>
              <a:rPr lang="ko-KR" altLang="en-US" sz="1400" b="1" spc="-50" dirty="0" smtClean="0">
                <a:solidFill>
                  <a:srgbClr val="F15C2A"/>
                </a:solidFill>
                <a:latin typeface="+mn-ea"/>
              </a:rPr>
              <a:t>통합관리 </a:t>
            </a:r>
            <a:r>
              <a:rPr lang="en-US" altLang="ko-KR" sz="1400" b="1" spc="-50" dirty="0" smtClean="0">
                <a:solidFill>
                  <a:srgbClr val="F15C2A"/>
                </a:solidFill>
                <a:latin typeface="+mn-ea"/>
              </a:rPr>
              <a:t>&gt; </a:t>
            </a:r>
            <a:r>
              <a:rPr lang="ko-KR" altLang="en-US" sz="1400" b="1" spc="-50" dirty="0" smtClean="0">
                <a:solidFill>
                  <a:srgbClr val="F15C2A"/>
                </a:solidFill>
                <a:latin typeface="+mn-ea"/>
              </a:rPr>
              <a:t>상품관리</a:t>
            </a:r>
            <a:endParaRPr lang="ko-KR" altLang="en-US" sz="1400" b="1" spc="-50" dirty="0">
              <a:solidFill>
                <a:srgbClr val="F15C2A"/>
              </a:solidFill>
              <a:latin typeface="+mn-e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330044" y="1447799"/>
            <a:ext cx="2423556" cy="23237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dirty="0" smtClean="0">
                <a:latin typeface="+mn-ea"/>
              </a:rPr>
              <a:t>① 신규버튼 클릭</a:t>
            </a:r>
            <a:endParaRPr lang="en-US" altLang="ko-KR" sz="1000" dirty="0" smtClean="0">
              <a:latin typeface="+mn-ea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dirty="0">
                <a:latin typeface="+mn-ea"/>
              </a:rPr>
              <a:t>② </a:t>
            </a:r>
            <a:r>
              <a:rPr lang="ko-KR" altLang="en-US" sz="1000" dirty="0" smtClean="0">
                <a:latin typeface="+mn-ea"/>
              </a:rPr>
              <a:t>상품구분 선택</a:t>
            </a:r>
            <a:endParaRPr lang="en-US" altLang="ko-KR" sz="1000" dirty="0">
              <a:latin typeface="+mn-ea"/>
            </a:endParaRPr>
          </a:p>
          <a:p>
            <a:pPr marL="742950" lvl="1" indent="-285750">
              <a:spcAft>
                <a:spcPts val="300"/>
              </a:spcAft>
              <a:buFontTx/>
              <a:buChar char="-"/>
            </a:pPr>
            <a:r>
              <a:rPr lang="ko-KR" altLang="en-US" sz="1000" spc="-30" dirty="0" smtClean="0">
                <a:latin typeface="+mn-ea"/>
              </a:rPr>
              <a:t>우선 자체상품을 선택</a:t>
            </a:r>
            <a:endParaRPr lang="en-US" altLang="ko-KR" sz="1000" spc="-30" dirty="0" smtClean="0">
              <a:latin typeface="+mn-ea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dirty="0">
                <a:latin typeface="+mn-ea"/>
              </a:rPr>
              <a:t>③ </a:t>
            </a:r>
            <a:r>
              <a:rPr lang="ko-KR" altLang="en-US" sz="1000" dirty="0" smtClean="0">
                <a:latin typeface="+mn-ea"/>
              </a:rPr>
              <a:t>상품이름 입력</a:t>
            </a:r>
            <a:endParaRPr lang="en-US" altLang="ko-KR" sz="1000" dirty="0" smtClean="0">
              <a:latin typeface="+mn-ea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dirty="0">
                <a:latin typeface="+mn-ea"/>
              </a:rPr>
              <a:t>④ </a:t>
            </a:r>
            <a:r>
              <a:rPr lang="ko-KR" altLang="en-US" sz="1000" dirty="0" smtClean="0">
                <a:latin typeface="+mn-ea"/>
              </a:rPr>
              <a:t>상품분류 선택</a:t>
            </a:r>
            <a:endParaRPr lang="en-US" altLang="ko-KR" sz="1000" dirty="0" smtClean="0">
              <a:latin typeface="+mn-ea"/>
            </a:endParaRPr>
          </a:p>
          <a:p>
            <a:pPr marL="742950" lvl="1" indent="-285750">
              <a:spcAft>
                <a:spcPts val="300"/>
              </a:spcAft>
              <a:buFontTx/>
              <a:buChar char="-"/>
            </a:pPr>
            <a:r>
              <a:rPr lang="ko-KR" altLang="en-US" sz="1000" dirty="0" smtClean="0">
                <a:latin typeface="+mn-ea"/>
              </a:rPr>
              <a:t>분류정보 등록이 우선</a:t>
            </a:r>
            <a:endParaRPr lang="en-US" altLang="ko-KR" sz="1000" dirty="0" smtClean="0">
              <a:latin typeface="+mn-ea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dirty="0">
                <a:latin typeface="+mn-ea"/>
              </a:rPr>
              <a:t>⑤ </a:t>
            </a:r>
            <a:r>
              <a:rPr lang="ko-KR" altLang="en-US" sz="1000" dirty="0" smtClean="0">
                <a:latin typeface="+mn-ea"/>
              </a:rPr>
              <a:t>매입단가 입력</a:t>
            </a:r>
            <a:endParaRPr lang="en-US" altLang="ko-KR" sz="1000" dirty="0" smtClean="0">
              <a:latin typeface="+mn-ea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dirty="0">
                <a:latin typeface="+mn-ea"/>
              </a:rPr>
              <a:t>⑥ </a:t>
            </a:r>
            <a:r>
              <a:rPr lang="ko-KR" altLang="en-US" sz="1000" dirty="0" smtClean="0">
                <a:latin typeface="+mn-ea"/>
              </a:rPr>
              <a:t>판매단가 입력</a:t>
            </a:r>
            <a:endParaRPr lang="en-US" altLang="ko-KR" sz="1000" dirty="0" smtClean="0">
              <a:latin typeface="+mn-ea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dirty="0">
                <a:latin typeface="+mn-ea"/>
              </a:rPr>
              <a:t>⑦ </a:t>
            </a:r>
            <a:r>
              <a:rPr lang="ko-KR" altLang="en-US" sz="1000" dirty="0" smtClean="0">
                <a:latin typeface="+mn-ea"/>
              </a:rPr>
              <a:t>제품단위 입력</a:t>
            </a:r>
            <a:endParaRPr lang="en-US" altLang="ko-KR" sz="1000" dirty="0" smtClean="0">
              <a:latin typeface="+mn-ea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dirty="0">
                <a:latin typeface="+mn-ea"/>
              </a:rPr>
              <a:t>⑧ </a:t>
            </a:r>
            <a:r>
              <a:rPr lang="ko-KR" altLang="en-US" sz="1000" dirty="0" smtClean="0">
                <a:latin typeface="+mn-ea"/>
              </a:rPr>
              <a:t>묶음 상품인 경우 개별 총 수량 입력</a:t>
            </a:r>
            <a:endParaRPr lang="en-US" altLang="ko-KR" sz="1000" dirty="0" smtClean="0">
              <a:latin typeface="+mn-ea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dirty="0" smtClean="0">
                <a:latin typeface="+mn-ea"/>
              </a:rPr>
              <a:t>⑨ 입력내용으로 상품정보 생성</a:t>
            </a:r>
            <a:endParaRPr lang="en-US" altLang="ko-KR" sz="1000" dirty="0">
              <a:latin typeface="+mn-ea"/>
            </a:endParaRPr>
          </a:p>
        </p:txBody>
      </p:sp>
      <p:pic>
        <p:nvPicPr>
          <p:cNvPr id="1026" name="Picture 2" descr="C:\Users\jsk\Desktop\캡처.JPG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46" y="1447799"/>
            <a:ext cx="6681600" cy="456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 rot="10800000" flipV="1">
            <a:off x="789954" y="1290638"/>
            <a:ext cx="310177" cy="514351"/>
          </a:xfrm>
          <a:prstGeom prst="rect">
            <a:avLst/>
          </a:prstGeom>
          <a:solidFill>
            <a:srgbClr val="FF0000">
              <a:alpha val="24000"/>
            </a:srgbClr>
          </a:solidFill>
          <a:ln w="127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 smtClean="0">
                <a:solidFill>
                  <a:srgbClr val="FF0000"/>
                </a:solidFill>
                <a:latin typeface="+mn-ea"/>
              </a:rPr>
              <a:t>①</a:t>
            </a:r>
            <a:endParaRPr lang="en-US" altLang="ko-KR" sz="800" b="1" dirty="0" smtClean="0">
              <a:solidFill>
                <a:srgbClr val="FF0000"/>
              </a:solidFill>
              <a:latin typeface="+mn-ea"/>
            </a:endParaRPr>
          </a:p>
          <a:p>
            <a:pPr algn="ctr"/>
            <a:endParaRPr lang="en-US" altLang="ko-KR" sz="800" b="1" dirty="0">
              <a:solidFill>
                <a:srgbClr val="FF0000"/>
              </a:solidFill>
              <a:latin typeface="+mn-ea"/>
            </a:endParaRPr>
          </a:p>
          <a:p>
            <a:pPr algn="ctr"/>
            <a:endParaRPr lang="en-US" altLang="ko-KR" sz="800" b="1" dirty="0" smtClean="0">
              <a:solidFill>
                <a:srgbClr val="FF0000"/>
              </a:solidFill>
              <a:latin typeface="+mn-ea"/>
            </a:endParaRPr>
          </a:p>
          <a:p>
            <a:pPr algn="ctr"/>
            <a:endParaRPr lang="ko-KR" altLang="en-US" sz="800" b="1" dirty="0" smtClean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8" name="직사각형 7"/>
          <p:cNvSpPr/>
          <p:nvPr/>
        </p:nvSpPr>
        <p:spPr>
          <a:xfrm rot="10800000" flipV="1">
            <a:off x="5561978" y="2109788"/>
            <a:ext cx="676895" cy="85726"/>
          </a:xfrm>
          <a:prstGeom prst="rect">
            <a:avLst/>
          </a:prstGeom>
          <a:solidFill>
            <a:srgbClr val="FF0000">
              <a:alpha val="24000"/>
            </a:srgbClr>
          </a:solidFill>
          <a:ln w="127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800" b="1" dirty="0" smtClean="0">
                <a:solidFill>
                  <a:srgbClr val="FF0000"/>
                </a:solidFill>
                <a:latin typeface="+mn-ea"/>
              </a:rPr>
              <a:t>②</a:t>
            </a:r>
            <a:endParaRPr lang="en-US" altLang="ko-KR" sz="8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9" name="직사각형 8"/>
          <p:cNvSpPr/>
          <p:nvPr/>
        </p:nvSpPr>
        <p:spPr>
          <a:xfrm rot="10800000" flipV="1">
            <a:off x="4409452" y="2290761"/>
            <a:ext cx="1829420" cy="90488"/>
          </a:xfrm>
          <a:prstGeom prst="rect">
            <a:avLst/>
          </a:prstGeom>
          <a:solidFill>
            <a:srgbClr val="FF0000">
              <a:alpha val="24000"/>
            </a:srgbClr>
          </a:solidFill>
          <a:ln w="127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800" b="1" dirty="0" smtClean="0">
                <a:solidFill>
                  <a:srgbClr val="FF0000"/>
                </a:solidFill>
                <a:latin typeface="+mn-ea"/>
              </a:rPr>
              <a:t>③</a:t>
            </a:r>
            <a:endParaRPr lang="en-US" altLang="ko-KR" sz="8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10" name="직사각형 9"/>
          <p:cNvSpPr/>
          <p:nvPr/>
        </p:nvSpPr>
        <p:spPr>
          <a:xfrm rot="10800000" flipV="1">
            <a:off x="4409452" y="2476739"/>
            <a:ext cx="676898" cy="99536"/>
          </a:xfrm>
          <a:prstGeom prst="rect">
            <a:avLst/>
          </a:prstGeom>
          <a:solidFill>
            <a:srgbClr val="FF0000">
              <a:alpha val="24000"/>
            </a:srgbClr>
          </a:solidFill>
          <a:ln w="127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800" b="1" dirty="0" smtClean="0">
                <a:solidFill>
                  <a:srgbClr val="FF0000"/>
                </a:solidFill>
                <a:latin typeface="+mn-ea"/>
              </a:rPr>
              <a:t>④</a:t>
            </a:r>
            <a:endParaRPr lang="en-US" altLang="ko-KR" sz="8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11" name="직사각형 10"/>
          <p:cNvSpPr/>
          <p:nvPr/>
        </p:nvSpPr>
        <p:spPr>
          <a:xfrm rot="10800000" flipV="1">
            <a:off x="4409452" y="2848688"/>
            <a:ext cx="676898" cy="89058"/>
          </a:xfrm>
          <a:prstGeom prst="rect">
            <a:avLst/>
          </a:prstGeom>
          <a:solidFill>
            <a:srgbClr val="FF0000">
              <a:alpha val="24000"/>
            </a:srgbClr>
          </a:solidFill>
          <a:ln w="127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b="1" dirty="0" smtClean="0">
                <a:solidFill>
                  <a:srgbClr val="FF0000"/>
                </a:solidFill>
                <a:latin typeface="+mn-ea"/>
              </a:rPr>
              <a:t>⑤</a:t>
            </a:r>
            <a:endParaRPr lang="en-US" altLang="ko-KR" sz="8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13" name="직사각형 12"/>
          <p:cNvSpPr/>
          <p:nvPr/>
        </p:nvSpPr>
        <p:spPr>
          <a:xfrm rot="10800000" flipV="1">
            <a:off x="4409452" y="2957514"/>
            <a:ext cx="676898" cy="80963"/>
          </a:xfrm>
          <a:prstGeom prst="rect">
            <a:avLst/>
          </a:prstGeom>
          <a:solidFill>
            <a:srgbClr val="FF0000">
              <a:alpha val="24000"/>
            </a:srgbClr>
          </a:solidFill>
          <a:ln w="127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b="1" dirty="0" smtClean="0">
                <a:solidFill>
                  <a:srgbClr val="FF0000"/>
                </a:solidFill>
                <a:latin typeface="+mn-ea"/>
              </a:rPr>
              <a:t>⑥</a:t>
            </a:r>
            <a:endParaRPr lang="en-US" altLang="ko-KR" sz="8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14" name="직사각형 13"/>
          <p:cNvSpPr/>
          <p:nvPr/>
        </p:nvSpPr>
        <p:spPr>
          <a:xfrm rot="10800000" flipV="1">
            <a:off x="4409452" y="3498058"/>
            <a:ext cx="557836" cy="100011"/>
          </a:xfrm>
          <a:prstGeom prst="rect">
            <a:avLst/>
          </a:prstGeom>
          <a:solidFill>
            <a:srgbClr val="FF0000">
              <a:alpha val="24000"/>
            </a:srgbClr>
          </a:solidFill>
          <a:ln w="127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800" b="1" dirty="0" smtClean="0">
                <a:solidFill>
                  <a:srgbClr val="FF0000"/>
                </a:solidFill>
                <a:latin typeface="+mn-ea"/>
              </a:rPr>
              <a:t>⑦</a:t>
            </a:r>
            <a:endParaRPr lang="en-US" altLang="ko-KR" sz="8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15" name="직사각형 14"/>
          <p:cNvSpPr/>
          <p:nvPr/>
        </p:nvSpPr>
        <p:spPr>
          <a:xfrm rot="10800000" flipV="1">
            <a:off x="6136628" y="3688562"/>
            <a:ext cx="253562" cy="102389"/>
          </a:xfrm>
          <a:prstGeom prst="rect">
            <a:avLst/>
          </a:prstGeom>
          <a:solidFill>
            <a:srgbClr val="FF0000">
              <a:alpha val="24000"/>
            </a:srgbClr>
          </a:solidFill>
          <a:ln w="127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b="1" dirty="0" smtClean="0">
                <a:solidFill>
                  <a:srgbClr val="FF0000"/>
                </a:solidFill>
                <a:latin typeface="+mn-ea"/>
              </a:rPr>
              <a:t>⑧</a:t>
            </a:r>
            <a:endParaRPr lang="en-US" altLang="ko-KR" sz="8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18" name="직사각형 17"/>
          <p:cNvSpPr/>
          <p:nvPr/>
        </p:nvSpPr>
        <p:spPr>
          <a:xfrm rot="10800000" flipV="1">
            <a:off x="1318592" y="1290638"/>
            <a:ext cx="310177" cy="519114"/>
          </a:xfrm>
          <a:prstGeom prst="rect">
            <a:avLst/>
          </a:prstGeom>
          <a:solidFill>
            <a:srgbClr val="FF0000">
              <a:alpha val="24000"/>
            </a:srgbClr>
          </a:solidFill>
          <a:ln w="127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 smtClean="0">
                <a:solidFill>
                  <a:srgbClr val="FF0000"/>
                </a:solidFill>
                <a:latin typeface="+mn-ea"/>
              </a:rPr>
              <a:t>⑨</a:t>
            </a:r>
            <a:endParaRPr lang="en-US" altLang="ko-KR" sz="800" b="1" dirty="0" smtClean="0">
              <a:solidFill>
                <a:srgbClr val="FF0000"/>
              </a:solidFill>
              <a:latin typeface="+mn-ea"/>
            </a:endParaRPr>
          </a:p>
          <a:p>
            <a:pPr algn="ctr"/>
            <a:endParaRPr lang="en-US" altLang="ko-KR" sz="800" b="1" dirty="0">
              <a:solidFill>
                <a:srgbClr val="FF0000"/>
              </a:solidFill>
              <a:latin typeface="+mn-ea"/>
            </a:endParaRPr>
          </a:p>
          <a:p>
            <a:pPr algn="ctr"/>
            <a:endParaRPr lang="en-US" altLang="ko-KR" sz="800" b="1" dirty="0" smtClean="0">
              <a:solidFill>
                <a:srgbClr val="FF0000"/>
              </a:solidFill>
              <a:latin typeface="+mn-ea"/>
            </a:endParaRPr>
          </a:p>
          <a:p>
            <a:pPr algn="ctr"/>
            <a:endParaRPr lang="en-US" altLang="ko-KR" sz="800" b="1" dirty="0">
              <a:solidFill>
                <a:srgbClr val="FF0000"/>
              </a:solidFill>
              <a:latin typeface="+mn-ea"/>
            </a:endParaRPr>
          </a:p>
        </p:txBody>
      </p:sp>
      <p:pic>
        <p:nvPicPr>
          <p:cNvPr id="1027" name="Picture 3" descr="C:\Users\jsk\Desktop\캡처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7916" y="2663487"/>
            <a:ext cx="2538412" cy="1542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직선 화살표 연결선 19"/>
          <p:cNvCxnSpPr>
            <a:stCxn id="10" idx="3"/>
            <a:endCxn id="21" idx="3"/>
          </p:cNvCxnSpPr>
          <p:nvPr/>
        </p:nvCxnSpPr>
        <p:spPr>
          <a:xfrm flipH="1">
            <a:off x="3705225" y="2526507"/>
            <a:ext cx="704227" cy="90716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1177916" y="2661108"/>
            <a:ext cx="2527309" cy="1545135"/>
          </a:xfrm>
          <a:prstGeom prst="rect">
            <a:avLst/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+mn-ea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085831" y="4272918"/>
            <a:ext cx="31987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spc="-30" dirty="0" smtClean="0">
                <a:latin typeface="+mn-ea"/>
              </a:rPr>
              <a:t>&lt;</a:t>
            </a:r>
            <a:r>
              <a:rPr lang="ko-KR" altLang="en-US" sz="1000" b="1" spc="-30" dirty="0" smtClean="0">
                <a:latin typeface="+mn-ea"/>
              </a:rPr>
              <a:t>팝업 창 사용법</a:t>
            </a:r>
            <a:r>
              <a:rPr lang="en-US" altLang="ko-KR" sz="1000" b="1" spc="-30" dirty="0" smtClean="0">
                <a:latin typeface="+mn-ea"/>
              </a:rPr>
              <a:t>&gt;</a:t>
            </a:r>
          </a:p>
          <a:p>
            <a:pPr marL="228600" indent="-228600">
              <a:buAutoNum type="arabicPeriod"/>
            </a:pPr>
            <a:r>
              <a:rPr lang="ko-KR" altLang="en-US" sz="1000" spc="-30" dirty="0" smtClean="0">
                <a:latin typeface="+mn-ea"/>
              </a:rPr>
              <a:t>입력 후 </a:t>
            </a:r>
            <a:r>
              <a:rPr lang="en-US" altLang="ko-KR" sz="1000" spc="-30" dirty="0" smtClean="0">
                <a:latin typeface="+mn-ea"/>
              </a:rPr>
              <a:t>Enter Key </a:t>
            </a:r>
            <a:r>
              <a:rPr lang="ko-KR" altLang="en-US" sz="1000" spc="-30" dirty="0" smtClean="0">
                <a:latin typeface="+mn-ea"/>
              </a:rPr>
              <a:t>자동으로 검색</a:t>
            </a:r>
            <a:endParaRPr lang="en-US" altLang="ko-KR" sz="1000" spc="-30" dirty="0" smtClean="0">
              <a:latin typeface="+mn-ea"/>
            </a:endParaRPr>
          </a:p>
          <a:p>
            <a:pPr marL="228600" indent="-228600">
              <a:buAutoNum type="arabicPeriod"/>
            </a:pPr>
            <a:r>
              <a:rPr lang="ko-KR" altLang="en-US" sz="1000" spc="-30" dirty="0" smtClean="0">
                <a:latin typeface="+mn-ea"/>
              </a:rPr>
              <a:t>선택 시 커서 포커스</a:t>
            </a:r>
            <a:r>
              <a:rPr lang="en-US" altLang="ko-KR" sz="1000" spc="-30" dirty="0" smtClean="0">
                <a:latin typeface="+mn-ea"/>
              </a:rPr>
              <a:t>, </a:t>
            </a:r>
            <a:r>
              <a:rPr lang="ko-KR" altLang="en-US" sz="1000" spc="-30" dirty="0" smtClean="0">
                <a:latin typeface="+mn-ea"/>
              </a:rPr>
              <a:t>마우스 오른쪽 클릭 또는 </a:t>
            </a:r>
            <a:r>
              <a:rPr lang="en-US" altLang="ko-KR" sz="1000" spc="-30" dirty="0" smtClean="0">
                <a:latin typeface="+mn-ea"/>
              </a:rPr>
              <a:t>F1 key</a:t>
            </a:r>
          </a:p>
          <a:p>
            <a:pPr marL="228600" indent="-228600">
              <a:buAutoNum type="arabicPeriod"/>
            </a:pPr>
            <a:r>
              <a:rPr lang="ko-KR" altLang="en-US" sz="1000" spc="-30" dirty="0" smtClean="0">
                <a:latin typeface="+mn-ea"/>
              </a:rPr>
              <a:t>팝업 창에서 해당목록 선택은 더블클릭</a:t>
            </a:r>
            <a:endParaRPr lang="en-US" altLang="ko-KR" sz="1000" spc="-30" dirty="0">
              <a:latin typeface="+mn-ea"/>
            </a:endParaRPr>
          </a:p>
        </p:txBody>
      </p:sp>
      <p:sp>
        <p:nvSpPr>
          <p:cNvPr id="24" name="직사각형 23"/>
          <p:cNvSpPr/>
          <p:nvPr/>
        </p:nvSpPr>
        <p:spPr>
          <a:xfrm rot="10800000" flipV="1">
            <a:off x="1370977" y="2881310"/>
            <a:ext cx="1229348" cy="90489"/>
          </a:xfrm>
          <a:prstGeom prst="rect">
            <a:avLst/>
          </a:prstGeom>
          <a:solidFill>
            <a:srgbClr val="FF0000">
              <a:alpha val="24000"/>
            </a:srgbClr>
          </a:solidFill>
          <a:ln w="127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altLang="ko-KR" sz="8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200841" y="2364266"/>
            <a:ext cx="1314253" cy="162606"/>
          </a:xfrm>
          <a:prstGeom prst="rect">
            <a:avLst/>
          </a:prstGeom>
          <a:solidFill>
            <a:srgbClr val="F15C2A">
              <a:alpha val="11000"/>
            </a:srgbClr>
          </a:solidFill>
          <a:ln w="6350">
            <a:solidFill>
              <a:srgbClr val="F15C2A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 err="1" smtClean="0">
                <a:solidFill>
                  <a:srgbClr val="EE5D28"/>
                </a:solidFill>
                <a:latin typeface="+mn-ea"/>
              </a:rPr>
              <a:t>대분류</a:t>
            </a:r>
            <a:r>
              <a:rPr lang="ko-KR" altLang="en-US" sz="800" dirty="0" smtClean="0">
                <a:solidFill>
                  <a:srgbClr val="EE5D28"/>
                </a:solidFill>
                <a:latin typeface="+mn-ea"/>
              </a:rPr>
              <a:t>    중분류    소분류</a:t>
            </a:r>
            <a:endParaRPr lang="en-US" altLang="ko-KR" sz="800" dirty="0" smtClean="0">
              <a:solidFill>
                <a:srgbClr val="EE5D28"/>
              </a:solidFill>
              <a:latin typeface="+mn-ea"/>
            </a:endParaRPr>
          </a:p>
        </p:txBody>
      </p:sp>
      <p:cxnSp>
        <p:nvCxnSpPr>
          <p:cNvPr id="26" name="직선 화살표 연결선 25"/>
          <p:cNvCxnSpPr>
            <a:stCxn id="24" idx="0"/>
            <a:endCxn id="25" idx="2"/>
          </p:cNvCxnSpPr>
          <p:nvPr/>
        </p:nvCxnSpPr>
        <p:spPr>
          <a:xfrm flipH="1" flipV="1">
            <a:off x="1857968" y="2526872"/>
            <a:ext cx="127683" cy="35443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3939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010CD-12E9-4091-8357-9D5CDF929741}" type="slidenum">
              <a:rPr lang="ko-KR" altLang="en-US" smtClean="0"/>
              <a:pPr/>
              <a:t>58</a:t>
            </a:fld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562846" y="584200"/>
            <a:ext cx="637995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800" dirty="0" smtClean="0">
                <a:solidFill>
                  <a:srgbClr val="F15C2A"/>
                </a:solidFill>
                <a:latin typeface="+mn-ea"/>
              </a:rPr>
              <a:t>9. </a:t>
            </a:r>
            <a:r>
              <a:rPr lang="ko-KR" altLang="en-US" sz="800" dirty="0" smtClean="0">
                <a:solidFill>
                  <a:srgbClr val="F15C2A"/>
                </a:solidFill>
                <a:latin typeface="+mn-ea"/>
              </a:rPr>
              <a:t>시스템 관리</a:t>
            </a:r>
            <a:endParaRPr lang="en-US" altLang="ko-KR" sz="800" dirty="0">
              <a:solidFill>
                <a:srgbClr val="F15C2A"/>
              </a:solidFill>
              <a:latin typeface="+mn-ea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60388" y="745783"/>
            <a:ext cx="4623060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400" b="1" spc="-50" dirty="0" smtClean="0">
                <a:solidFill>
                  <a:srgbClr val="F15C2A"/>
                </a:solidFill>
                <a:latin typeface="+mn-ea"/>
              </a:rPr>
              <a:t>이렇게 해보세요 </a:t>
            </a:r>
            <a:r>
              <a:rPr lang="en-US" altLang="ko-KR" sz="1400" b="1" spc="-50" dirty="0" smtClean="0">
                <a:solidFill>
                  <a:srgbClr val="F15C2A"/>
                </a:solidFill>
                <a:latin typeface="+mn-ea"/>
              </a:rPr>
              <a:t>– </a:t>
            </a:r>
            <a:r>
              <a:rPr lang="ko-KR" altLang="en-US" sz="1400" b="1" spc="-50" dirty="0" smtClean="0">
                <a:solidFill>
                  <a:srgbClr val="F15C2A"/>
                </a:solidFill>
                <a:latin typeface="+mn-ea"/>
              </a:rPr>
              <a:t>등록방법 및 순서 </a:t>
            </a:r>
            <a:r>
              <a:rPr lang="en-US" altLang="ko-KR" sz="1400" b="1" spc="-50" dirty="0" smtClean="0">
                <a:solidFill>
                  <a:srgbClr val="F15C2A"/>
                </a:solidFill>
                <a:latin typeface="+mn-ea"/>
              </a:rPr>
              <a:t>| </a:t>
            </a:r>
            <a:r>
              <a:rPr lang="ko-KR" altLang="en-US" sz="1400" b="1" spc="-50" dirty="0" smtClean="0">
                <a:solidFill>
                  <a:srgbClr val="F15C2A"/>
                </a:solidFill>
                <a:latin typeface="+mn-ea"/>
              </a:rPr>
              <a:t>품목관리 </a:t>
            </a:r>
            <a:r>
              <a:rPr lang="en-US" altLang="ko-KR" sz="1400" b="1" spc="-50" dirty="0" smtClean="0">
                <a:solidFill>
                  <a:srgbClr val="F15C2A"/>
                </a:solidFill>
                <a:latin typeface="+mn-ea"/>
              </a:rPr>
              <a:t>&gt; </a:t>
            </a:r>
            <a:r>
              <a:rPr lang="ko-KR" altLang="en-US" sz="1400" b="1" spc="-50" dirty="0" smtClean="0">
                <a:solidFill>
                  <a:srgbClr val="F15C2A"/>
                </a:solidFill>
                <a:latin typeface="+mn-ea"/>
              </a:rPr>
              <a:t>기본정보 관리</a:t>
            </a:r>
            <a:endParaRPr lang="ko-KR" altLang="en-US" sz="1400" b="1" spc="-50" dirty="0">
              <a:solidFill>
                <a:srgbClr val="F15C2A"/>
              </a:solidFill>
              <a:latin typeface="+mn-e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330044" y="1447799"/>
            <a:ext cx="2423556" cy="16696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dirty="0" smtClean="0">
                <a:latin typeface="+mn-ea"/>
              </a:rPr>
              <a:t>① 조회</a:t>
            </a:r>
            <a:endParaRPr lang="en-US" altLang="ko-KR" sz="1000" dirty="0">
              <a:latin typeface="+mn-ea"/>
            </a:endParaRPr>
          </a:p>
          <a:p>
            <a:pPr marL="742950" lvl="1" indent="-285750">
              <a:spcAft>
                <a:spcPts val="300"/>
              </a:spcAft>
              <a:buFontTx/>
              <a:buChar char="-"/>
            </a:pPr>
            <a:r>
              <a:rPr lang="ko-KR" altLang="en-US" sz="1000" dirty="0" smtClean="0">
                <a:latin typeface="+mn-ea"/>
              </a:rPr>
              <a:t>왼쪽 시트에서 통합관리에서 </a:t>
            </a:r>
            <a:r>
              <a:rPr lang="ko-KR" altLang="en-US" sz="1000" dirty="0" smtClean="0">
                <a:latin typeface="+mn-ea"/>
              </a:rPr>
              <a:t>등록했던 </a:t>
            </a:r>
            <a:r>
              <a:rPr lang="ko-KR" altLang="en-US" sz="1000" dirty="0" smtClean="0">
                <a:latin typeface="+mn-ea"/>
              </a:rPr>
              <a:t>상품을 선택</a:t>
            </a:r>
            <a:endParaRPr lang="en-US" altLang="ko-KR" sz="1000" dirty="0" smtClean="0">
              <a:latin typeface="+mn-ea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dirty="0" smtClean="0">
                <a:latin typeface="+mn-ea"/>
              </a:rPr>
              <a:t>② 지점</a:t>
            </a:r>
            <a:r>
              <a:rPr lang="en-US" altLang="ko-KR" sz="1000" dirty="0" smtClean="0">
                <a:latin typeface="+mn-ea"/>
              </a:rPr>
              <a:t>/</a:t>
            </a:r>
            <a:r>
              <a:rPr lang="ko-KR" altLang="en-US" sz="1000" dirty="0" err="1" smtClean="0">
                <a:latin typeface="+mn-ea"/>
              </a:rPr>
              <a:t>창고별</a:t>
            </a:r>
            <a:r>
              <a:rPr lang="ko-KR" altLang="en-US" sz="1000" dirty="0" smtClean="0">
                <a:latin typeface="+mn-ea"/>
              </a:rPr>
              <a:t> </a:t>
            </a:r>
            <a:r>
              <a:rPr lang="ko-KR" altLang="en-US" sz="1000" dirty="0" smtClean="0">
                <a:latin typeface="+mn-ea"/>
              </a:rPr>
              <a:t>사용 할 상품이름 </a:t>
            </a:r>
            <a:r>
              <a:rPr lang="ko-KR" altLang="en-US" sz="1000" dirty="0" smtClean="0">
                <a:latin typeface="+mn-ea"/>
              </a:rPr>
              <a:t>변경 가능</a:t>
            </a:r>
            <a:endParaRPr lang="en-US" altLang="ko-KR" sz="1000" dirty="0" smtClean="0">
              <a:latin typeface="+mn-ea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dirty="0" smtClean="0">
                <a:latin typeface="+mn-ea"/>
              </a:rPr>
              <a:t>③ </a:t>
            </a:r>
            <a:r>
              <a:rPr lang="ko-KR" altLang="en-US" sz="1000" dirty="0" err="1" smtClean="0">
                <a:latin typeface="+mn-ea"/>
              </a:rPr>
              <a:t>매입처</a:t>
            </a:r>
            <a:r>
              <a:rPr lang="ko-KR" altLang="en-US" sz="1000" dirty="0" smtClean="0">
                <a:latin typeface="+mn-ea"/>
              </a:rPr>
              <a:t> 등록</a:t>
            </a:r>
            <a:endParaRPr lang="en-US" altLang="ko-KR" sz="1000" dirty="0" smtClean="0">
              <a:latin typeface="+mn-ea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dirty="0" smtClean="0">
                <a:latin typeface="+mn-ea"/>
              </a:rPr>
              <a:t>④ 지점</a:t>
            </a:r>
            <a:r>
              <a:rPr lang="en-US" altLang="ko-KR" sz="1000" dirty="0" smtClean="0">
                <a:latin typeface="+mn-ea"/>
              </a:rPr>
              <a:t>/</a:t>
            </a:r>
            <a:r>
              <a:rPr lang="ko-KR" altLang="en-US" sz="1000" dirty="0" err="1" smtClean="0">
                <a:latin typeface="+mn-ea"/>
              </a:rPr>
              <a:t>창고별</a:t>
            </a:r>
            <a:r>
              <a:rPr lang="ko-KR" altLang="en-US" sz="1000" dirty="0" smtClean="0">
                <a:latin typeface="+mn-ea"/>
              </a:rPr>
              <a:t> 매입</a:t>
            </a:r>
            <a:r>
              <a:rPr lang="en-US" altLang="ko-KR" sz="1000" dirty="0" smtClean="0">
                <a:latin typeface="+mn-ea"/>
              </a:rPr>
              <a:t>/</a:t>
            </a:r>
            <a:r>
              <a:rPr lang="ko-KR" altLang="en-US" sz="1000" dirty="0" smtClean="0">
                <a:latin typeface="+mn-ea"/>
              </a:rPr>
              <a:t>판매단가 변경 가능</a:t>
            </a:r>
            <a:endParaRPr lang="en-US" altLang="ko-KR" sz="1000" dirty="0" smtClean="0">
              <a:latin typeface="+mn-ea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dirty="0" smtClean="0">
                <a:latin typeface="+mn-ea"/>
              </a:rPr>
              <a:t>⑤ 변경내용 저장</a:t>
            </a:r>
            <a:endParaRPr lang="en-US" altLang="ko-KR" sz="1000" dirty="0" smtClean="0">
              <a:latin typeface="+mn-ea"/>
            </a:endParaRPr>
          </a:p>
        </p:txBody>
      </p:sp>
      <p:pic>
        <p:nvPicPr>
          <p:cNvPr id="10242" name="Picture 2" descr="C:\Users\jsk\Desktop\캡처.JPG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600" y="1447200"/>
            <a:ext cx="6681600" cy="456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직사각형 26"/>
          <p:cNvSpPr/>
          <p:nvPr/>
        </p:nvSpPr>
        <p:spPr>
          <a:xfrm rot="10800000" flipV="1">
            <a:off x="4861889" y="2748201"/>
            <a:ext cx="800724" cy="99537"/>
          </a:xfrm>
          <a:prstGeom prst="rect">
            <a:avLst/>
          </a:prstGeom>
          <a:solidFill>
            <a:srgbClr val="FF0000">
              <a:alpha val="24000"/>
            </a:srgbClr>
          </a:solidFill>
          <a:ln w="127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800" b="1" dirty="0" smtClean="0">
                <a:solidFill>
                  <a:srgbClr val="FF0000"/>
                </a:solidFill>
                <a:latin typeface="+mn-ea"/>
              </a:rPr>
              <a:t>③</a:t>
            </a:r>
            <a:endParaRPr lang="en-US" altLang="ko-KR" sz="8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29" name="직사각형 28"/>
          <p:cNvSpPr/>
          <p:nvPr/>
        </p:nvSpPr>
        <p:spPr>
          <a:xfrm rot="10800000" flipV="1">
            <a:off x="4861889" y="2324338"/>
            <a:ext cx="2000874" cy="99537"/>
          </a:xfrm>
          <a:prstGeom prst="rect">
            <a:avLst/>
          </a:prstGeom>
          <a:solidFill>
            <a:srgbClr val="FF0000">
              <a:alpha val="24000"/>
            </a:srgbClr>
          </a:solidFill>
          <a:ln w="127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800" b="1" dirty="0" smtClean="0">
                <a:solidFill>
                  <a:srgbClr val="FF0000"/>
                </a:solidFill>
                <a:latin typeface="+mn-ea"/>
              </a:rPr>
              <a:t>②</a:t>
            </a:r>
            <a:endParaRPr lang="en-US" altLang="ko-KR" sz="8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30" name="직사각형 29"/>
          <p:cNvSpPr/>
          <p:nvPr/>
        </p:nvSpPr>
        <p:spPr>
          <a:xfrm rot="10800000" flipV="1">
            <a:off x="4861889" y="3367326"/>
            <a:ext cx="728820" cy="199787"/>
          </a:xfrm>
          <a:prstGeom prst="rect">
            <a:avLst/>
          </a:prstGeom>
          <a:solidFill>
            <a:srgbClr val="FF0000">
              <a:alpha val="24000"/>
            </a:srgbClr>
          </a:solidFill>
          <a:ln w="127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b="1" dirty="0" smtClean="0">
                <a:solidFill>
                  <a:srgbClr val="FF0000"/>
                </a:solidFill>
                <a:latin typeface="+mn-ea"/>
              </a:rPr>
              <a:t>④</a:t>
            </a:r>
            <a:endParaRPr lang="en-US" altLang="ko-KR" sz="8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32" name="직사각형 31"/>
          <p:cNvSpPr/>
          <p:nvPr/>
        </p:nvSpPr>
        <p:spPr>
          <a:xfrm rot="10800000" flipV="1">
            <a:off x="962025" y="2210705"/>
            <a:ext cx="3036094" cy="132486"/>
          </a:xfrm>
          <a:prstGeom prst="rect">
            <a:avLst/>
          </a:prstGeom>
          <a:solidFill>
            <a:srgbClr val="FF0000">
              <a:alpha val="24000"/>
            </a:srgbClr>
          </a:solidFill>
          <a:ln w="127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altLang="ko-KR" sz="8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1019175" y="3123417"/>
            <a:ext cx="2921325" cy="162606"/>
          </a:xfrm>
          <a:prstGeom prst="rect">
            <a:avLst/>
          </a:prstGeom>
          <a:solidFill>
            <a:srgbClr val="F15C2A">
              <a:alpha val="11000"/>
            </a:srgbClr>
          </a:solidFill>
          <a:ln w="6350">
            <a:solidFill>
              <a:srgbClr val="F15C2A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 smtClean="0">
                <a:solidFill>
                  <a:srgbClr val="EE5D28"/>
                </a:solidFill>
                <a:latin typeface="+mn-ea"/>
              </a:rPr>
              <a:t>상품코드   상품명   규격   매입가   판매가   </a:t>
            </a:r>
            <a:r>
              <a:rPr lang="ko-KR" altLang="en-US" sz="800" dirty="0" smtClean="0">
                <a:solidFill>
                  <a:srgbClr val="EE5D28"/>
                </a:solidFill>
                <a:latin typeface="+mn-ea"/>
              </a:rPr>
              <a:t>이익률</a:t>
            </a:r>
            <a:r>
              <a:rPr lang="en-US" altLang="ko-KR" sz="800" dirty="0" smtClean="0">
                <a:solidFill>
                  <a:srgbClr val="EE5D28"/>
                </a:solidFill>
                <a:latin typeface="+mn-ea"/>
              </a:rPr>
              <a:t>(%)</a:t>
            </a:r>
            <a:endParaRPr lang="en-US" altLang="ko-KR" sz="800" dirty="0" smtClean="0">
              <a:solidFill>
                <a:srgbClr val="EE5D28"/>
              </a:solidFill>
              <a:latin typeface="+mn-ea"/>
            </a:endParaRPr>
          </a:p>
        </p:txBody>
      </p:sp>
      <p:cxnSp>
        <p:nvCxnSpPr>
          <p:cNvPr id="35" name="직선 화살표 연결선 34"/>
          <p:cNvCxnSpPr>
            <a:stCxn id="32" idx="2"/>
            <a:endCxn id="34" idx="0"/>
          </p:cNvCxnSpPr>
          <p:nvPr/>
        </p:nvCxnSpPr>
        <p:spPr>
          <a:xfrm flipH="1">
            <a:off x="2479838" y="2343191"/>
            <a:ext cx="234" cy="780226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/>
          <p:cNvSpPr/>
          <p:nvPr/>
        </p:nvSpPr>
        <p:spPr>
          <a:xfrm rot="10800000" flipV="1">
            <a:off x="571666" y="1290638"/>
            <a:ext cx="280822" cy="514351"/>
          </a:xfrm>
          <a:prstGeom prst="rect">
            <a:avLst/>
          </a:prstGeom>
          <a:solidFill>
            <a:srgbClr val="FF0000">
              <a:alpha val="24000"/>
            </a:srgbClr>
          </a:solidFill>
          <a:ln w="127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 smtClean="0">
                <a:solidFill>
                  <a:srgbClr val="FF0000"/>
                </a:solidFill>
                <a:latin typeface="+mn-ea"/>
              </a:rPr>
              <a:t>①</a:t>
            </a:r>
            <a:endParaRPr lang="en-US" altLang="ko-KR" sz="800" b="1" dirty="0" smtClean="0">
              <a:solidFill>
                <a:srgbClr val="FF0000"/>
              </a:solidFill>
              <a:latin typeface="+mn-ea"/>
            </a:endParaRPr>
          </a:p>
          <a:p>
            <a:pPr algn="ctr"/>
            <a:endParaRPr lang="en-US" altLang="ko-KR" sz="800" b="1" dirty="0">
              <a:solidFill>
                <a:srgbClr val="FF0000"/>
              </a:solidFill>
              <a:latin typeface="+mn-ea"/>
            </a:endParaRPr>
          </a:p>
          <a:p>
            <a:pPr algn="ctr"/>
            <a:endParaRPr lang="en-US" altLang="ko-KR" sz="800" b="1" dirty="0" smtClean="0">
              <a:solidFill>
                <a:srgbClr val="FF0000"/>
              </a:solidFill>
              <a:latin typeface="+mn-ea"/>
            </a:endParaRPr>
          </a:p>
          <a:p>
            <a:pPr algn="ctr"/>
            <a:endParaRPr lang="ko-KR" altLang="en-US" sz="800" b="1" dirty="0" smtClean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41" name="직사각형 40"/>
          <p:cNvSpPr/>
          <p:nvPr/>
        </p:nvSpPr>
        <p:spPr>
          <a:xfrm rot="10800000" flipV="1">
            <a:off x="1402721" y="1297784"/>
            <a:ext cx="280822" cy="514351"/>
          </a:xfrm>
          <a:prstGeom prst="rect">
            <a:avLst/>
          </a:prstGeom>
          <a:solidFill>
            <a:srgbClr val="FF0000">
              <a:alpha val="24000"/>
            </a:srgbClr>
          </a:solidFill>
          <a:ln w="127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 smtClean="0">
                <a:solidFill>
                  <a:srgbClr val="FF0000"/>
                </a:solidFill>
                <a:latin typeface="+mn-ea"/>
              </a:rPr>
              <a:t>⑤</a:t>
            </a:r>
            <a:endParaRPr lang="en-US" altLang="ko-KR" sz="800" b="1" dirty="0" smtClean="0">
              <a:solidFill>
                <a:srgbClr val="FF0000"/>
              </a:solidFill>
              <a:latin typeface="+mn-ea"/>
            </a:endParaRPr>
          </a:p>
          <a:p>
            <a:pPr algn="ctr"/>
            <a:endParaRPr lang="en-US" altLang="ko-KR" sz="800" b="1" dirty="0">
              <a:solidFill>
                <a:srgbClr val="FF0000"/>
              </a:solidFill>
              <a:latin typeface="+mn-ea"/>
            </a:endParaRPr>
          </a:p>
          <a:p>
            <a:pPr algn="ctr"/>
            <a:endParaRPr lang="en-US" altLang="ko-KR" sz="800" b="1" dirty="0" smtClean="0">
              <a:solidFill>
                <a:srgbClr val="FF0000"/>
              </a:solidFill>
              <a:latin typeface="+mn-ea"/>
            </a:endParaRPr>
          </a:p>
          <a:p>
            <a:pPr algn="ctr"/>
            <a:endParaRPr lang="ko-KR" altLang="en-US" sz="800" b="1" dirty="0" smtClean="0">
              <a:solidFill>
                <a:srgbClr val="FF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0844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010CD-12E9-4091-8357-9D5CDF929741}" type="slidenum">
              <a:rPr lang="ko-KR" altLang="en-US" smtClean="0"/>
              <a:pPr/>
              <a:t>59</a:t>
            </a:fld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562846" y="584200"/>
            <a:ext cx="637995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800" dirty="0" smtClean="0">
                <a:solidFill>
                  <a:srgbClr val="F15C2A"/>
                </a:solidFill>
                <a:latin typeface="+mn-ea"/>
              </a:rPr>
              <a:t>9. </a:t>
            </a:r>
            <a:r>
              <a:rPr lang="ko-KR" altLang="en-US" sz="800" dirty="0" smtClean="0">
                <a:solidFill>
                  <a:srgbClr val="F15C2A"/>
                </a:solidFill>
                <a:latin typeface="+mn-ea"/>
              </a:rPr>
              <a:t>시스템 관리</a:t>
            </a:r>
            <a:endParaRPr lang="en-US" altLang="ko-KR" sz="800" dirty="0">
              <a:solidFill>
                <a:srgbClr val="F15C2A"/>
              </a:solidFill>
              <a:latin typeface="+mn-ea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60388" y="745783"/>
            <a:ext cx="4453142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400" b="1" spc="-50" dirty="0" smtClean="0">
                <a:solidFill>
                  <a:srgbClr val="F15C2A"/>
                </a:solidFill>
                <a:latin typeface="+mn-ea"/>
              </a:rPr>
              <a:t>이렇게 해보세요 </a:t>
            </a:r>
            <a:r>
              <a:rPr lang="en-US" altLang="ko-KR" sz="1400" b="1" spc="-50" dirty="0" smtClean="0">
                <a:solidFill>
                  <a:srgbClr val="F15C2A"/>
                </a:solidFill>
                <a:latin typeface="+mn-ea"/>
              </a:rPr>
              <a:t>– </a:t>
            </a:r>
            <a:r>
              <a:rPr lang="ko-KR" altLang="en-US" sz="1400" b="1" spc="-50" dirty="0" smtClean="0">
                <a:solidFill>
                  <a:srgbClr val="F15C2A"/>
                </a:solidFill>
                <a:latin typeface="+mn-ea"/>
              </a:rPr>
              <a:t>등록방법 및 순서 </a:t>
            </a:r>
            <a:r>
              <a:rPr lang="en-US" altLang="ko-KR" sz="1400" b="1" spc="-50" dirty="0" smtClean="0">
                <a:solidFill>
                  <a:srgbClr val="F15C2A"/>
                </a:solidFill>
                <a:latin typeface="+mn-ea"/>
              </a:rPr>
              <a:t>| </a:t>
            </a:r>
            <a:r>
              <a:rPr lang="ko-KR" altLang="en-US" sz="1400" b="1" spc="-50" dirty="0" smtClean="0">
                <a:solidFill>
                  <a:srgbClr val="F15C2A"/>
                </a:solidFill>
                <a:latin typeface="+mn-ea"/>
              </a:rPr>
              <a:t>매입관리 </a:t>
            </a:r>
            <a:r>
              <a:rPr lang="en-US" altLang="ko-KR" sz="1400" b="1" spc="-50" dirty="0" smtClean="0">
                <a:solidFill>
                  <a:srgbClr val="F15C2A"/>
                </a:solidFill>
                <a:latin typeface="+mn-ea"/>
              </a:rPr>
              <a:t>&gt; </a:t>
            </a:r>
            <a:r>
              <a:rPr lang="ko-KR" altLang="en-US" sz="1400" b="1" spc="-50" dirty="0" err="1" smtClean="0">
                <a:solidFill>
                  <a:srgbClr val="F15C2A"/>
                </a:solidFill>
                <a:latin typeface="+mn-ea"/>
              </a:rPr>
              <a:t>매입처</a:t>
            </a:r>
            <a:r>
              <a:rPr lang="ko-KR" altLang="en-US" sz="1400" b="1" spc="-50" dirty="0" smtClean="0">
                <a:solidFill>
                  <a:srgbClr val="F15C2A"/>
                </a:solidFill>
                <a:latin typeface="+mn-ea"/>
              </a:rPr>
              <a:t> 관리</a:t>
            </a:r>
            <a:endParaRPr lang="ko-KR" altLang="en-US" sz="1400" b="1" spc="-50" dirty="0">
              <a:solidFill>
                <a:srgbClr val="F15C2A"/>
              </a:solidFill>
              <a:latin typeface="+mn-e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330044" y="1447799"/>
            <a:ext cx="2423556" cy="29392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dirty="0">
                <a:latin typeface="+mn-ea"/>
              </a:rPr>
              <a:t>① 신규버튼 클릭</a:t>
            </a:r>
            <a:endParaRPr lang="en-US" altLang="ko-KR" sz="1000" dirty="0" smtClean="0">
              <a:latin typeface="+mn-ea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dirty="0">
                <a:latin typeface="+mn-ea"/>
              </a:rPr>
              <a:t>② </a:t>
            </a:r>
            <a:r>
              <a:rPr lang="ko-KR" altLang="en-US" sz="1000" dirty="0" err="1" smtClean="0">
                <a:latin typeface="+mn-ea"/>
              </a:rPr>
              <a:t>매입처명</a:t>
            </a:r>
            <a:r>
              <a:rPr lang="ko-KR" altLang="en-US" sz="1000" dirty="0" smtClean="0">
                <a:latin typeface="+mn-ea"/>
              </a:rPr>
              <a:t> 입력</a:t>
            </a:r>
            <a:endParaRPr lang="en-US" altLang="ko-KR" sz="1000" spc="-30" dirty="0" smtClean="0">
              <a:latin typeface="+mn-ea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dirty="0">
                <a:latin typeface="+mn-ea"/>
              </a:rPr>
              <a:t>③ </a:t>
            </a:r>
            <a:r>
              <a:rPr lang="ko-KR" altLang="en-US" sz="1000" dirty="0" smtClean="0">
                <a:latin typeface="+mn-ea"/>
              </a:rPr>
              <a:t>사업자번호 입력</a:t>
            </a:r>
            <a:endParaRPr lang="en-US" altLang="ko-KR" sz="1000" dirty="0" smtClean="0">
              <a:latin typeface="+mn-ea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dirty="0">
                <a:latin typeface="+mn-ea"/>
              </a:rPr>
              <a:t>④ </a:t>
            </a:r>
            <a:r>
              <a:rPr lang="ko-KR" altLang="en-US" sz="1000" dirty="0" smtClean="0">
                <a:latin typeface="+mn-ea"/>
              </a:rPr>
              <a:t>대표자명 입력</a:t>
            </a:r>
            <a:endParaRPr lang="en-US" altLang="ko-KR" sz="1000" dirty="0" smtClean="0">
              <a:latin typeface="+mn-ea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dirty="0">
                <a:latin typeface="+mn-ea"/>
              </a:rPr>
              <a:t>⑤ </a:t>
            </a:r>
            <a:r>
              <a:rPr lang="ko-KR" altLang="en-US" sz="1000" dirty="0" smtClean="0">
                <a:latin typeface="+mn-ea"/>
              </a:rPr>
              <a:t>대표 전화번호 입력</a:t>
            </a:r>
            <a:endParaRPr lang="en-US" altLang="ko-KR" sz="1000" dirty="0" smtClean="0">
              <a:latin typeface="+mn-ea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dirty="0">
                <a:latin typeface="+mn-ea"/>
              </a:rPr>
              <a:t>⑥ </a:t>
            </a:r>
            <a:r>
              <a:rPr lang="ko-KR" altLang="en-US" sz="1000" dirty="0" smtClean="0">
                <a:latin typeface="+mn-ea"/>
              </a:rPr>
              <a:t>휴대전화 입력</a:t>
            </a:r>
            <a:endParaRPr lang="en-US" altLang="ko-KR" sz="1000" dirty="0" smtClean="0">
              <a:latin typeface="+mn-ea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dirty="0">
                <a:latin typeface="+mn-ea"/>
              </a:rPr>
              <a:t>⑦ </a:t>
            </a:r>
            <a:r>
              <a:rPr lang="ko-KR" altLang="en-US" sz="1000" dirty="0" smtClean="0">
                <a:latin typeface="+mn-ea"/>
              </a:rPr>
              <a:t>업태 입력</a:t>
            </a:r>
            <a:endParaRPr lang="en-US" altLang="ko-KR" sz="1000" dirty="0" smtClean="0">
              <a:latin typeface="+mn-ea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dirty="0">
                <a:latin typeface="+mn-ea"/>
              </a:rPr>
              <a:t>⑧ </a:t>
            </a:r>
            <a:r>
              <a:rPr lang="ko-KR" altLang="en-US" sz="1000" dirty="0" smtClean="0">
                <a:latin typeface="+mn-ea"/>
              </a:rPr>
              <a:t>업종 입력</a:t>
            </a:r>
            <a:endParaRPr lang="en-US" altLang="ko-KR" sz="1000" dirty="0" smtClean="0">
              <a:latin typeface="+mn-ea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dirty="0" smtClean="0">
                <a:latin typeface="+mn-ea"/>
              </a:rPr>
              <a:t>⑨ 팩스번호 입력</a:t>
            </a:r>
            <a:endParaRPr lang="en-US" altLang="ko-KR" sz="1000" dirty="0" smtClean="0">
              <a:latin typeface="+mn-ea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dirty="0" smtClean="0">
                <a:latin typeface="+mn-ea"/>
              </a:rPr>
              <a:t>⑩ 우편번호</a:t>
            </a:r>
            <a:r>
              <a:rPr lang="en-US" altLang="ko-KR" sz="1000" dirty="0" smtClean="0">
                <a:latin typeface="+mn-ea"/>
              </a:rPr>
              <a:t>/</a:t>
            </a:r>
            <a:r>
              <a:rPr lang="ko-KR" altLang="en-US" sz="1000" dirty="0" smtClean="0">
                <a:latin typeface="+mn-ea"/>
              </a:rPr>
              <a:t>주소 입력</a:t>
            </a:r>
            <a:endParaRPr lang="en-US" altLang="ko-KR" sz="1000" dirty="0" smtClean="0">
              <a:latin typeface="+mn-ea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dirty="0" smtClean="0">
                <a:latin typeface="+mn-ea"/>
              </a:rPr>
              <a:t>⑪ </a:t>
            </a:r>
            <a:r>
              <a:rPr lang="en-US" altLang="ko-KR" sz="1000" dirty="0" smtClean="0">
                <a:latin typeface="+mn-ea"/>
              </a:rPr>
              <a:t>e-mail </a:t>
            </a:r>
            <a:r>
              <a:rPr lang="ko-KR" altLang="en-US" sz="1000" dirty="0" smtClean="0">
                <a:latin typeface="+mn-ea"/>
              </a:rPr>
              <a:t>입력</a:t>
            </a:r>
            <a:endParaRPr lang="en-US" altLang="ko-KR" sz="1000" dirty="0" smtClean="0">
              <a:latin typeface="+mn-ea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dirty="0" smtClean="0">
                <a:latin typeface="+mn-ea"/>
              </a:rPr>
              <a:t>⑫ 업체담당자 입력</a:t>
            </a:r>
            <a:endParaRPr lang="en-US" altLang="ko-KR" sz="1000" dirty="0" smtClean="0">
              <a:latin typeface="+mn-ea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dirty="0" smtClean="0">
                <a:latin typeface="+mn-ea"/>
              </a:rPr>
              <a:t>⑬ 결제은행</a:t>
            </a:r>
            <a:r>
              <a:rPr lang="en-US" altLang="ko-KR" sz="1000" dirty="0" smtClean="0">
                <a:latin typeface="+mn-ea"/>
              </a:rPr>
              <a:t>/</a:t>
            </a:r>
            <a:r>
              <a:rPr lang="ko-KR" altLang="en-US" sz="1000" dirty="0" smtClean="0">
                <a:latin typeface="+mn-ea"/>
              </a:rPr>
              <a:t>계좌번호 입력</a:t>
            </a:r>
            <a:endParaRPr lang="en-US" altLang="ko-KR" sz="1000" dirty="0" smtClean="0">
              <a:latin typeface="+mn-ea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dirty="0" smtClean="0">
                <a:latin typeface="+mn-ea"/>
              </a:rPr>
              <a:t>⑭ 미지급잔액 확인</a:t>
            </a:r>
            <a:endParaRPr lang="en-US" altLang="ko-KR" sz="1000" dirty="0" smtClean="0">
              <a:latin typeface="+mn-ea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dirty="0" smtClean="0">
                <a:latin typeface="+mn-ea"/>
              </a:rPr>
              <a:t>⑮ </a:t>
            </a:r>
            <a:r>
              <a:rPr lang="ko-KR" altLang="en-US" sz="1000" dirty="0">
                <a:latin typeface="+mn-ea"/>
              </a:rPr>
              <a:t>입력내용으로 </a:t>
            </a:r>
            <a:r>
              <a:rPr lang="ko-KR" altLang="en-US" sz="1000" dirty="0" smtClean="0">
                <a:latin typeface="+mn-ea"/>
              </a:rPr>
              <a:t>업체정보 </a:t>
            </a:r>
            <a:r>
              <a:rPr lang="ko-KR" altLang="en-US" sz="1000" dirty="0">
                <a:latin typeface="+mn-ea"/>
              </a:rPr>
              <a:t>생성</a:t>
            </a:r>
            <a:endParaRPr lang="en-US" altLang="ko-KR" sz="1000" dirty="0" smtClean="0">
              <a:latin typeface="+mn-ea"/>
            </a:endParaRPr>
          </a:p>
        </p:txBody>
      </p:sp>
      <p:pic>
        <p:nvPicPr>
          <p:cNvPr id="4098" name="Picture 2" descr="C:\Users\jsk\Desktop\캡처.JPG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600" y="1447200"/>
            <a:ext cx="6681600" cy="456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직사각형 25"/>
          <p:cNvSpPr/>
          <p:nvPr/>
        </p:nvSpPr>
        <p:spPr>
          <a:xfrm rot="10800000" flipV="1">
            <a:off x="860095" y="1290639"/>
            <a:ext cx="310177" cy="514351"/>
          </a:xfrm>
          <a:prstGeom prst="rect">
            <a:avLst/>
          </a:prstGeom>
          <a:solidFill>
            <a:srgbClr val="FF0000">
              <a:alpha val="24000"/>
            </a:srgbClr>
          </a:solidFill>
          <a:ln w="127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 smtClean="0">
                <a:solidFill>
                  <a:srgbClr val="FF0000"/>
                </a:solidFill>
                <a:latin typeface="+mn-ea"/>
              </a:rPr>
              <a:t>①</a:t>
            </a:r>
            <a:endParaRPr lang="en-US" altLang="ko-KR" sz="800" b="1" dirty="0" smtClean="0">
              <a:solidFill>
                <a:srgbClr val="FF0000"/>
              </a:solidFill>
              <a:latin typeface="+mn-ea"/>
            </a:endParaRPr>
          </a:p>
          <a:p>
            <a:pPr algn="ctr"/>
            <a:endParaRPr lang="en-US" altLang="ko-KR" sz="800" b="1" dirty="0">
              <a:solidFill>
                <a:srgbClr val="FF0000"/>
              </a:solidFill>
              <a:latin typeface="+mn-ea"/>
            </a:endParaRPr>
          </a:p>
          <a:p>
            <a:pPr algn="ctr"/>
            <a:endParaRPr lang="en-US" altLang="ko-KR" sz="800" b="1" dirty="0" smtClean="0">
              <a:solidFill>
                <a:srgbClr val="FF0000"/>
              </a:solidFill>
              <a:latin typeface="+mn-ea"/>
            </a:endParaRPr>
          </a:p>
          <a:p>
            <a:pPr algn="ctr"/>
            <a:endParaRPr lang="ko-KR" altLang="en-US" sz="800" b="1" dirty="0" smtClean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28" name="직사각형 27"/>
          <p:cNvSpPr/>
          <p:nvPr/>
        </p:nvSpPr>
        <p:spPr>
          <a:xfrm rot="10800000" flipV="1">
            <a:off x="1456698" y="1290642"/>
            <a:ext cx="310177" cy="519114"/>
          </a:xfrm>
          <a:prstGeom prst="rect">
            <a:avLst/>
          </a:prstGeom>
          <a:solidFill>
            <a:srgbClr val="FF0000">
              <a:alpha val="24000"/>
            </a:srgbClr>
          </a:solidFill>
          <a:ln w="127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 smtClean="0">
                <a:solidFill>
                  <a:srgbClr val="FF0000"/>
                </a:solidFill>
                <a:latin typeface="+mn-ea"/>
              </a:rPr>
              <a:t>⑮</a:t>
            </a:r>
            <a:endParaRPr lang="en-US" altLang="ko-KR" sz="800" b="1" dirty="0" smtClean="0">
              <a:solidFill>
                <a:srgbClr val="FF0000"/>
              </a:solidFill>
              <a:latin typeface="+mn-ea"/>
            </a:endParaRPr>
          </a:p>
          <a:p>
            <a:pPr algn="ctr"/>
            <a:endParaRPr lang="en-US" altLang="ko-KR" sz="800" b="1" dirty="0">
              <a:solidFill>
                <a:srgbClr val="FF0000"/>
              </a:solidFill>
              <a:latin typeface="+mn-ea"/>
            </a:endParaRPr>
          </a:p>
          <a:p>
            <a:pPr algn="ctr"/>
            <a:endParaRPr lang="en-US" altLang="ko-KR" sz="800" b="1" dirty="0" smtClean="0">
              <a:solidFill>
                <a:srgbClr val="FF0000"/>
              </a:solidFill>
              <a:latin typeface="+mn-ea"/>
            </a:endParaRPr>
          </a:p>
          <a:p>
            <a:pPr algn="ctr"/>
            <a:endParaRPr lang="en-US" altLang="ko-KR" sz="8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29" name="직사각형 28"/>
          <p:cNvSpPr/>
          <p:nvPr/>
        </p:nvSpPr>
        <p:spPr>
          <a:xfrm rot="10800000" flipV="1">
            <a:off x="4237997" y="2219325"/>
            <a:ext cx="781677" cy="96203"/>
          </a:xfrm>
          <a:prstGeom prst="rect">
            <a:avLst/>
          </a:prstGeom>
          <a:solidFill>
            <a:srgbClr val="FF0000">
              <a:alpha val="24000"/>
            </a:srgbClr>
          </a:solidFill>
          <a:ln w="127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800" b="1" dirty="0" smtClean="0">
                <a:solidFill>
                  <a:srgbClr val="FF0000"/>
                </a:solidFill>
                <a:latin typeface="+mn-ea"/>
              </a:rPr>
              <a:t>②</a:t>
            </a:r>
            <a:endParaRPr lang="en-US" altLang="ko-KR" sz="8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30" name="직사각형 29"/>
          <p:cNvSpPr/>
          <p:nvPr/>
        </p:nvSpPr>
        <p:spPr>
          <a:xfrm rot="10800000" flipV="1">
            <a:off x="4237997" y="2439359"/>
            <a:ext cx="781677" cy="96203"/>
          </a:xfrm>
          <a:prstGeom prst="rect">
            <a:avLst/>
          </a:prstGeom>
          <a:solidFill>
            <a:srgbClr val="FF0000">
              <a:alpha val="24000"/>
            </a:srgbClr>
          </a:solidFill>
          <a:ln w="127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800" b="1" dirty="0" smtClean="0">
                <a:solidFill>
                  <a:srgbClr val="FF0000"/>
                </a:solidFill>
                <a:latin typeface="+mn-ea"/>
              </a:rPr>
              <a:t>③</a:t>
            </a:r>
            <a:endParaRPr lang="en-US" altLang="ko-KR" sz="8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31" name="직사각형 30"/>
          <p:cNvSpPr/>
          <p:nvPr/>
        </p:nvSpPr>
        <p:spPr>
          <a:xfrm rot="10800000" flipV="1">
            <a:off x="4237997" y="2548421"/>
            <a:ext cx="781677" cy="96203"/>
          </a:xfrm>
          <a:prstGeom prst="rect">
            <a:avLst/>
          </a:prstGeom>
          <a:solidFill>
            <a:srgbClr val="FF0000">
              <a:alpha val="24000"/>
            </a:srgbClr>
          </a:solidFill>
          <a:ln w="127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800" b="1" dirty="0" smtClean="0">
                <a:solidFill>
                  <a:srgbClr val="FF0000"/>
                </a:solidFill>
                <a:latin typeface="+mn-ea"/>
              </a:rPr>
              <a:t>④</a:t>
            </a:r>
            <a:endParaRPr lang="en-US" altLang="ko-KR" sz="8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33" name="직사각형 32"/>
          <p:cNvSpPr/>
          <p:nvPr/>
        </p:nvSpPr>
        <p:spPr>
          <a:xfrm rot="10800000" flipV="1">
            <a:off x="4237995" y="2650825"/>
            <a:ext cx="781677" cy="105719"/>
          </a:xfrm>
          <a:prstGeom prst="rect">
            <a:avLst/>
          </a:prstGeom>
          <a:solidFill>
            <a:srgbClr val="FF0000">
              <a:alpha val="24000"/>
            </a:srgbClr>
          </a:solidFill>
          <a:ln w="127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800" b="1" dirty="0" smtClean="0">
                <a:solidFill>
                  <a:srgbClr val="FF0000"/>
                </a:solidFill>
                <a:latin typeface="+mn-ea"/>
              </a:rPr>
              <a:t>⑤</a:t>
            </a:r>
            <a:endParaRPr lang="en-US" altLang="ko-KR" sz="8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34" name="직사각형 33"/>
          <p:cNvSpPr/>
          <p:nvPr/>
        </p:nvSpPr>
        <p:spPr>
          <a:xfrm rot="10800000" flipV="1">
            <a:off x="4237997" y="2761308"/>
            <a:ext cx="781677" cy="105719"/>
          </a:xfrm>
          <a:prstGeom prst="rect">
            <a:avLst/>
          </a:prstGeom>
          <a:solidFill>
            <a:srgbClr val="FF0000">
              <a:alpha val="24000"/>
            </a:srgbClr>
          </a:solidFill>
          <a:ln w="127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800" b="1" dirty="0" smtClean="0">
                <a:solidFill>
                  <a:srgbClr val="FF0000"/>
                </a:solidFill>
                <a:latin typeface="+mn-ea"/>
              </a:rPr>
              <a:t>⑥</a:t>
            </a:r>
            <a:endParaRPr lang="en-US" altLang="ko-KR" sz="8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35" name="직사각형 34"/>
          <p:cNvSpPr/>
          <p:nvPr/>
        </p:nvSpPr>
        <p:spPr>
          <a:xfrm rot="10800000" flipV="1">
            <a:off x="4237995" y="2871791"/>
            <a:ext cx="2772402" cy="204784"/>
          </a:xfrm>
          <a:prstGeom prst="rect">
            <a:avLst/>
          </a:prstGeom>
          <a:solidFill>
            <a:srgbClr val="FF0000">
              <a:alpha val="24000"/>
            </a:srgbClr>
          </a:solidFill>
          <a:ln w="127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800" b="1" dirty="0" smtClean="0">
                <a:solidFill>
                  <a:srgbClr val="FF0000"/>
                </a:solidFill>
                <a:latin typeface="+mn-ea"/>
              </a:rPr>
              <a:t>⑩</a:t>
            </a:r>
            <a:endParaRPr lang="en-US" altLang="ko-KR" sz="8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36" name="직사각형 35"/>
          <p:cNvSpPr/>
          <p:nvPr/>
        </p:nvSpPr>
        <p:spPr>
          <a:xfrm rot="10800000" flipV="1">
            <a:off x="6228720" y="2550815"/>
            <a:ext cx="781677" cy="105719"/>
          </a:xfrm>
          <a:prstGeom prst="rect">
            <a:avLst/>
          </a:prstGeom>
          <a:solidFill>
            <a:srgbClr val="FF0000">
              <a:alpha val="24000"/>
            </a:srgbClr>
          </a:solidFill>
          <a:ln w="127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800" b="1" dirty="0" smtClean="0">
                <a:solidFill>
                  <a:srgbClr val="FF0000"/>
                </a:solidFill>
                <a:latin typeface="+mn-ea"/>
              </a:rPr>
              <a:t>⑦</a:t>
            </a:r>
            <a:endParaRPr lang="en-US" altLang="ko-KR" sz="8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37" name="직사각형 36"/>
          <p:cNvSpPr/>
          <p:nvPr/>
        </p:nvSpPr>
        <p:spPr>
          <a:xfrm rot="10800000" flipV="1">
            <a:off x="6228719" y="2656534"/>
            <a:ext cx="781677" cy="105719"/>
          </a:xfrm>
          <a:prstGeom prst="rect">
            <a:avLst/>
          </a:prstGeom>
          <a:solidFill>
            <a:srgbClr val="FF0000">
              <a:alpha val="24000"/>
            </a:srgbClr>
          </a:solidFill>
          <a:ln w="127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800" b="1" dirty="0" smtClean="0">
                <a:solidFill>
                  <a:srgbClr val="FF0000"/>
                </a:solidFill>
                <a:latin typeface="+mn-ea"/>
              </a:rPr>
              <a:t>⑧</a:t>
            </a:r>
            <a:endParaRPr lang="en-US" altLang="ko-KR" sz="8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38" name="직사각형 37"/>
          <p:cNvSpPr/>
          <p:nvPr/>
        </p:nvSpPr>
        <p:spPr>
          <a:xfrm rot="10800000" flipV="1">
            <a:off x="6228719" y="2761309"/>
            <a:ext cx="781677" cy="105719"/>
          </a:xfrm>
          <a:prstGeom prst="rect">
            <a:avLst/>
          </a:prstGeom>
          <a:solidFill>
            <a:srgbClr val="FF0000">
              <a:alpha val="24000"/>
            </a:srgbClr>
          </a:solidFill>
          <a:ln w="127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800" b="1" dirty="0" smtClean="0">
                <a:solidFill>
                  <a:srgbClr val="FF0000"/>
                </a:solidFill>
                <a:latin typeface="+mn-ea"/>
              </a:rPr>
              <a:t>⑨</a:t>
            </a:r>
            <a:endParaRPr lang="en-US" altLang="ko-KR" sz="8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46" name="직사각형 45"/>
          <p:cNvSpPr/>
          <p:nvPr/>
        </p:nvSpPr>
        <p:spPr>
          <a:xfrm rot="10800000" flipV="1">
            <a:off x="4237996" y="3085051"/>
            <a:ext cx="1081716" cy="105720"/>
          </a:xfrm>
          <a:prstGeom prst="rect">
            <a:avLst/>
          </a:prstGeom>
          <a:solidFill>
            <a:srgbClr val="FF0000">
              <a:alpha val="24000"/>
            </a:srgbClr>
          </a:solidFill>
          <a:ln w="127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800" b="1" dirty="0" smtClean="0">
                <a:solidFill>
                  <a:srgbClr val="FF0000"/>
                </a:solidFill>
                <a:latin typeface="+mn-ea"/>
              </a:rPr>
              <a:t>⑪</a:t>
            </a:r>
            <a:endParaRPr lang="en-US" altLang="ko-KR" sz="8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47" name="직사각형 46"/>
          <p:cNvSpPr/>
          <p:nvPr/>
        </p:nvSpPr>
        <p:spPr>
          <a:xfrm rot="10800000" flipV="1">
            <a:off x="4237995" y="3196998"/>
            <a:ext cx="781679" cy="102735"/>
          </a:xfrm>
          <a:prstGeom prst="rect">
            <a:avLst/>
          </a:prstGeom>
          <a:solidFill>
            <a:srgbClr val="FF0000">
              <a:alpha val="24000"/>
            </a:srgbClr>
          </a:solidFill>
          <a:ln w="127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800" b="1" dirty="0" smtClean="0">
                <a:solidFill>
                  <a:srgbClr val="FF0000"/>
                </a:solidFill>
                <a:latin typeface="+mn-ea"/>
              </a:rPr>
              <a:t>⑫</a:t>
            </a:r>
            <a:endParaRPr lang="en-US" altLang="ko-KR" sz="8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48" name="직사각형 47"/>
          <p:cNvSpPr/>
          <p:nvPr/>
        </p:nvSpPr>
        <p:spPr>
          <a:xfrm rot="10800000" flipV="1">
            <a:off x="6228719" y="3524132"/>
            <a:ext cx="781678" cy="102734"/>
          </a:xfrm>
          <a:prstGeom prst="rect">
            <a:avLst/>
          </a:prstGeom>
          <a:solidFill>
            <a:srgbClr val="FF0000">
              <a:alpha val="24000"/>
            </a:srgbClr>
          </a:solidFill>
          <a:ln w="127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800" b="1" dirty="0" smtClean="0">
                <a:solidFill>
                  <a:srgbClr val="FF0000"/>
                </a:solidFill>
                <a:latin typeface="+mn-ea"/>
              </a:rPr>
              <a:t>⑭</a:t>
            </a:r>
            <a:endParaRPr lang="en-US" altLang="ko-KR" sz="8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49" name="직사각형 48"/>
          <p:cNvSpPr/>
          <p:nvPr/>
        </p:nvSpPr>
        <p:spPr>
          <a:xfrm rot="10800000" flipV="1">
            <a:off x="4237996" y="3299734"/>
            <a:ext cx="781679" cy="224398"/>
          </a:xfrm>
          <a:prstGeom prst="rect">
            <a:avLst/>
          </a:prstGeom>
          <a:solidFill>
            <a:srgbClr val="FF0000">
              <a:alpha val="24000"/>
            </a:srgbClr>
          </a:solidFill>
          <a:ln w="127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800" b="1" dirty="0" smtClean="0">
                <a:solidFill>
                  <a:srgbClr val="FF0000"/>
                </a:solidFill>
                <a:latin typeface="+mn-ea"/>
              </a:rPr>
              <a:t>⑬</a:t>
            </a:r>
            <a:endParaRPr lang="en-US" altLang="ko-KR" sz="800" b="1" dirty="0">
              <a:solidFill>
                <a:srgbClr val="FF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41694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010CD-12E9-4091-8357-9D5CDF929741}" type="slidenum">
              <a:rPr lang="ko-KR" altLang="en-US" smtClean="0"/>
              <a:pPr/>
              <a:t>6</a:t>
            </a:fld>
            <a:endParaRPr lang="ko-KR" altLang="en-US" dirty="0"/>
          </a:p>
        </p:txBody>
      </p:sp>
      <p:cxnSp>
        <p:nvCxnSpPr>
          <p:cNvPr id="16" name="직선 연결선 15"/>
          <p:cNvCxnSpPr/>
          <p:nvPr/>
        </p:nvCxnSpPr>
        <p:spPr>
          <a:xfrm>
            <a:off x="569913" y="1107139"/>
            <a:ext cx="1582737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562846" y="584200"/>
            <a:ext cx="705321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800" dirty="0" smtClean="0">
                <a:solidFill>
                  <a:srgbClr val="F15C2A"/>
                </a:solidFill>
                <a:latin typeface="+mn-ea"/>
              </a:rPr>
              <a:t>1</a:t>
            </a:r>
            <a:r>
              <a:rPr lang="en-US" altLang="ko-KR" sz="800" dirty="0">
                <a:solidFill>
                  <a:srgbClr val="F15C2A"/>
                </a:solidFill>
                <a:latin typeface="+mn-ea"/>
              </a:rPr>
              <a:t>. Introduction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60388" y="745783"/>
            <a:ext cx="690895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400" b="1" spc="-50" dirty="0" smtClean="0">
                <a:solidFill>
                  <a:srgbClr val="F15C2A"/>
                </a:solidFill>
                <a:latin typeface="+mn-ea"/>
              </a:rPr>
              <a:t>메뉴 구성</a:t>
            </a:r>
            <a:endParaRPr lang="ko-KR" altLang="en-US" sz="1400" b="1" spc="-50" dirty="0">
              <a:solidFill>
                <a:srgbClr val="F15C2A"/>
              </a:solidFill>
              <a:latin typeface="+mn-ea"/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2152650" y="1920226"/>
            <a:ext cx="1162606" cy="1162608"/>
          </a:xfrm>
          <a:prstGeom prst="ellipse">
            <a:avLst/>
          </a:prstGeom>
          <a:solidFill>
            <a:schemeClr val="bg1"/>
          </a:solidFill>
          <a:ln w="19050" cmpd="sng">
            <a:solidFill>
              <a:srgbClr val="F15C2A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3672297" y="1920226"/>
            <a:ext cx="1162606" cy="1162608"/>
          </a:xfrm>
          <a:prstGeom prst="ellipse">
            <a:avLst/>
          </a:prstGeom>
          <a:solidFill>
            <a:schemeClr val="bg1"/>
          </a:solidFill>
          <a:ln w="19050" cmpd="sng">
            <a:solidFill>
              <a:srgbClr val="F15C2A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5191943" y="1920226"/>
            <a:ext cx="1162606" cy="1162608"/>
          </a:xfrm>
          <a:prstGeom prst="ellipse">
            <a:avLst/>
          </a:prstGeom>
          <a:solidFill>
            <a:schemeClr val="bg1"/>
          </a:solidFill>
          <a:ln w="19050" cmpd="sng">
            <a:solidFill>
              <a:srgbClr val="F15C2A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6702880" y="1920226"/>
            <a:ext cx="1162606" cy="1162608"/>
          </a:xfrm>
          <a:prstGeom prst="ellipse">
            <a:avLst/>
          </a:prstGeom>
          <a:solidFill>
            <a:schemeClr val="bg1"/>
          </a:solidFill>
          <a:ln w="19050" cmpd="sng">
            <a:solidFill>
              <a:srgbClr val="F15C2A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3465219" y="2451687"/>
            <a:ext cx="61199" cy="61199"/>
          </a:xfrm>
          <a:prstGeom prst="ellipse">
            <a:avLst/>
          </a:prstGeom>
          <a:solidFill>
            <a:srgbClr val="F15C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4993641" y="2456034"/>
            <a:ext cx="61199" cy="61199"/>
          </a:xfrm>
          <a:prstGeom prst="ellipse">
            <a:avLst/>
          </a:prstGeom>
          <a:solidFill>
            <a:srgbClr val="F15C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6495936" y="2460381"/>
            <a:ext cx="61199" cy="61199"/>
          </a:xfrm>
          <a:prstGeom prst="ellipse">
            <a:avLst/>
          </a:prstGeom>
          <a:solidFill>
            <a:srgbClr val="F15C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2152650" y="3892717"/>
            <a:ext cx="1162606" cy="1162608"/>
          </a:xfrm>
          <a:prstGeom prst="ellipse">
            <a:avLst/>
          </a:prstGeom>
          <a:solidFill>
            <a:schemeClr val="bg1"/>
          </a:solidFill>
          <a:ln w="19050" cmpd="sng">
            <a:solidFill>
              <a:srgbClr val="F15C2A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3672297" y="3892717"/>
            <a:ext cx="1162606" cy="1162608"/>
          </a:xfrm>
          <a:prstGeom prst="ellipse">
            <a:avLst/>
          </a:prstGeom>
          <a:solidFill>
            <a:schemeClr val="bg1"/>
          </a:solidFill>
          <a:ln w="19050" cmpd="sng">
            <a:solidFill>
              <a:srgbClr val="F15C2A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5191943" y="3892717"/>
            <a:ext cx="1162606" cy="1162608"/>
          </a:xfrm>
          <a:prstGeom prst="ellipse">
            <a:avLst/>
          </a:prstGeom>
          <a:solidFill>
            <a:schemeClr val="bg1"/>
          </a:solidFill>
          <a:ln w="19050" cmpd="sng">
            <a:solidFill>
              <a:srgbClr val="F15C2A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6702880" y="3892717"/>
            <a:ext cx="1162606" cy="1162608"/>
          </a:xfrm>
          <a:prstGeom prst="ellipse">
            <a:avLst/>
          </a:prstGeom>
          <a:solidFill>
            <a:schemeClr val="bg1"/>
          </a:solidFill>
          <a:ln w="19050" cmpd="sng">
            <a:solidFill>
              <a:srgbClr val="F15C2A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3465219" y="4424178"/>
            <a:ext cx="61199" cy="61199"/>
          </a:xfrm>
          <a:prstGeom prst="ellipse">
            <a:avLst/>
          </a:prstGeom>
          <a:solidFill>
            <a:srgbClr val="F15C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4993641" y="4428525"/>
            <a:ext cx="61199" cy="61199"/>
          </a:xfrm>
          <a:prstGeom prst="ellipse">
            <a:avLst/>
          </a:prstGeom>
          <a:solidFill>
            <a:srgbClr val="F15C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6495936" y="4432872"/>
            <a:ext cx="61199" cy="61199"/>
          </a:xfrm>
          <a:prstGeom prst="ellipse">
            <a:avLst/>
          </a:prstGeom>
          <a:solidFill>
            <a:srgbClr val="F15C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221632" y="2174688"/>
            <a:ext cx="102463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3565"/>
              </a:lnSpc>
            </a:pPr>
            <a:r>
              <a:rPr lang="ko-KR" altLang="en-US" b="1" spc="-50" dirty="0" smtClean="0">
                <a:solidFill>
                  <a:srgbClr val="F05C2B"/>
                </a:solidFill>
                <a:latin typeface="+mn-ea"/>
                <a:cs typeface="Arial"/>
              </a:rPr>
              <a:t>품목관</a:t>
            </a:r>
            <a:r>
              <a:rPr lang="ko-KR" altLang="en-US" b="1" spc="-50" dirty="0">
                <a:solidFill>
                  <a:srgbClr val="F05C2B"/>
                </a:solidFill>
                <a:latin typeface="+mn-ea"/>
                <a:cs typeface="Arial"/>
              </a:rPr>
              <a:t>리</a:t>
            </a:r>
            <a:endParaRPr lang="en-CA" altLang="ko-KR" b="1" spc="-50" dirty="0">
              <a:solidFill>
                <a:srgbClr val="F05C2B"/>
              </a:solidFill>
              <a:latin typeface="+mn-ea"/>
              <a:cs typeface="Arial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741277" y="2174688"/>
            <a:ext cx="1024640" cy="4939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3565"/>
              </a:lnSpc>
            </a:pPr>
            <a:r>
              <a:rPr lang="ko-KR" altLang="en-US" b="1" spc="-50" dirty="0" smtClean="0">
                <a:solidFill>
                  <a:srgbClr val="F05C2B"/>
                </a:solidFill>
                <a:latin typeface="+mn-ea"/>
                <a:cs typeface="Arial"/>
              </a:rPr>
              <a:t>발주관리</a:t>
            </a:r>
            <a:endParaRPr lang="en-CA" altLang="ko-KR" b="1" spc="-50" dirty="0">
              <a:solidFill>
                <a:srgbClr val="F05C2B"/>
              </a:solidFill>
              <a:latin typeface="+mn-ea"/>
              <a:cs typeface="Arial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5260926" y="2204696"/>
            <a:ext cx="1024640" cy="4939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3565"/>
              </a:lnSpc>
            </a:pPr>
            <a:r>
              <a:rPr lang="ko-KR" altLang="en-US" b="1" spc="-50" dirty="0" smtClean="0">
                <a:solidFill>
                  <a:srgbClr val="F05C2B"/>
                </a:solidFill>
                <a:latin typeface="+mn-ea"/>
                <a:cs typeface="Arial"/>
              </a:rPr>
              <a:t>매입관</a:t>
            </a:r>
            <a:r>
              <a:rPr lang="ko-KR" altLang="en-US" b="1" spc="-50" dirty="0">
                <a:solidFill>
                  <a:srgbClr val="F05C2B"/>
                </a:solidFill>
                <a:latin typeface="+mn-ea"/>
                <a:cs typeface="Arial"/>
              </a:rPr>
              <a:t>리</a:t>
            </a:r>
            <a:endParaRPr lang="en-CA" altLang="ko-KR" b="1" spc="-50" dirty="0">
              <a:solidFill>
                <a:srgbClr val="F05C2B"/>
              </a:solidFill>
              <a:latin typeface="+mn-ea"/>
              <a:cs typeface="Arial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771862" y="2174687"/>
            <a:ext cx="1024640" cy="4939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3565"/>
              </a:lnSpc>
            </a:pPr>
            <a:r>
              <a:rPr lang="ko-KR" altLang="en-US" b="1" spc="-50" dirty="0" smtClean="0">
                <a:solidFill>
                  <a:srgbClr val="F05C2B"/>
                </a:solidFill>
                <a:latin typeface="+mn-ea"/>
                <a:cs typeface="Arial"/>
              </a:rPr>
              <a:t>영업관리</a:t>
            </a:r>
            <a:endParaRPr lang="en-CA" altLang="ko-KR" b="1" spc="-50" dirty="0">
              <a:solidFill>
                <a:srgbClr val="F05C2B"/>
              </a:solidFill>
              <a:latin typeface="+mn-ea"/>
              <a:cs typeface="Arial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221634" y="4181534"/>
            <a:ext cx="1024640" cy="4939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3565"/>
              </a:lnSpc>
            </a:pPr>
            <a:r>
              <a:rPr lang="ko-KR" altLang="en-US" b="1" spc="-50" dirty="0" smtClean="0">
                <a:solidFill>
                  <a:srgbClr val="F05C2B"/>
                </a:solidFill>
                <a:latin typeface="+mn-ea"/>
                <a:cs typeface="Arial"/>
              </a:rPr>
              <a:t>마감관</a:t>
            </a:r>
            <a:r>
              <a:rPr lang="ko-KR" altLang="en-US" b="1" spc="-50" dirty="0">
                <a:solidFill>
                  <a:srgbClr val="F05C2B"/>
                </a:solidFill>
                <a:latin typeface="+mn-ea"/>
                <a:cs typeface="Arial"/>
              </a:rPr>
              <a:t>리</a:t>
            </a:r>
            <a:endParaRPr lang="en-CA" altLang="ko-KR" b="1" spc="-50" dirty="0">
              <a:solidFill>
                <a:srgbClr val="F05C2B"/>
              </a:solidFill>
              <a:latin typeface="+mn-ea"/>
              <a:cs typeface="Arial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3741277" y="4155873"/>
            <a:ext cx="1024640" cy="4939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3565"/>
              </a:lnSpc>
            </a:pPr>
            <a:r>
              <a:rPr lang="ko-KR" altLang="en-US" b="1" spc="-50" dirty="0" smtClean="0">
                <a:solidFill>
                  <a:srgbClr val="F05C2B"/>
                </a:solidFill>
                <a:latin typeface="+mn-ea"/>
                <a:cs typeface="Arial"/>
              </a:rPr>
              <a:t>재고관</a:t>
            </a:r>
            <a:r>
              <a:rPr lang="ko-KR" altLang="en-US" b="1" spc="-50" dirty="0">
                <a:solidFill>
                  <a:srgbClr val="F05C2B"/>
                </a:solidFill>
                <a:latin typeface="+mn-ea"/>
                <a:cs typeface="Arial"/>
              </a:rPr>
              <a:t>리</a:t>
            </a:r>
            <a:endParaRPr lang="en-CA" altLang="ko-KR" b="1" spc="-50" dirty="0">
              <a:solidFill>
                <a:srgbClr val="F05C2B"/>
              </a:solidFill>
              <a:latin typeface="+mn-ea"/>
              <a:cs typeface="Arial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5260925" y="4155872"/>
            <a:ext cx="1024640" cy="4939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3565"/>
              </a:lnSpc>
            </a:pPr>
            <a:r>
              <a:rPr lang="ko-KR" altLang="en-US" b="1" spc="-50" dirty="0" smtClean="0">
                <a:solidFill>
                  <a:srgbClr val="F05C2B"/>
                </a:solidFill>
                <a:latin typeface="+mn-ea"/>
                <a:cs typeface="Arial"/>
              </a:rPr>
              <a:t>통합관리</a:t>
            </a:r>
            <a:endParaRPr lang="en-CA" altLang="ko-KR" b="1" spc="-50" dirty="0">
              <a:solidFill>
                <a:srgbClr val="F05C2B"/>
              </a:solidFill>
              <a:latin typeface="+mn-ea"/>
              <a:cs typeface="Arial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6662057" y="4155871"/>
            <a:ext cx="1244251" cy="4909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3565"/>
              </a:lnSpc>
            </a:pPr>
            <a:r>
              <a:rPr lang="ko-KR" altLang="en-US" b="1" spc="-50" dirty="0" smtClean="0">
                <a:solidFill>
                  <a:srgbClr val="F05C2B"/>
                </a:solidFill>
                <a:latin typeface="+mn-ea"/>
                <a:cs typeface="Arial"/>
              </a:rPr>
              <a:t>시스템관리</a:t>
            </a:r>
            <a:endParaRPr lang="en-CA" altLang="ko-KR" b="1" spc="-50" dirty="0">
              <a:solidFill>
                <a:srgbClr val="F05C2B"/>
              </a:solidFill>
              <a:latin typeface="+mn-ea"/>
              <a:cs typeface="Arial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2173702" y="3240723"/>
            <a:ext cx="11205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spc="-3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품목</a:t>
            </a:r>
            <a:r>
              <a:rPr lang="en-US" altLang="ko-KR" sz="1200" spc="-3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/</a:t>
            </a:r>
            <a:r>
              <a:rPr lang="ko-KR" altLang="en-US" sz="1200" spc="-3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자재 관리</a:t>
            </a:r>
            <a:endParaRPr lang="ko-KR" altLang="en-US" sz="1200" spc="-3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3741268" y="3240722"/>
            <a:ext cx="11204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spc="-3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품목</a:t>
            </a:r>
            <a:r>
              <a:rPr lang="en-US" altLang="ko-KR" sz="1200" spc="-3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/</a:t>
            </a:r>
            <a:r>
              <a:rPr lang="ko-KR" altLang="en-US" sz="1200" spc="-3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자재 구매</a:t>
            </a:r>
            <a:endParaRPr lang="en-US" altLang="ko-KR" sz="1200" spc="-30" dirty="0" smtClean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algn="ctr"/>
            <a:r>
              <a:rPr lang="ko-KR" altLang="en-US" sz="1200" spc="-3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발주서 작성</a:t>
            </a:r>
            <a:endParaRPr lang="ko-KR" altLang="en-US" sz="1200" spc="-3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5052854" y="3240723"/>
            <a:ext cx="14407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spc="-3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품목</a:t>
            </a:r>
            <a:r>
              <a:rPr lang="en-US" altLang="ko-KR" sz="1200" spc="-3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/</a:t>
            </a:r>
            <a:r>
              <a:rPr lang="ko-KR" altLang="en-US" sz="1200" spc="-3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자재 매입 관리</a:t>
            </a:r>
            <a:endParaRPr lang="ko-KR" altLang="en-US" sz="1200" spc="-3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6535659" y="3240723"/>
            <a:ext cx="15667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spc="-3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고객관리 및 판매 관리</a:t>
            </a:r>
            <a:endParaRPr lang="en-US" altLang="ko-KR" sz="1200" spc="-3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020774" y="5291591"/>
            <a:ext cx="14263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spc="-3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경비관리 및 일 마감</a:t>
            </a:r>
            <a:endParaRPr lang="en-US" altLang="ko-KR" sz="1200" spc="-3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3728763" y="5287531"/>
            <a:ext cx="11455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spc="-3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입출고 현황</a:t>
            </a:r>
            <a:r>
              <a:rPr lang="en-US" altLang="ko-KR" sz="1200" spc="-3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ko-KR" altLang="en-US" sz="1200" spc="-3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및 </a:t>
            </a:r>
            <a:endParaRPr lang="en-US" altLang="ko-KR" sz="1200" spc="-30" dirty="0" smtClean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algn="ctr"/>
            <a:r>
              <a:rPr lang="ko-KR" altLang="en-US" sz="1200" spc="-3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재고 조정</a:t>
            </a:r>
            <a:endParaRPr lang="en-US" altLang="ko-KR" sz="1200" spc="-3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5239920" y="5279062"/>
            <a:ext cx="10666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spc="-3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기준정보 관리</a:t>
            </a:r>
            <a:endParaRPr lang="en-US" altLang="ko-KR" sz="1200" spc="-3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6530850" y="5278465"/>
            <a:ext cx="15763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spc="-3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시스템 운영에 필요한 </a:t>
            </a:r>
            <a:endParaRPr lang="en-US" altLang="ko-KR" sz="1200" spc="-30" dirty="0" smtClean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algn="ctr"/>
            <a:r>
              <a:rPr lang="ko-KR" altLang="en-US" sz="1200" spc="-3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정보 관리</a:t>
            </a:r>
            <a:endParaRPr lang="en-US" altLang="ko-KR" sz="1200" spc="-3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82888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010CD-12E9-4091-8357-9D5CDF929741}" type="slidenum">
              <a:rPr lang="ko-KR" altLang="en-US" smtClean="0"/>
              <a:pPr/>
              <a:t>60</a:t>
            </a:fld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562846" y="584200"/>
            <a:ext cx="637995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800" dirty="0" smtClean="0">
                <a:solidFill>
                  <a:srgbClr val="F15C2A"/>
                </a:solidFill>
                <a:latin typeface="+mn-ea"/>
              </a:rPr>
              <a:t>9. </a:t>
            </a:r>
            <a:r>
              <a:rPr lang="ko-KR" altLang="en-US" sz="800" dirty="0" smtClean="0">
                <a:solidFill>
                  <a:srgbClr val="F15C2A"/>
                </a:solidFill>
                <a:latin typeface="+mn-ea"/>
              </a:rPr>
              <a:t>시스템 관리</a:t>
            </a:r>
            <a:endParaRPr lang="en-US" altLang="ko-KR" sz="800" dirty="0">
              <a:solidFill>
                <a:srgbClr val="F15C2A"/>
              </a:solidFill>
              <a:latin typeface="+mn-ea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60388" y="745783"/>
            <a:ext cx="4453142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400" b="1" spc="-50" dirty="0" smtClean="0">
                <a:solidFill>
                  <a:srgbClr val="F15C2A"/>
                </a:solidFill>
                <a:latin typeface="+mn-ea"/>
              </a:rPr>
              <a:t>이렇게 해보세요 </a:t>
            </a:r>
            <a:r>
              <a:rPr lang="en-US" altLang="ko-KR" sz="1400" b="1" spc="-50" dirty="0" smtClean="0">
                <a:solidFill>
                  <a:srgbClr val="F15C2A"/>
                </a:solidFill>
                <a:latin typeface="+mn-ea"/>
              </a:rPr>
              <a:t>– </a:t>
            </a:r>
            <a:r>
              <a:rPr lang="ko-KR" altLang="en-US" sz="1400" b="1" spc="-50" dirty="0" smtClean="0">
                <a:solidFill>
                  <a:srgbClr val="F15C2A"/>
                </a:solidFill>
                <a:latin typeface="+mn-ea"/>
              </a:rPr>
              <a:t>등록방법 및 순서 </a:t>
            </a:r>
            <a:r>
              <a:rPr lang="en-US" altLang="ko-KR" sz="1400" b="1" spc="-50" dirty="0" smtClean="0">
                <a:solidFill>
                  <a:srgbClr val="F15C2A"/>
                </a:solidFill>
                <a:latin typeface="+mn-ea"/>
              </a:rPr>
              <a:t>| </a:t>
            </a:r>
            <a:r>
              <a:rPr lang="ko-KR" altLang="en-US" sz="1400" b="1" spc="-50" dirty="0" smtClean="0">
                <a:solidFill>
                  <a:srgbClr val="F15C2A"/>
                </a:solidFill>
                <a:latin typeface="+mn-ea"/>
              </a:rPr>
              <a:t>영업관리 </a:t>
            </a:r>
            <a:r>
              <a:rPr lang="en-US" altLang="ko-KR" sz="1400" b="1" spc="-50" dirty="0" smtClean="0">
                <a:solidFill>
                  <a:srgbClr val="F15C2A"/>
                </a:solidFill>
                <a:latin typeface="+mn-ea"/>
              </a:rPr>
              <a:t>&gt; </a:t>
            </a:r>
            <a:r>
              <a:rPr lang="ko-KR" altLang="en-US" sz="1400" b="1" spc="-50" dirty="0" smtClean="0">
                <a:solidFill>
                  <a:srgbClr val="F15C2A"/>
                </a:solidFill>
                <a:latin typeface="+mn-ea"/>
              </a:rPr>
              <a:t>매출처 관리</a:t>
            </a:r>
            <a:endParaRPr lang="ko-KR" altLang="en-US" sz="1400" b="1" spc="-50" dirty="0">
              <a:solidFill>
                <a:srgbClr val="F15C2A"/>
              </a:solidFill>
              <a:latin typeface="+mn-ea"/>
            </a:endParaRPr>
          </a:p>
        </p:txBody>
      </p:sp>
      <p:pic>
        <p:nvPicPr>
          <p:cNvPr id="7170" name="Picture 2" descr="C:\Users\jsk\Desktop\캡처.JPG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600" y="1447200"/>
            <a:ext cx="6681600" cy="456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직사각형 26"/>
          <p:cNvSpPr/>
          <p:nvPr/>
        </p:nvSpPr>
        <p:spPr>
          <a:xfrm rot="10800000" flipV="1">
            <a:off x="821801" y="1290639"/>
            <a:ext cx="281979" cy="514351"/>
          </a:xfrm>
          <a:prstGeom prst="rect">
            <a:avLst/>
          </a:prstGeom>
          <a:solidFill>
            <a:srgbClr val="FF0000">
              <a:alpha val="24000"/>
            </a:srgbClr>
          </a:solidFill>
          <a:ln w="127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 smtClean="0">
                <a:solidFill>
                  <a:srgbClr val="FF0000"/>
                </a:solidFill>
                <a:latin typeface="+mn-ea"/>
              </a:rPr>
              <a:t>①</a:t>
            </a:r>
            <a:endParaRPr lang="en-US" altLang="ko-KR" sz="800" b="1" dirty="0" smtClean="0">
              <a:solidFill>
                <a:srgbClr val="FF0000"/>
              </a:solidFill>
              <a:latin typeface="+mn-ea"/>
            </a:endParaRPr>
          </a:p>
          <a:p>
            <a:pPr algn="ctr"/>
            <a:endParaRPr lang="en-US" altLang="ko-KR" sz="800" b="1" dirty="0">
              <a:solidFill>
                <a:srgbClr val="FF0000"/>
              </a:solidFill>
              <a:latin typeface="+mn-ea"/>
            </a:endParaRPr>
          </a:p>
          <a:p>
            <a:pPr algn="ctr"/>
            <a:endParaRPr lang="en-US" altLang="ko-KR" sz="800" b="1" dirty="0" smtClean="0">
              <a:solidFill>
                <a:srgbClr val="FF0000"/>
              </a:solidFill>
              <a:latin typeface="+mn-ea"/>
            </a:endParaRPr>
          </a:p>
          <a:p>
            <a:pPr algn="ctr"/>
            <a:endParaRPr lang="ko-KR" altLang="en-US" sz="800" b="1" dirty="0" smtClean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32" name="직사각형 31"/>
          <p:cNvSpPr/>
          <p:nvPr/>
        </p:nvSpPr>
        <p:spPr>
          <a:xfrm rot="10800000" flipV="1">
            <a:off x="1361248" y="1290642"/>
            <a:ext cx="281979" cy="519114"/>
          </a:xfrm>
          <a:prstGeom prst="rect">
            <a:avLst/>
          </a:prstGeom>
          <a:solidFill>
            <a:srgbClr val="FF0000">
              <a:alpha val="24000"/>
            </a:srgbClr>
          </a:solidFill>
          <a:ln w="127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 smtClean="0">
                <a:solidFill>
                  <a:srgbClr val="FF0000"/>
                </a:solidFill>
                <a:latin typeface="+mn-ea"/>
              </a:rPr>
              <a:t>⑮</a:t>
            </a:r>
            <a:endParaRPr lang="en-US" altLang="ko-KR" sz="800" b="1" dirty="0" smtClean="0">
              <a:solidFill>
                <a:srgbClr val="FF0000"/>
              </a:solidFill>
              <a:latin typeface="+mn-ea"/>
            </a:endParaRPr>
          </a:p>
          <a:p>
            <a:pPr algn="ctr"/>
            <a:endParaRPr lang="en-US" altLang="ko-KR" sz="800" b="1" dirty="0">
              <a:solidFill>
                <a:srgbClr val="FF0000"/>
              </a:solidFill>
              <a:latin typeface="+mn-ea"/>
            </a:endParaRPr>
          </a:p>
          <a:p>
            <a:pPr algn="ctr"/>
            <a:endParaRPr lang="en-US" altLang="ko-KR" sz="800" b="1" dirty="0" smtClean="0">
              <a:solidFill>
                <a:srgbClr val="FF0000"/>
              </a:solidFill>
              <a:latin typeface="+mn-ea"/>
            </a:endParaRPr>
          </a:p>
          <a:p>
            <a:pPr algn="ctr"/>
            <a:endParaRPr lang="en-US" altLang="ko-KR" sz="8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39" name="직사각형 38"/>
          <p:cNvSpPr/>
          <p:nvPr/>
        </p:nvSpPr>
        <p:spPr>
          <a:xfrm rot="10800000" flipV="1">
            <a:off x="3828102" y="2224089"/>
            <a:ext cx="972498" cy="96204"/>
          </a:xfrm>
          <a:prstGeom prst="rect">
            <a:avLst/>
          </a:prstGeom>
          <a:solidFill>
            <a:srgbClr val="FF0000">
              <a:alpha val="24000"/>
            </a:srgbClr>
          </a:solidFill>
          <a:ln w="127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800" b="1" dirty="0" smtClean="0">
                <a:solidFill>
                  <a:srgbClr val="FF0000"/>
                </a:solidFill>
                <a:latin typeface="+mn-ea"/>
              </a:rPr>
              <a:t>②</a:t>
            </a:r>
            <a:endParaRPr lang="en-US" altLang="ko-KR" sz="8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40" name="직사각형 39"/>
          <p:cNvSpPr/>
          <p:nvPr/>
        </p:nvSpPr>
        <p:spPr>
          <a:xfrm rot="10800000" flipV="1">
            <a:off x="3828101" y="2439359"/>
            <a:ext cx="710939" cy="96203"/>
          </a:xfrm>
          <a:prstGeom prst="rect">
            <a:avLst/>
          </a:prstGeom>
          <a:solidFill>
            <a:srgbClr val="FF0000">
              <a:alpha val="24000"/>
            </a:srgbClr>
          </a:solidFill>
          <a:ln w="127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800" b="1" dirty="0" smtClean="0">
                <a:solidFill>
                  <a:srgbClr val="FF0000"/>
                </a:solidFill>
                <a:latin typeface="+mn-ea"/>
              </a:rPr>
              <a:t>③</a:t>
            </a:r>
            <a:endParaRPr lang="en-US" altLang="ko-KR" sz="8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42" name="직사각형 41"/>
          <p:cNvSpPr/>
          <p:nvPr/>
        </p:nvSpPr>
        <p:spPr>
          <a:xfrm rot="10800000" flipV="1">
            <a:off x="3828101" y="2546050"/>
            <a:ext cx="710940" cy="93811"/>
          </a:xfrm>
          <a:prstGeom prst="rect">
            <a:avLst/>
          </a:prstGeom>
          <a:solidFill>
            <a:srgbClr val="FF0000">
              <a:alpha val="24000"/>
            </a:srgbClr>
          </a:solidFill>
          <a:ln w="127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800" b="1" dirty="0" smtClean="0">
                <a:solidFill>
                  <a:srgbClr val="FF0000"/>
                </a:solidFill>
                <a:latin typeface="+mn-ea"/>
              </a:rPr>
              <a:t>④</a:t>
            </a:r>
            <a:endParaRPr lang="en-US" altLang="ko-KR" sz="8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43" name="직사각형 42"/>
          <p:cNvSpPr/>
          <p:nvPr/>
        </p:nvSpPr>
        <p:spPr>
          <a:xfrm rot="10800000" flipV="1">
            <a:off x="3828102" y="2651772"/>
            <a:ext cx="710938" cy="100009"/>
          </a:xfrm>
          <a:prstGeom prst="rect">
            <a:avLst/>
          </a:prstGeom>
          <a:solidFill>
            <a:srgbClr val="FF0000">
              <a:alpha val="24000"/>
            </a:srgbClr>
          </a:solidFill>
          <a:ln w="127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800" b="1" dirty="0" smtClean="0">
                <a:solidFill>
                  <a:srgbClr val="FF0000"/>
                </a:solidFill>
                <a:latin typeface="+mn-ea"/>
              </a:rPr>
              <a:t>⑤</a:t>
            </a:r>
            <a:endParaRPr lang="en-US" altLang="ko-KR" sz="8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44" name="직사각형 43"/>
          <p:cNvSpPr/>
          <p:nvPr/>
        </p:nvSpPr>
        <p:spPr>
          <a:xfrm rot="10800000" flipV="1">
            <a:off x="3828099" y="2761309"/>
            <a:ext cx="710941" cy="110482"/>
          </a:xfrm>
          <a:prstGeom prst="rect">
            <a:avLst/>
          </a:prstGeom>
          <a:solidFill>
            <a:srgbClr val="FF0000">
              <a:alpha val="24000"/>
            </a:srgbClr>
          </a:solidFill>
          <a:ln w="127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800" b="1" dirty="0" smtClean="0">
                <a:solidFill>
                  <a:srgbClr val="FF0000"/>
                </a:solidFill>
                <a:latin typeface="+mn-ea"/>
              </a:rPr>
              <a:t>⑥</a:t>
            </a:r>
            <a:endParaRPr lang="en-US" altLang="ko-KR" sz="8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45" name="직사각형 44"/>
          <p:cNvSpPr/>
          <p:nvPr/>
        </p:nvSpPr>
        <p:spPr>
          <a:xfrm rot="10800000" flipV="1">
            <a:off x="3828102" y="2871791"/>
            <a:ext cx="2458396" cy="204784"/>
          </a:xfrm>
          <a:prstGeom prst="rect">
            <a:avLst/>
          </a:prstGeom>
          <a:solidFill>
            <a:srgbClr val="FF0000">
              <a:alpha val="24000"/>
            </a:srgbClr>
          </a:solidFill>
          <a:ln w="127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800" b="1" dirty="0" smtClean="0">
                <a:solidFill>
                  <a:srgbClr val="FF0000"/>
                </a:solidFill>
                <a:latin typeface="+mn-ea"/>
              </a:rPr>
              <a:t>⑩</a:t>
            </a:r>
            <a:endParaRPr lang="en-US" altLang="ko-KR" sz="8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46" name="직사각형 45"/>
          <p:cNvSpPr/>
          <p:nvPr/>
        </p:nvSpPr>
        <p:spPr>
          <a:xfrm rot="10800000" flipV="1">
            <a:off x="5604765" y="2550814"/>
            <a:ext cx="681733" cy="105721"/>
          </a:xfrm>
          <a:prstGeom prst="rect">
            <a:avLst/>
          </a:prstGeom>
          <a:solidFill>
            <a:srgbClr val="FF0000">
              <a:alpha val="24000"/>
            </a:srgbClr>
          </a:solidFill>
          <a:ln w="127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800" b="1" dirty="0" smtClean="0">
                <a:solidFill>
                  <a:srgbClr val="FF0000"/>
                </a:solidFill>
                <a:latin typeface="+mn-ea"/>
              </a:rPr>
              <a:t>⑦</a:t>
            </a:r>
            <a:endParaRPr lang="en-US" altLang="ko-KR" sz="8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47" name="직사각형 46"/>
          <p:cNvSpPr/>
          <p:nvPr/>
        </p:nvSpPr>
        <p:spPr>
          <a:xfrm rot="10800000" flipV="1">
            <a:off x="5604766" y="2656534"/>
            <a:ext cx="681732" cy="105719"/>
          </a:xfrm>
          <a:prstGeom prst="rect">
            <a:avLst/>
          </a:prstGeom>
          <a:solidFill>
            <a:srgbClr val="FF0000">
              <a:alpha val="24000"/>
            </a:srgbClr>
          </a:solidFill>
          <a:ln w="127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800" b="1" dirty="0" smtClean="0">
                <a:solidFill>
                  <a:srgbClr val="FF0000"/>
                </a:solidFill>
                <a:latin typeface="+mn-ea"/>
              </a:rPr>
              <a:t>⑧</a:t>
            </a:r>
            <a:endParaRPr lang="en-US" altLang="ko-KR" sz="8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48" name="직사각형 47"/>
          <p:cNvSpPr/>
          <p:nvPr/>
        </p:nvSpPr>
        <p:spPr>
          <a:xfrm rot="10800000" flipV="1">
            <a:off x="5604766" y="2761309"/>
            <a:ext cx="681732" cy="105719"/>
          </a:xfrm>
          <a:prstGeom prst="rect">
            <a:avLst/>
          </a:prstGeom>
          <a:solidFill>
            <a:srgbClr val="FF0000">
              <a:alpha val="24000"/>
            </a:srgbClr>
          </a:solidFill>
          <a:ln w="127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800" b="1" dirty="0" smtClean="0">
                <a:solidFill>
                  <a:srgbClr val="FF0000"/>
                </a:solidFill>
                <a:latin typeface="+mn-ea"/>
              </a:rPr>
              <a:t>⑨</a:t>
            </a:r>
            <a:endParaRPr lang="en-US" altLang="ko-KR" sz="8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49" name="직사각형 48"/>
          <p:cNvSpPr/>
          <p:nvPr/>
        </p:nvSpPr>
        <p:spPr>
          <a:xfrm rot="10800000" flipV="1">
            <a:off x="3828099" y="3076576"/>
            <a:ext cx="972501" cy="118855"/>
          </a:xfrm>
          <a:prstGeom prst="rect">
            <a:avLst/>
          </a:prstGeom>
          <a:solidFill>
            <a:srgbClr val="FF0000">
              <a:alpha val="24000"/>
            </a:srgbClr>
          </a:solidFill>
          <a:ln w="127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800" b="1" dirty="0" smtClean="0">
                <a:solidFill>
                  <a:srgbClr val="FF0000"/>
                </a:solidFill>
                <a:latin typeface="+mn-ea"/>
              </a:rPr>
              <a:t>⑪</a:t>
            </a:r>
            <a:endParaRPr lang="en-US" altLang="ko-KR" sz="8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50" name="직사각형 49"/>
          <p:cNvSpPr/>
          <p:nvPr/>
        </p:nvSpPr>
        <p:spPr>
          <a:xfrm rot="10800000" flipV="1">
            <a:off x="3825530" y="3309198"/>
            <a:ext cx="710617" cy="102735"/>
          </a:xfrm>
          <a:prstGeom prst="rect">
            <a:avLst/>
          </a:prstGeom>
          <a:solidFill>
            <a:srgbClr val="FF0000">
              <a:alpha val="24000"/>
            </a:srgbClr>
          </a:solidFill>
          <a:ln w="127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800" b="1" dirty="0" smtClean="0">
                <a:solidFill>
                  <a:srgbClr val="FF0000"/>
                </a:solidFill>
                <a:latin typeface="+mn-ea"/>
              </a:rPr>
              <a:t>⑫</a:t>
            </a:r>
            <a:endParaRPr lang="en-US" altLang="ko-KR" sz="8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51" name="직사각형 50"/>
          <p:cNvSpPr/>
          <p:nvPr/>
        </p:nvSpPr>
        <p:spPr>
          <a:xfrm rot="10800000" flipV="1">
            <a:off x="5604766" y="3626865"/>
            <a:ext cx="681732" cy="102735"/>
          </a:xfrm>
          <a:prstGeom prst="rect">
            <a:avLst/>
          </a:prstGeom>
          <a:solidFill>
            <a:srgbClr val="FF0000">
              <a:alpha val="24000"/>
            </a:srgbClr>
          </a:solidFill>
          <a:ln w="127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800" b="1" dirty="0" smtClean="0">
                <a:solidFill>
                  <a:srgbClr val="FF0000"/>
                </a:solidFill>
                <a:latin typeface="+mn-ea"/>
              </a:rPr>
              <a:t>⑭</a:t>
            </a:r>
            <a:endParaRPr lang="en-US" altLang="ko-KR" sz="8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52" name="직사각형 51"/>
          <p:cNvSpPr/>
          <p:nvPr/>
        </p:nvSpPr>
        <p:spPr>
          <a:xfrm rot="10800000" flipV="1">
            <a:off x="3828101" y="3626866"/>
            <a:ext cx="708046" cy="102734"/>
          </a:xfrm>
          <a:prstGeom prst="rect">
            <a:avLst/>
          </a:prstGeom>
          <a:solidFill>
            <a:srgbClr val="FF0000">
              <a:alpha val="24000"/>
            </a:srgbClr>
          </a:solidFill>
          <a:ln w="127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800" b="1" dirty="0" smtClean="0">
                <a:solidFill>
                  <a:srgbClr val="FF0000"/>
                </a:solidFill>
                <a:latin typeface="+mn-ea"/>
              </a:rPr>
              <a:t>⑬</a:t>
            </a:r>
            <a:endParaRPr lang="en-US" altLang="ko-KR" sz="8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7330044" y="1447799"/>
            <a:ext cx="2423556" cy="29392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dirty="0">
                <a:latin typeface="+mn-ea"/>
              </a:rPr>
              <a:t>① 신규버튼 클릭</a:t>
            </a:r>
            <a:endParaRPr lang="en-US" altLang="ko-KR" sz="1000" dirty="0" smtClean="0">
              <a:latin typeface="+mn-ea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dirty="0">
                <a:latin typeface="+mn-ea"/>
              </a:rPr>
              <a:t>② </a:t>
            </a:r>
            <a:r>
              <a:rPr lang="ko-KR" altLang="en-US" sz="1000" dirty="0" smtClean="0">
                <a:latin typeface="+mn-ea"/>
              </a:rPr>
              <a:t>고객사명 입력</a:t>
            </a:r>
            <a:endParaRPr lang="en-US" altLang="ko-KR" sz="1000" spc="-30" dirty="0" smtClean="0">
              <a:latin typeface="+mn-ea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dirty="0">
                <a:latin typeface="+mn-ea"/>
              </a:rPr>
              <a:t>③ </a:t>
            </a:r>
            <a:r>
              <a:rPr lang="ko-KR" altLang="en-US" sz="1000" dirty="0" smtClean="0">
                <a:latin typeface="+mn-ea"/>
              </a:rPr>
              <a:t>사업자번호 입력</a:t>
            </a:r>
            <a:endParaRPr lang="en-US" altLang="ko-KR" sz="1000" dirty="0" smtClean="0">
              <a:latin typeface="+mn-ea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dirty="0">
                <a:latin typeface="+mn-ea"/>
              </a:rPr>
              <a:t>④ </a:t>
            </a:r>
            <a:r>
              <a:rPr lang="ko-KR" altLang="en-US" sz="1000" dirty="0" smtClean="0">
                <a:latin typeface="+mn-ea"/>
              </a:rPr>
              <a:t>대표자명 입력</a:t>
            </a:r>
            <a:endParaRPr lang="en-US" altLang="ko-KR" sz="1000" dirty="0" smtClean="0">
              <a:latin typeface="+mn-ea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dirty="0">
                <a:latin typeface="+mn-ea"/>
              </a:rPr>
              <a:t>⑤ </a:t>
            </a:r>
            <a:r>
              <a:rPr lang="ko-KR" altLang="en-US" sz="1000" dirty="0" smtClean="0">
                <a:latin typeface="+mn-ea"/>
              </a:rPr>
              <a:t>대표 전화번호 입력</a:t>
            </a:r>
            <a:endParaRPr lang="en-US" altLang="ko-KR" sz="1000" dirty="0" smtClean="0">
              <a:latin typeface="+mn-ea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dirty="0">
                <a:latin typeface="+mn-ea"/>
              </a:rPr>
              <a:t>⑥ </a:t>
            </a:r>
            <a:r>
              <a:rPr lang="ko-KR" altLang="en-US" sz="1000" dirty="0" smtClean="0">
                <a:latin typeface="+mn-ea"/>
              </a:rPr>
              <a:t>휴대전화 입력</a:t>
            </a:r>
            <a:endParaRPr lang="en-US" altLang="ko-KR" sz="1000" dirty="0" smtClean="0">
              <a:latin typeface="+mn-ea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dirty="0">
                <a:latin typeface="+mn-ea"/>
              </a:rPr>
              <a:t>⑦ </a:t>
            </a:r>
            <a:r>
              <a:rPr lang="ko-KR" altLang="en-US" sz="1000" dirty="0" smtClean="0">
                <a:latin typeface="+mn-ea"/>
              </a:rPr>
              <a:t>업태 입력</a:t>
            </a:r>
            <a:endParaRPr lang="en-US" altLang="ko-KR" sz="1000" dirty="0" smtClean="0">
              <a:latin typeface="+mn-ea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dirty="0">
                <a:latin typeface="+mn-ea"/>
              </a:rPr>
              <a:t>⑧ </a:t>
            </a:r>
            <a:r>
              <a:rPr lang="ko-KR" altLang="en-US" sz="1000" dirty="0" smtClean="0">
                <a:latin typeface="+mn-ea"/>
              </a:rPr>
              <a:t>업종 입력</a:t>
            </a:r>
            <a:endParaRPr lang="en-US" altLang="ko-KR" sz="1000" dirty="0" smtClean="0">
              <a:latin typeface="+mn-ea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dirty="0" smtClean="0">
                <a:latin typeface="+mn-ea"/>
              </a:rPr>
              <a:t>⑨ 팩스번호 입력</a:t>
            </a:r>
            <a:endParaRPr lang="en-US" altLang="ko-KR" sz="1000" dirty="0" smtClean="0">
              <a:latin typeface="+mn-ea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dirty="0" smtClean="0">
                <a:latin typeface="+mn-ea"/>
              </a:rPr>
              <a:t>⑩ 우편번호</a:t>
            </a:r>
            <a:r>
              <a:rPr lang="en-US" altLang="ko-KR" sz="1000" dirty="0" smtClean="0">
                <a:latin typeface="+mn-ea"/>
              </a:rPr>
              <a:t>/</a:t>
            </a:r>
            <a:r>
              <a:rPr lang="ko-KR" altLang="en-US" sz="1000" dirty="0" smtClean="0">
                <a:latin typeface="+mn-ea"/>
              </a:rPr>
              <a:t>주소 입력</a:t>
            </a:r>
            <a:endParaRPr lang="en-US" altLang="ko-KR" sz="1000" dirty="0" smtClean="0">
              <a:latin typeface="+mn-ea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dirty="0" smtClean="0">
                <a:latin typeface="+mn-ea"/>
              </a:rPr>
              <a:t>⑪ </a:t>
            </a:r>
            <a:r>
              <a:rPr lang="en-US" altLang="ko-KR" sz="1000" dirty="0" smtClean="0">
                <a:latin typeface="+mn-ea"/>
              </a:rPr>
              <a:t>e-mail </a:t>
            </a:r>
            <a:r>
              <a:rPr lang="ko-KR" altLang="en-US" sz="1000" dirty="0" smtClean="0">
                <a:latin typeface="+mn-ea"/>
              </a:rPr>
              <a:t>입력</a:t>
            </a:r>
            <a:endParaRPr lang="en-US" altLang="ko-KR" sz="1000" dirty="0" smtClean="0">
              <a:latin typeface="+mn-ea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dirty="0" smtClean="0">
                <a:latin typeface="+mn-ea"/>
              </a:rPr>
              <a:t>⑫ 미수금 잔액 확인</a:t>
            </a:r>
            <a:endParaRPr lang="en-US" altLang="ko-KR" sz="1000" dirty="0" smtClean="0">
              <a:latin typeface="+mn-ea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dirty="0" smtClean="0">
                <a:latin typeface="+mn-ea"/>
              </a:rPr>
              <a:t>⑬ 사용가능 포인트 확인</a:t>
            </a:r>
            <a:endParaRPr lang="en-US" altLang="ko-KR" sz="1000" dirty="0" smtClean="0">
              <a:latin typeface="+mn-ea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dirty="0" smtClean="0">
                <a:latin typeface="+mn-ea"/>
              </a:rPr>
              <a:t>⑭ 세금계산서 발행여부 선택</a:t>
            </a:r>
            <a:endParaRPr lang="en-US" altLang="ko-KR" sz="1000" dirty="0" smtClean="0">
              <a:latin typeface="+mn-ea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dirty="0" smtClean="0">
                <a:latin typeface="+mn-ea"/>
              </a:rPr>
              <a:t>⑮ </a:t>
            </a:r>
            <a:r>
              <a:rPr lang="ko-KR" altLang="en-US" sz="1000" dirty="0">
                <a:latin typeface="+mn-ea"/>
              </a:rPr>
              <a:t>입력내용으로 </a:t>
            </a:r>
            <a:r>
              <a:rPr lang="ko-KR" altLang="en-US" sz="1000" dirty="0" smtClean="0">
                <a:latin typeface="+mn-ea"/>
              </a:rPr>
              <a:t>고객정보 </a:t>
            </a:r>
            <a:r>
              <a:rPr lang="ko-KR" altLang="en-US" sz="1000" dirty="0">
                <a:latin typeface="+mn-ea"/>
              </a:rPr>
              <a:t>생성</a:t>
            </a:r>
            <a:endParaRPr lang="en-US" altLang="ko-KR" sz="1000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02708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010CD-12E9-4091-8357-9D5CDF929741}" type="slidenum">
              <a:rPr lang="ko-KR" altLang="en-US" smtClean="0"/>
              <a:pPr/>
              <a:t>61</a:t>
            </a:fld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562846" y="584200"/>
            <a:ext cx="637995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800" dirty="0" smtClean="0">
                <a:solidFill>
                  <a:srgbClr val="F15C2A"/>
                </a:solidFill>
                <a:latin typeface="+mn-ea"/>
              </a:rPr>
              <a:t>9. </a:t>
            </a:r>
            <a:r>
              <a:rPr lang="ko-KR" altLang="en-US" sz="800" dirty="0" smtClean="0">
                <a:solidFill>
                  <a:srgbClr val="F15C2A"/>
                </a:solidFill>
                <a:latin typeface="+mn-ea"/>
              </a:rPr>
              <a:t>시스템 관리</a:t>
            </a:r>
            <a:endParaRPr lang="en-US" altLang="ko-KR" sz="800" dirty="0">
              <a:solidFill>
                <a:srgbClr val="F15C2A"/>
              </a:solidFill>
              <a:latin typeface="+mn-ea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60388" y="745783"/>
            <a:ext cx="4784964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400" b="1" spc="-50" dirty="0" smtClean="0">
                <a:solidFill>
                  <a:srgbClr val="F15C2A"/>
                </a:solidFill>
                <a:latin typeface="+mn-ea"/>
              </a:rPr>
              <a:t>이렇게 해보세요 </a:t>
            </a:r>
            <a:r>
              <a:rPr lang="en-US" altLang="ko-KR" sz="1400" b="1" spc="-50" dirty="0" smtClean="0">
                <a:solidFill>
                  <a:srgbClr val="F15C2A"/>
                </a:solidFill>
                <a:latin typeface="+mn-ea"/>
              </a:rPr>
              <a:t>– </a:t>
            </a:r>
            <a:r>
              <a:rPr lang="ko-KR" altLang="en-US" sz="1400" b="1" spc="-50" dirty="0" smtClean="0">
                <a:solidFill>
                  <a:srgbClr val="F15C2A"/>
                </a:solidFill>
                <a:latin typeface="+mn-ea"/>
              </a:rPr>
              <a:t>등록방법 및 순서 </a:t>
            </a:r>
            <a:r>
              <a:rPr lang="en-US" altLang="ko-KR" sz="1400" b="1" spc="-50" dirty="0" smtClean="0">
                <a:solidFill>
                  <a:srgbClr val="F15C2A"/>
                </a:solidFill>
                <a:latin typeface="+mn-ea"/>
              </a:rPr>
              <a:t>| </a:t>
            </a:r>
            <a:r>
              <a:rPr lang="ko-KR" altLang="en-US" sz="1400" b="1" spc="-50" dirty="0" smtClean="0">
                <a:solidFill>
                  <a:srgbClr val="F15C2A"/>
                </a:solidFill>
                <a:latin typeface="+mn-ea"/>
              </a:rPr>
              <a:t>발주관리 </a:t>
            </a:r>
            <a:r>
              <a:rPr lang="en-US" altLang="ko-KR" sz="1400" b="1" spc="-50" dirty="0" smtClean="0">
                <a:solidFill>
                  <a:srgbClr val="F15C2A"/>
                </a:solidFill>
                <a:latin typeface="+mn-ea"/>
              </a:rPr>
              <a:t>&gt; </a:t>
            </a:r>
            <a:r>
              <a:rPr lang="ko-KR" altLang="en-US" sz="1400" b="1" spc="-50" dirty="0" smtClean="0">
                <a:solidFill>
                  <a:srgbClr val="F15C2A"/>
                </a:solidFill>
                <a:latin typeface="+mn-ea"/>
              </a:rPr>
              <a:t>매입발주서 등록</a:t>
            </a:r>
            <a:endParaRPr lang="ko-KR" altLang="en-US" sz="1400" b="1" spc="-50" dirty="0">
              <a:solidFill>
                <a:srgbClr val="F15C2A"/>
              </a:solidFill>
              <a:latin typeface="+mn-e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330044" y="1447799"/>
            <a:ext cx="2423556" cy="1977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dirty="0" smtClean="0">
                <a:latin typeface="+mn-ea"/>
              </a:rPr>
              <a:t>① 신규버튼 클릭</a:t>
            </a:r>
            <a:endParaRPr lang="en-US" altLang="ko-KR" sz="1000" dirty="0" smtClean="0">
              <a:latin typeface="+mn-ea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dirty="0">
                <a:latin typeface="+mn-ea"/>
              </a:rPr>
              <a:t>② </a:t>
            </a:r>
            <a:r>
              <a:rPr lang="ko-KR" altLang="en-US" sz="1000" dirty="0" err="1" smtClean="0">
                <a:latin typeface="+mn-ea"/>
              </a:rPr>
              <a:t>매입처</a:t>
            </a:r>
            <a:r>
              <a:rPr lang="ko-KR" altLang="en-US" sz="1000" dirty="0" smtClean="0">
                <a:latin typeface="+mn-ea"/>
              </a:rPr>
              <a:t> 선택</a:t>
            </a:r>
            <a:endParaRPr lang="en-US" altLang="ko-KR" sz="1000" dirty="0" smtClean="0">
              <a:latin typeface="+mn-ea"/>
            </a:endParaRPr>
          </a:p>
          <a:p>
            <a:pPr marL="742950" lvl="1" indent="-285750">
              <a:spcAft>
                <a:spcPts val="300"/>
              </a:spcAft>
              <a:buFontTx/>
              <a:buChar char="-"/>
            </a:pPr>
            <a:r>
              <a:rPr lang="ko-KR" altLang="en-US" sz="1000" spc="-30" dirty="0" err="1" smtClean="0">
                <a:latin typeface="+mn-ea"/>
              </a:rPr>
              <a:t>매입처</a:t>
            </a:r>
            <a:r>
              <a:rPr lang="ko-KR" altLang="en-US" sz="1000" spc="-30" dirty="0" smtClean="0">
                <a:latin typeface="+mn-ea"/>
              </a:rPr>
              <a:t> 등록이 우선</a:t>
            </a:r>
            <a:endParaRPr lang="en-US" altLang="ko-KR" sz="1000" spc="-30" dirty="0" smtClean="0">
              <a:latin typeface="+mn-ea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dirty="0">
                <a:latin typeface="+mn-ea"/>
              </a:rPr>
              <a:t>③ </a:t>
            </a:r>
            <a:r>
              <a:rPr lang="ko-KR" altLang="en-US" sz="1000" dirty="0" smtClean="0">
                <a:latin typeface="+mn-ea"/>
              </a:rPr>
              <a:t>확정일자 입력</a:t>
            </a:r>
            <a:endParaRPr lang="en-US" altLang="ko-KR" sz="1000" dirty="0" smtClean="0">
              <a:latin typeface="+mn-ea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dirty="0">
                <a:latin typeface="+mn-ea"/>
              </a:rPr>
              <a:t>④ </a:t>
            </a:r>
            <a:r>
              <a:rPr lang="ko-KR" altLang="en-US" sz="1000" dirty="0" smtClean="0">
                <a:latin typeface="+mn-ea"/>
              </a:rPr>
              <a:t>저장 후 출력양식 확인</a:t>
            </a:r>
            <a:endParaRPr lang="en-US" altLang="ko-KR" sz="1000" dirty="0" smtClean="0">
              <a:latin typeface="+mn-ea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dirty="0">
                <a:latin typeface="+mn-ea"/>
              </a:rPr>
              <a:t>⑤ </a:t>
            </a:r>
            <a:r>
              <a:rPr lang="ko-KR" altLang="en-US" sz="1000" dirty="0" smtClean="0">
                <a:latin typeface="+mn-ea"/>
              </a:rPr>
              <a:t>프린터기 출력</a:t>
            </a:r>
            <a:endParaRPr lang="en-US" altLang="ko-KR" sz="1000" dirty="0" smtClean="0">
              <a:latin typeface="+mn-ea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dirty="0">
                <a:latin typeface="+mn-ea"/>
              </a:rPr>
              <a:t>⑥ </a:t>
            </a:r>
            <a:r>
              <a:rPr lang="ko-KR" altLang="en-US" sz="1000" dirty="0" smtClean="0">
                <a:latin typeface="+mn-ea"/>
              </a:rPr>
              <a:t>상품정보 입력</a:t>
            </a:r>
            <a:endParaRPr lang="en-US" altLang="ko-KR" sz="1000" dirty="0" smtClean="0">
              <a:latin typeface="+mn-ea"/>
            </a:endParaRPr>
          </a:p>
          <a:p>
            <a:pPr marL="742950" lvl="1" indent="-285750">
              <a:spcAft>
                <a:spcPts val="300"/>
              </a:spcAft>
              <a:buFontTx/>
              <a:buChar char="-"/>
            </a:pPr>
            <a:r>
              <a:rPr lang="ko-KR" altLang="en-US" sz="1000" dirty="0" smtClean="0">
                <a:latin typeface="+mn-ea"/>
              </a:rPr>
              <a:t>상품정보 등록이 우선</a:t>
            </a:r>
            <a:endParaRPr lang="en-US" altLang="ko-KR" sz="1000" dirty="0" smtClean="0">
              <a:latin typeface="+mn-ea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dirty="0">
                <a:latin typeface="+mn-ea"/>
              </a:rPr>
              <a:t>⑦ </a:t>
            </a:r>
            <a:r>
              <a:rPr lang="ko-KR" altLang="en-US" sz="1000" dirty="0" smtClean="0">
                <a:latin typeface="+mn-ea"/>
              </a:rPr>
              <a:t>발주수량 입력</a:t>
            </a:r>
            <a:endParaRPr lang="en-US" altLang="ko-KR" sz="1000" dirty="0" smtClean="0">
              <a:latin typeface="+mn-ea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dirty="0">
                <a:latin typeface="+mn-ea"/>
              </a:rPr>
              <a:t>⑧ 입력내용으로 </a:t>
            </a:r>
            <a:r>
              <a:rPr lang="ko-KR" altLang="en-US" sz="1000" dirty="0" smtClean="0">
                <a:latin typeface="+mn-ea"/>
              </a:rPr>
              <a:t>매입발주서 생성</a:t>
            </a:r>
            <a:endParaRPr lang="en-US" altLang="ko-KR" sz="1000" dirty="0" smtClean="0">
              <a:latin typeface="+mn-ea"/>
            </a:endParaRPr>
          </a:p>
        </p:txBody>
      </p:sp>
      <p:pic>
        <p:nvPicPr>
          <p:cNvPr id="2050" name="Picture 2" descr="C:\Users\jsk\Desktop\캡처.JPG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600" y="1447200"/>
            <a:ext cx="6681600" cy="456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직사각형 25"/>
          <p:cNvSpPr/>
          <p:nvPr/>
        </p:nvSpPr>
        <p:spPr>
          <a:xfrm rot="10800000" flipV="1">
            <a:off x="770902" y="1290638"/>
            <a:ext cx="310177" cy="514351"/>
          </a:xfrm>
          <a:prstGeom prst="rect">
            <a:avLst/>
          </a:prstGeom>
          <a:solidFill>
            <a:srgbClr val="FF0000">
              <a:alpha val="24000"/>
            </a:srgbClr>
          </a:solidFill>
          <a:ln w="127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 smtClean="0">
                <a:solidFill>
                  <a:srgbClr val="FF0000"/>
                </a:solidFill>
                <a:latin typeface="+mn-ea"/>
              </a:rPr>
              <a:t>①</a:t>
            </a:r>
            <a:endParaRPr lang="en-US" altLang="ko-KR" sz="800" b="1" dirty="0" smtClean="0">
              <a:solidFill>
                <a:srgbClr val="FF0000"/>
              </a:solidFill>
              <a:latin typeface="+mn-ea"/>
            </a:endParaRPr>
          </a:p>
          <a:p>
            <a:pPr algn="ctr"/>
            <a:endParaRPr lang="en-US" altLang="ko-KR" sz="800" b="1" dirty="0">
              <a:solidFill>
                <a:srgbClr val="FF0000"/>
              </a:solidFill>
              <a:latin typeface="+mn-ea"/>
            </a:endParaRPr>
          </a:p>
          <a:p>
            <a:pPr algn="ctr"/>
            <a:endParaRPr lang="en-US" altLang="ko-KR" sz="800" b="1" dirty="0" smtClean="0">
              <a:solidFill>
                <a:srgbClr val="FF0000"/>
              </a:solidFill>
              <a:latin typeface="+mn-ea"/>
            </a:endParaRPr>
          </a:p>
          <a:p>
            <a:pPr algn="ctr"/>
            <a:endParaRPr lang="ko-KR" altLang="en-US" sz="800" b="1" dirty="0" smtClean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28" name="직사각형 27"/>
          <p:cNvSpPr/>
          <p:nvPr/>
        </p:nvSpPr>
        <p:spPr>
          <a:xfrm rot="10800000" flipV="1">
            <a:off x="1256673" y="1290638"/>
            <a:ext cx="310177" cy="519114"/>
          </a:xfrm>
          <a:prstGeom prst="rect">
            <a:avLst/>
          </a:prstGeom>
          <a:solidFill>
            <a:srgbClr val="FF0000">
              <a:alpha val="24000"/>
            </a:srgbClr>
          </a:solidFill>
          <a:ln w="127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 smtClean="0">
                <a:solidFill>
                  <a:srgbClr val="FF0000"/>
                </a:solidFill>
                <a:latin typeface="+mn-ea"/>
              </a:rPr>
              <a:t>⑧</a:t>
            </a:r>
            <a:endParaRPr lang="en-US" altLang="ko-KR" sz="800" b="1" dirty="0" smtClean="0">
              <a:solidFill>
                <a:srgbClr val="FF0000"/>
              </a:solidFill>
              <a:latin typeface="+mn-ea"/>
            </a:endParaRPr>
          </a:p>
          <a:p>
            <a:pPr algn="ctr"/>
            <a:endParaRPr lang="en-US" altLang="ko-KR" sz="800" b="1" dirty="0">
              <a:solidFill>
                <a:srgbClr val="FF0000"/>
              </a:solidFill>
              <a:latin typeface="+mn-ea"/>
            </a:endParaRPr>
          </a:p>
          <a:p>
            <a:pPr algn="ctr"/>
            <a:endParaRPr lang="en-US" altLang="ko-KR" sz="800" b="1" dirty="0" smtClean="0">
              <a:solidFill>
                <a:srgbClr val="FF0000"/>
              </a:solidFill>
              <a:latin typeface="+mn-ea"/>
            </a:endParaRPr>
          </a:p>
          <a:p>
            <a:pPr algn="ctr"/>
            <a:endParaRPr lang="en-US" altLang="ko-KR" sz="8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29" name="직사각형 28"/>
          <p:cNvSpPr/>
          <p:nvPr/>
        </p:nvSpPr>
        <p:spPr>
          <a:xfrm rot="10800000" flipV="1">
            <a:off x="2523500" y="2076688"/>
            <a:ext cx="767387" cy="99537"/>
          </a:xfrm>
          <a:prstGeom prst="rect">
            <a:avLst/>
          </a:prstGeom>
          <a:solidFill>
            <a:srgbClr val="FF0000">
              <a:alpha val="24000"/>
            </a:srgbClr>
          </a:solidFill>
          <a:ln w="127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800" b="1" dirty="0" smtClean="0">
                <a:solidFill>
                  <a:srgbClr val="FF0000"/>
                </a:solidFill>
                <a:latin typeface="+mn-ea"/>
              </a:rPr>
              <a:t>②</a:t>
            </a:r>
            <a:endParaRPr lang="en-US" altLang="ko-KR" sz="8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30" name="직사각형 29"/>
          <p:cNvSpPr/>
          <p:nvPr/>
        </p:nvSpPr>
        <p:spPr>
          <a:xfrm rot="10800000" flipV="1">
            <a:off x="2523495" y="2179319"/>
            <a:ext cx="491163" cy="103347"/>
          </a:xfrm>
          <a:prstGeom prst="rect">
            <a:avLst/>
          </a:prstGeom>
          <a:solidFill>
            <a:srgbClr val="FF0000">
              <a:alpha val="24000"/>
            </a:srgbClr>
          </a:solidFill>
          <a:ln w="127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800" b="1" dirty="0" smtClean="0">
                <a:solidFill>
                  <a:srgbClr val="FF0000"/>
                </a:solidFill>
                <a:latin typeface="+mn-ea"/>
              </a:rPr>
              <a:t>③</a:t>
            </a:r>
            <a:endParaRPr lang="en-US" altLang="ko-KR" sz="8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31" name="직사각형 30"/>
          <p:cNvSpPr/>
          <p:nvPr/>
        </p:nvSpPr>
        <p:spPr>
          <a:xfrm rot="10800000" flipV="1">
            <a:off x="5238120" y="1809754"/>
            <a:ext cx="414968" cy="366472"/>
          </a:xfrm>
          <a:prstGeom prst="rect">
            <a:avLst/>
          </a:prstGeom>
          <a:solidFill>
            <a:srgbClr val="FF0000">
              <a:alpha val="24000"/>
            </a:srgbClr>
          </a:solidFill>
          <a:ln w="127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 smtClean="0">
                <a:solidFill>
                  <a:srgbClr val="FF0000"/>
                </a:solidFill>
                <a:latin typeface="+mn-ea"/>
              </a:rPr>
              <a:t>④</a:t>
            </a:r>
            <a:endParaRPr lang="en-US" altLang="ko-KR" sz="800" b="1" dirty="0" smtClean="0">
              <a:solidFill>
                <a:srgbClr val="FF0000"/>
              </a:solidFill>
              <a:latin typeface="+mn-ea"/>
            </a:endParaRPr>
          </a:p>
          <a:p>
            <a:pPr algn="ctr"/>
            <a:endParaRPr lang="en-US" altLang="ko-KR" sz="800" b="1" dirty="0">
              <a:solidFill>
                <a:srgbClr val="FF0000"/>
              </a:solidFill>
              <a:latin typeface="+mn-ea"/>
            </a:endParaRPr>
          </a:p>
          <a:p>
            <a:pPr algn="ctr"/>
            <a:endParaRPr lang="en-US" altLang="ko-KR" sz="8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33" name="직사각형 32"/>
          <p:cNvSpPr/>
          <p:nvPr/>
        </p:nvSpPr>
        <p:spPr>
          <a:xfrm rot="10800000" flipV="1">
            <a:off x="5662614" y="1809517"/>
            <a:ext cx="414968" cy="366472"/>
          </a:xfrm>
          <a:prstGeom prst="rect">
            <a:avLst/>
          </a:prstGeom>
          <a:solidFill>
            <a:srgbClr val="FF0000">
              <a:alpha val="24000"/>
            </a:srgbClr>
          </a:solidFill>
          <a:ln w="127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 smtClean="0">
                <a:solidFill>
                  <a:srgbClr val="FF0000"/>
                </a:solidFill>
                <a:latin typeface="+mn-ea"/>
              </a:rPr>
              <a:t>⑤</a:t>
            </a:r>
            <a:endParaRPr lang="en-US" altLang="ko-KR" sz="800" b="1" dirty="0" smtClean="0">
              <a:solidFill>
                <a:srgbClr val="FF0000"/>
              </a:solidFill>
              <a:latin typeface="+mn-ea"/>
            </a:endParaRPr>
          </a:p>
          <a:p>
            <a:pPr algn="ctr"/>
            <a:endParaRPr lang="en-US" altLang="ko-KR" sz="800" b="1" dirty="0">
              <a:solidFill>
                <a:srgbClr val="FF0000"/>
              </a:solidFill>
              <a:latin typeface="+mn-ea"/>
            </a:endParaRPr>
          </a:p>
          <a:p>
            <a:pPr algn="ctr"/>
            <a:endParaRPr lang="en-US" altLang="ko-KR" sz="8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34" name="직사각형 33"/>
          <p:cNvSpPr/>
          <p:nvPr/>
        </p:nvSpPr>
        <p:spPr>
          <a:xfrm rot="10800000" flipV="1">
            <a:off x="2336379" y="2928705"/>
            <a:ext cx="556524" cy="252645"/>
          </a:xfrm>
          <a:prstGeom prst="rect">
            <a:avLst/>
          </a:prstGeom>
          <a:solidFill>
            <a:srgbClr val="FF0000">
              <a:alpha val="24000"/>
            </a:srgbClr>
          </a:solidFill>
          <a:ln w="127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b="1" dirty="0" smtClean="0">
              <a:solidFill>
                <a:srgbClr val="FF0000"/>
              </a:solidFill>
              <a:latin typeface="+mn-ea"/>
            </a:endParaRPr>
          </a:p>
          <a:p>
            <a:pPr algn="ctr"/>
            <a:endParaRPr lang="en-US" altLang="ko-KR" sz="800" b="1" dirty="0">
              <a:solidFill>
                <a:srgbClr val="FF0000"/>
              </a:solidFill>
              <a:latin typeface="+mn-ea"/>
            </a:endParaRPr>
          </a:p>
          <a:p>
            <a:pPr algn="ctr"/>
            <a:endParaRPr lang="en-US" altLang="ko-KR" sz="800" b="1" dirty="0" smtClean="0">
              <a:solidFill>
                <a:srgbClr val="FF0000"/>
              </a:solidFill>
              <a:latin typeface="+mn-ea"/>
            </a:endParaRPr>
          </a:p>
          <a:p>
            <a:pPr algn="ctr"/>
            <a:r>
              <a:rPr lang="ko-KR" altLang="en-US" sz="800" b="1" dirty="0" smtClean="0">
                <a:solidFill>
                  <a:srgbClr val="FF0000"/>
                </a:solidFill>
                <a:latin typeface="+mn-ea"/>
              </a:rPr>
              <a:t>⑥</a:t>
            </a:r>
            <a:endParaRPr lang="en-US" altLang="ko-KR" sz="800" b="1" dirty="0" smtClean="0">
              <a:solidFill>
                <a:srgbClr val="FF0000"/>
              </a:solidFill>
              <a:latin typeface="+mn-ea"/>
            </a:endParaRPr>
          </a:p>
          <a:p>
            <a:pPr algn="ctr"/>
            <a:endParaRPr lang="en-US" altLang="ko-KR" sz="800" b="1" dirty="0">
              <a:solidFill>
                <a:srgbClr val="FF0000"/>
              </a:solidFill>
              <a:latin typeface="+mn-ea"/>
            </a:endParaRPr>
          </a:p>
          <a:p>
            <a:pPr algn="ctr"/>
            <a:endParaRPr lang="en-US" altLang="ko-KR" sz="8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35" name="직사각형 34"/>
          <p:cNvSpPr/>
          <p:nvPr/>
        </p:nvSpPr>
        <p:spPr>
          <a:xfrm rot="10800000" flipV="1">
            <a:off x="4155654" y="2938232"/>
            <a:ext cx="383009" cy="252645"/>
          </a:xfrm>
          <a:prstGeom prst="rect">
            <a:avLst/>
          </a:prstGeom>
          <a:solidFill>
            <a:srgbClr val="FF0000">
              <a:alpha val="24000"/>
            </a:srgbClr>
          </a:solidFill>
          <a:ln w="127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b="1" dirty="0" smtClean="0">
              <a:solidFill>
                <a:srgbClr val="FF0000"/>
              </a:solidFill>
              <a:latin typeface="+mn-ea"/>
            </a:endParaRPr>
          </a:p>
          <a:p>
            <a:pPr algn="ctr"/>
            <a:endParaRPr lang="en-US" altLang="ko-KR" sz="800" b="1" dirty="0">
              <a:solidFill>
                <a:srgbClr val="FF0000"/>
              </a:solidFill>
              <a:latin typeface="+mn-ea"/>
            </a:endParaRPr>
          </a:p>
          <a:p>
            <a:pPr algn="ctr"/>
            <a:endParaRPr lang="en-US" altLang="ko-KR" sz="800" b="1" dirty="0" smtClean="0">
              <a:solidFill>
                <a:srgbClr val="FF0000"/>
              </a:solidFill>
              <a:latin typeface="+mn-ea"/>
            </a:endParaRPr>
          </a:p>
          <a:p>
            <a:pPr algn="ctr"/>
            <a:r>
              <a:rPr lang="ko-KR" altLang="en-US" sz="800" b="1" dirty="0" smtClean="0">
                <a:solidFill>
                  <a:srgbClr val="FF0000"/>
                </a:solidFill>
                <a:latin typeface="+mn-ea"/>
              </a:rPr>
              <a:t>⑦</a:t>
            </a:r>
            <a:endParaRPr lang="en-US" altLang="ko-KR" sz="800" b="1" dirty="0" smtClean="0">
              <a:solidFill>
                <a:srgbClr val="FF0000"/>
              </a:solidFill>
              <a:latin typeface="+mn-ea"/>
            </a:endParaRPr>
          </a:p>
          <a:p>
            <a:pPr algn="ctr"/>
            <a:endParaRPr lang="en-US" altLang="ko-KR" sz="800" b="1" dirty="0">
              <a:solidFill>
                <a:srgbClr val="FF0000"/>
              </a:solidFill>
              <a:latin typeface="+mn-ea"/>
            </a:endParaRPr>
          </a:p>
          <a:p>
            <a:pPr algn="ctr"/>
            <a:endParaRPr lang="en-US" altLang="ko-KR" sz="800" b="1" dirty="0">
              <a:solidFill>
                <a:srgbClr val="FF0000"/>
              </a:solidFill>
              <a:latin typeface="+mn-ea"/>
            </a:endParaRPr>
          </a:p>
        </p:txBody>
      </p:sp>
      <p:pic>
        <p:nvPicPr>
          <p:cNvPr id="2051" name="Picture 3" descr="C:\Users\jsk\Desktop\캡처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8383" y="3615300"/>
            <a:ext cx="3340280" cy="2026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TextBox 35"/>
          <p:cNvSpPr txBox="1"/>
          <p:nvPr/>
        </p:nvSpPr>
        <p:spPr>
          <a:xfrm>
            <a:off x="1215329" y="4343454"/>
            <a:ext cx="31755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spc="-30" dirty="0" smtClean="0">
                <a:latin typeface="+mn-ea"/>
              </a:rPr>
              <a:t>&lt;</a:t>
            </a:r>
            <a:r>
              <a:rPr lang="ko-KR" altLang="en-US" sz="1000" b="1" spc="-30" dirty="0" smtClean="0">
                <a:latin typeface="+mn-ea"/>
              </a:rPr>
              <a:t>팝업 창 사용법</a:t>
            </a:r>
            <a:r>
              <a:rPr lang="en-US" altLang="ko-KR" sz="1000" b="1" spc="-30" dirty="0" smtClean="0">
                <a:latin typeface="+mn-ea"/>
              </a:rPr>
              <a:t>&gt;</a:t>
            </a:r>
          </a:p>
          <a:p>
            <a:pPr marL="228600" indent="-228600">
              <a:buAutoNum type="arabicPeriod"/>
            </a:pPr>
            <a:r>
              <a:rPr lang="ko-KR" altLang="en-US" sz="1000" spc="-30" dirty="0" smtClean="0">
                <a:latin typeface="+mn-ea"/>
              </a:rPr>
              <a:t>입력 후 </a:t>
            </a:r>
            <a:r>
              <a:rPr lang="en-US" altLang="ko-KR" sz="1000" spc="-30" dirty="0" smtClean="0">
                <a:latin typeface="+mn-ea"/>
              </a:rPr>
              <a:t>Enter Key,</a:t>
            </a:r>
            <a:r>
              <a:rPr lang="ko-KR" altLang="en-US" sz="1000" spc="-30" dirty="0" smtClean="0">
                <a:latin typeface="+mn-ea"/>
              </a:rPr>
              <a:t> 자동으로 검색</a:t>
            </a:r>
            <a:endParaRPr lang="en-US" altLang="ko-KR" sz="1000" spc="-30" dirty="0" smtClean="0">
              <a:latin typeface="+mn-ea"/>
            </a:endParaRPr>
          </a:p>
          <a:p>
            <a:pPr marL="228600" indent="-228600">
              <a:buAutoNum type="arabicPeriod"/>
            </a:pPr>
            <a:r>
              <a:rPr lang="ko-KR" altLang="en-US" sz="1000" spc="-30" dirty="0" smtClean="0">
                <a:latin typeface="+mn-ea"/>
              </a:rPr>
              <a:t>선택 시 커서 포커스</a:t>
            </a:r>
            <a:r>
              <a:rPr lang="en-US" altLang="ko-KR" sz="1000" spc="-30" dirty="0" smtClean="0">
                <a:latin typeface="+mn-ea"/>
              </a:rPr>
              <a:t>, </a:t>
            </a:r>
            <a:r>
              <a:rPr lang="ko-KR" altLang="en-US" sz="1000" spc="-30" dirty="0" smtClean="0">
                <a:latin typeface="+mn-ea"/>
              </a:rPr>
              <a:t>마우스 오른쪽 클릭 또는 </a:t>
            </a:r>
            <a:r>
              <a:rPr lang="en-US" altLang="ko-KR" sz="1000" spc="-30" dirty="0" smtClean="0">
                <a:latin typeface="+mn-ea"/>
              </a:rPr>
              <a:t>F1 key</a:t>
            </a:r>
          </a:p>
          <a:p>
            <a:pPr marL="228600" indent="-228600">
              <a:buFontTx/>
              <a:buAutoNum type="arabicPeriod"/>
            </a:pPr>
            <a:r>
              <a:rPr lang="ko-KR" altLang="en-US" sz="1000" spc="-30" dirty="0">
                <a:latin typeface="+mn-ea"/>
              </a:rPr>
              <a:t>팝업 창에서 해당목록 선택은 </a:t>
            </a:r>
            <a:r>
              <a:rPr lang="ko-KR" altLang="en-US" sz="1000" spc="-30" dirty="0" smtClean="0">
                <a:latin typeface="+mn-ea"/>
              </a:rPr>
              <a:t>더블클릭</a:t>
            </a:r>
            <a:endParaRPr lang="en-US" altLang="ko-KR" sz="1000" spc="-30" dirty="0">
              <a:latin typeface="+mn-ea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1200841" y="3615300"/>
            <a:ext cx="3337822" cy="2026586"/>
          </a:xfrm>
          <a:prstGeom prst="rect">
            <a:avLst/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+mn-ea"/>
            </a:endParaRPr>
          </a:p>
        </p:txBody>
      </p:sp>
      <p:cxnSp>
        <p:nvCxnSpPr>
          <p:cNvPr id="38" name="직선 화살표 연결선 37"/>
          <p:cNvCxnSpPr>
            <a:stCxn id="34" idx="2"/>
            <a:endCxn id="2051" idx="0"/>
          </p:cNvCxnSpPr>
          <p:nvPr/>
        </p:nvCxnSpPr>
        <p:spPr>
          <a:xfrm>
            <a:off x="2614641" y="3181350"/>
            <a:ext cx="253882" cy="43395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/>
          <p:cNvSpPr/>
          <p:nvPr/>
        </p:nvSpPr>
        <p:spPr>
          <a:xfrm rot="10800000" flipV="1">
            <a:off x="1431571" y="3881437"/>
            <a:ext cx="2554642" cy="147638"/>
          </a:xfrm>
          <a:prstGeom prst="rect">
            <a:avLst/>
          </a:prstGeom>
          <a:solidFill>
            <a:srgbClr val="FF0000">
              <a:alpha val="24000"/>
            </a:srgbClr>
          </a:solidFill>
          <a:ln w="127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altLang="ko-KR" sz="8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4937538" y="3991197"/>
            <a:ext cx="2305662" cy="162606"/>
          </a:xfrm>
          <a:prstGeom prst="rect">
            <a:avLst/>
          </a:prstGeom>
          <a:solidFill>
            <a:srgbClr val="F15C2A">
              <a:alpha val="11000"/>
            </a:srgbClr>
          </a:solidFill>
          <a:ln w="6350">
            <a:solidFill>
              <a:srgbClr val="F15C2A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 smtClean="0">
                <a:solidFill>
                  <a:srgbClr val="EE5D28"/>
                </a:solidFill>
                <a:latin typeface="+mn-ea"/>
              </a:rPr>
              <a:t>상품코드</a:t>
            </a:r>
            <a:r>
              <a:rPr lang="en-US" altLang="ko-KR" sz="800" dirty="0">
                <a:solidFill>
                  <a:srgbClr val="EE5D28"/>
                </a:solidFill>
                <a:latin typeface="+mn-ea"/>
              </a:rPr>
              <a:t> </a:t>
            </a:r>
            <a:r>
              <a:rPr lang="en-US" altLang="ko-KR" sz="800" dirty="0" smtClean="0">
                <a:solidFill>
                  <a:srgbClr val="EE5D28"/>
                </a:solidFill>
                <a:latin typeface="+mn-ea"/>
              </a:rPr>
              <a:t>  </a:t>
            </a:r>
            <a:r>
              <a:rPr lang="ko-KR" altLang="en-US" sz="800" dirty="0" smtClean="0">
                <a:solidFill>
                  <a:srgbClr val="EE5D28"/>
                </a:solidFill>
                <a:latin typeface="+mn-ea"/>
              </a:rPr>
              <a:t>상품명   규격   매입가   판매가</a:t>
            </a:r>
            <a:endParaRPr lang="en-US" altLang="ko-KR" sz="800" dirty="0" smtClean="0">
              <a:solidFill>
                <a:srgbClr val="EE5D28"/>
              </a:solidFill>
              <a:latin typeface="+mn-ea"/>
            </a:endParaRPr>
          </a:p>
        </p:txBody>
      </p:sp>
      <p:cxnSp>
        <p:nvCxnSpPr>
          <p:cNvPr id="44" name="직선 화살표 연결선 43"/>
          <p:cNvCxnSpPr>
            <a:stCxn id="42" idx="1"/>
            <a:endCxn id="43" idx="1"/>
          </p:cNvCxnSpPr>
          <p:nvPr/>
        </p:nvCxnSpPr>
        <p:spPr>
          <a:xfrm>
            <a:off x="3986213" y="3955256"/>
            <a:ext cx="951325" cy="11724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0427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010CD-12E9-4091-8357-9D5CDF929741}" type="slidenum">
              <a:rPr lang="ko-KR" altLang="en-US" smtClean="0"/>
              <a:pPr/>
              <a:t>62</a:t>
            </a:fld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562846" y="584200"/>
            <a:ext cx="637995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800" dirty="0" smtClean="0">
                <a:solidFill>
                  <a:srgbClr val="F15C2A"/>
                </a:solidFill>
                <a:latin typeface="+mn-ea"/>
              </a:rPr>
              <a:t>9. </a:t>
            </a:r>
            <a:r>
              <a:rPr lang="ko-KR" altLang="en-US" sz="800" dirty="0" smtClean="0">
                <a:solidFill>
                  <a:srgbClr val="F15C2A"/>
                </a:solidFill>
                <a:latin typeface="+mn-ea"/>
              </a:rPr>
              <a:t>시스템 관리</a:t>
            </a:r>
            <a:endParaRPr lang="en-US" altLang="ko-KR" sz="800" dirty="0">
              <a:solidFill>
                <a:srgbClr val="F15C2A"/>
              </a:solidFill>
              <a:latin typeface="+mn-ea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60388" y="745783"/>
            <a:ext cx="5543184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400" b="1" spc="-50" dirty="0" smtClean="0">
                <a:solidFill>
                  <a:srgbClr val="F15C2A"/>
                </a:solidFill>
                <a:latin typeface="+mn-ea"/>
              </a:rPr>
              <a:t>이렇게 해보세요 </a:t>
            </a:r>
            <a:r>
              <a:rPr lang="en-US" altLang="ko-KR" sz="1400" b="1" spc="-50" dirty="0" smtClean="0">
                <a:solidFill>
                  <a:srgbClr val="F15C2A"/>
                </a:solidFill>
                <a:latin typeface="+mn-ea"/>
              </a:rPr>
              <a:t>– </a:t>
            </a:r>
            <a:r>
              <a:rPr lang="ko-KR" altLang="en-US" sz="1400" b="1" spc="-50" dirty="0" smtClean="0">
                <a:solidFill>
                  <a:srgbClr val="F15C2A"/>
                </a:solidFill>
                <a:latin typeface="+mn-ea"/>
              </a:rPr>
              <a:t>화면구성 </a:t>
            </a:r>
            <a:r>
              <a:rPr lang="en-US" altLang="ko-KR" sz="1400" b="1" spc="-50" dirty="0" smtClean="0">
                <a:solidFill>
                  <a:srgbClr val="F15C2A"/>
                </a:solidFill>
                <a:latin typeface="+mn-ea"/>
              </a:rPr>
              <a:t>| </a:t>
            </a:r>
            <a:r>
              <a:rPr lang="ko-KR" altLang="en-US" sz="1400" b="1" spc="-50" dirty="0" smtClean="0">
                <a:solidFill>
                  <a:srgbClr val="F15C2A"/>
                </a:solidFill>
                <a:latin typeface="+mn-ea"/>
              </a:rPr>
              <a:t>발주관리 </a:t>
            </a:r>
            <a:r>
              <a:rPr lang="en-US" altLang="ko-KR" sz="1400" b="1" spc="-50" dirty="0" smtClean="0">
                <a:solidFill>
                  <a:srgbClr val="F15C2A"/>
                </a:solidFill>
                <a:latin typeface="+mn-ea"/>
              </a:rPr>
              <a:t>&gt; </a:t>
            </a:r>
            <a:r>
              <a:rPr lang="ko-KR" altLang="en-US" sz="1400" b="1" spc="-50" dirty="0" smtClean="0">
                <a:solidFill>
                  <a:srgbClr val="F15C2A"/>
                </a:solidFill>
                <a:latin typeface="+mn-ea"/>
              </a:rPr>
              <a:t>매입발주서 등록 </a:t>
            </a:r>
            <a:r>
              <a:rPr lang="en-US" altLang="ko-KR" sz="1400" b="1" spc="-50" dirty="0" smtClean="0">
                <a:solidFill>
                  <a:srgbClr val="F15C2A"/>
                </a:solidFill>
                <a:latin typeface="+mn-ea"/>
              </a:rPr>
              <a:t>&gt;</a:t>
            </a:r>
            <a:r>
              <a:rPr lang="ko-KR" altLang="en-US" sz="1400" b="1" spc="-50" dirty="0" smtClean="0">
                <a:solidFill>
                  <a:srgbClr val="F15C2A"/>
                </a:solidFill>
                <a:latin typeface="+mn-ea"/>
              </a:rPr>
              <a:t> 발주서 출력양식</a:t>
            </a:r>
            <a:endParaRPr lang="ko-KR" altLang="en-US" sz="1400" b="1" spc="-50" dirty="0">
              <a:solidFill>
                <a:srgbClr val="F15C2A"/>
              </a:solidFill>
              <a:latin typeface="+mn-e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330044" y="1447799"/>
            <a:ext cx="2423556" cy="3131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dirty="0" smtClean="0">
                <a:latin typeface="+mn-ea"/>
              </a:rPr>
              <a:t>① </a:t>
            </a:r>
            <a:r>
              <a:rPr lang="ko-KR" altLang="en-US" sz="1000" dirty="0" err="1" smtClean="0">
                <a:latin typeface="+mn-ea"/>
              </a:rPr>
              <a:t>매입처명</a:t>
            </a:r>
            <a:endParaRPr lang="en-US" altLang="ko-KR" sz="1000" dirty="0" smtClean="0">
              <a:latin typeface="+mn-ea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dirty="0">
                <a:latin typeface="+mn-ea"/>
              </a:rPr>
              <a:t>② </a:t>
            </a:r>
            <a:r>
              <a:rPr lang="ko-KR" altLang="en-US" sz="1000" dirty="0" smtClean="0">
                <a:latin typeface="+mn-ea"/>
              </a:rPr>
              <a:t>발주금액</a:t>
            </a:r>
            <a:endParaRPr lang="en-US" altLang="ko-KR" sz="1000" dirty="0" smtClean="0">
              <a:latin typeface="+mn-ea"/>
            </a:endParaRPr>
          </a:p>
          <a:p>
            <a:pPr marL="742950" lvl="1" indent="-285750">
              <a:spcAft>
                <a:spcPts val="300"/>
              </a:spcAft>
              <a:buFontTx/>
              <a:buChar char="-"/>
            </a:pPr>
            <a:r>
              <a:rPr lang="ko-KR" altLang="en-US" sz="1000" spc="-30" dirty="0" smtClean="0">
                <a:latin typeface="+mn-ea"/>
              </a:rPr>
              <a:t>단위 </a:t>
            </a:r>
            <a:r>
              <a:rPr lang="en-US" altLang="ko-KR" sz="1000" spc="-30" dirty="0" smtClean="0">
                <a:latin typeface="+mn-ea"/>
              </a:rPr>
              <a:t>(</a:t>
            </a:r>
            <a:r>
              <a:rPr lang="ko-KR" altLang="en-US" sz="1000" spc="-30" dirty="0" smtClean="0">
                <a:latin typeface="+mn-ea"/>
              </a:rPr>
              <a:t>원</a:t>
            </a:r>
            <a:r>
              <a:rPr lang="en-US" altLang="ko-KR" sz="1000" spc="-30" dirty="0" smtClean="0">
                <a:latin typeface="+mn-ea"/>
              </a:rPr>
              <a:t>)</a:t>
            </a: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dirty="0">
                <a:latin typeface="+mn-ea"/>
              </a:rPr>
              <a:t>③ </a:t>
            </a:r>
            <a:r>
              <a:rPr lang="ko-KR" altLang="en-US" sz="1000" dirty="0" smtClean="0">
                <a:latin typeface="+mn-ea"/>
              </a:rPr>
              <a:t>확정일자</a:t>
            </a:r>
            <a:endParaRPr lang="en-US" altLang="ko-KR" sz="1000" dirty="0" smtClean="0">
              <a:latin typeface="+mn-ea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dirty="0">
                <a:latin typeface="+mn-ea"/>
              </a:rPr>
              <a:t>④ </a:t>
            </a:r>
            <a:r>
              <a:rPr lang="ko-KR" altLang="en-US" sz="1000" dirty="0" err="1" smtClean="0">
                <a:latin typeface="+mn-ea"/>
              </a:rPr>
              <a:t>발주처명</a:t>
            </a:r>
            <a:endParaRPr lang="en-US" altLang="ko-KR" sz="1000" dirty="0" smtClean="0">
              <a:latin typeface="+mn-ea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dirty="0">
                <a:latin typeface="+mn-ea"/>
              </a:rPr>
              <a:t>⑤ </a:t>
            </a:r>
            <a:r>
              <a:rPr lang="ko-KR" altLang="en-US" sz="1000" dirty="0" smtClean="0">
                <a:latin typeface="+mn-ea"/>
              </a:rPr>
              <a:t>발주담당자 이름</a:t>
            </a:r>
            <a:r>
              <a:rPr lang="en-US" altLang="ko-KR" sz="1000" dirty="0" smtClean="0">
                <a:latin typeface="+mn-ea"/>
              </a:rPr>
              <a:t>/</a:t>
            </a:r>
            <a:r>
              <a:rPr lang="ko-KR" altLang="en-US" sz="1000" dirty="0" smtClean="0">
                <a:latin typeface="+mn-ea"/>
              </a:rPr>
              <a:t>전화번호</a:t>
            </a:r>
            <a:endParaRPr lang="en-US" altLang="ko-KR" sz="1000" dirty="0" smtClean="0">
              <a:latin typeface="+mn-ea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dirty="0">
                <a:latin typeface="+mn-ea"/>
              </a:rPr>
              <a:t>⑥ </a:t>
            </a:r>
            <a:r>
              <a:rPr lang="ko-KR" altLang="en-US" sz="1000" dirty="0" smtClean="0">
                <a:latin typeface="+mn-ea"/>
              </a:rPr>
              <a:t>기타 참고사항</a:t>
            </a:r>
            <a:endParaRPr lang="en-US" altLang="ko-KR" sz="1000" dirty="0" smtClean="0">
              <a:latin typeface="+mn-ea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dirty="0">
                <a:latin typeface="+mn-ea"/>
              </a:rPr>
              <a:t>⑦ </a:t>
            </a:r>
            <a:r>
              <a:rPr lang="ko-KR" altLang="en-US" sz="1000" dirty="0" smtClean="0">
                <a:latin typeface="+mn-ea"/>
              </a:rPr>
              <a:t>품목코드</a:t>
            </a:r>
            <a:endParaRPr lang="en-US" altLang="ko-KR" sz="1000" dirty="0" smtClean="0">
              <a:latin typeface="+mn-ea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dirty="0">
                <a:latin typeface="+mn-ea"/>
              </a:rPr>
              <a:t>⑧ </a:t>
            </a:r>
            <a:r>
              <a:rPr lang="ko-KR" altLang="en-US" sz="1000" dirty="0" smtClean="0">
                <a:latin typeface="+mn-ea"/>
              </a:rPr>
              <a:t>품목명</a:t>
            </a:r>
            <a:endParaRPr lang="en-US" altLang="ko-KR" sz="1000" dirty="0" smtClean="0">
              <a:latin typeface="+mn-ea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dirty="0" smtClean="0">
                <a:latin typeface="+mn-ea"/>
              </a:rPr>
              <a:t>⑨ 품목규격</a:t>
            </a:r>
            <a:endParaRPr lang="en-US" altLang="ko-KR" sz="1000" dirty="0" smtClean="0">
              <a:latin typeface="+mn-ea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dirty="0" smtClean="0">
                <a:latin typeface="+mn-ea"/>
              </a:rPr>
              <a:t>⑩ 발주수량</a:t>
            </a:r>
            <a:endParaRPr lang="en-US" altLang="ko-KR" sz="1000" dirty="0" smtClean="0">
              <a:latin typeface="+mn-ea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dirty="0" smtClean="0">
                <a:latin typeface="+mn-ea"/>
              </a:rPr>
              <a:t>⑪ 매입단가</a:t>
            </a:r>
            <a:endParaRPr lang="en-US" altLang="ko-KR" sz="1000" dirty="0" smtClean="0">
              <a:latin typeface="+mn-ea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dirty="0" smtClean="0">
                <a:latin typeface="+mn-ea"/>
              </a:rPr>
              <a:t>⑫ 공급가액</a:t>
            </a:r>
            <a:r>
              <a:rPr lang="en-US" altLang="ko-KR" sz="1000" dirty="0" smtClean="0">
                <a:latin typeface="+mn-ea"/>
              </a:rPr>
              <a:t>(</a:t>
            </a:r>
            <a:r>
              <a:rPr lang="ko-KR" altLang="en-US" sz="1000" dirty="0" smtClean="0">
                <a:latin typeface="+mn-ea"/>
              </a:rPr>
              <a:t>부가세 제외한 금액</a:t>
            </a:r>
            <a:r>
              <a:rPr lang="en-US" altLang="ko-KR" sz="1000" dirty="0" smtClean="0">
                <a:latin typeface="+mn-ea"/>
              </a:rPr>
              <a:t>)</a:t>
            </a: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dirty="0" smtClean="0">
                <a:latin typeface="+mn-ea"/>
              </a:rPr>
              <a:t>⑬ 기타 참고사항</a:t>
            </a:r>
            <a:endParaRPr lang="en-US" altLang="ko-KR" sz="1000" dirty="0" smtClean="0">
              <a:latin typeface="+mn-ea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dirty="0" smtClean="0">
                <a:latin typeface="+mn-ea"/>
              </a:rPr>
              <a:t>⑭ 프린터기 출력</a:t>
            </a:r>
            <a:endParaRPr lang="en-US" altLang="ko-KR" sz="1000" dirty="0" smtClean="0">
              <a:latin typeface="+mn-ea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dirty="0" smtClean="0">
                <a:latin typeface="+mn-ea"/>
              </a:rPr>
              <a:t>⑮ 창 닫기</a:t>
            </a:r>
            <a:endParaRPr lang="en-US" altLang="ko-KR" sz="1000" dirty="0" smtClean="0">
              <a:latin typeface="+mn-ea"/>
            </a:endParaRPr>
          </a:p>
        </p:txBody>
      </p:sp>
      <p:pic>
        <p:nvPicPr>
          <p:cNvPr id="3074" name="Picture 2" descr="C:\Users\jsk\Desktop\캡처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46" y="1447200"/>
            <a:ext cx="5135944" cy="4924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직사각형 19"/>
          <p:cNvSpPr/>
          <p:nvPr/>
        </p:nvSpPr>
        <p:spPr>
          <a:xfrm rot="10800000" flipV="1">
            <a:off x="1666249" y="2026920"/>
            <a:ext cx="895975" cy="192405"/>
          </a:xfrm>
          <a:prstGeom prst="rect">
            <a:avLst/>
          </a:prstGeom>
          <a:solidFill>
            <a:srgbClr val="FF0000">
              <a:alpha val="24000"/>
            </a:srgbClr>
          </a:solidFill>
          <a:ln w="127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800" b="1" dirty="0" smtClean="0">
                <a:solidFill>
                  <a:srgbClr val="FF0000"/>
                </a:solidFill>
                <a:latin typeface="+mn-ea"/>
              </a:rPr>
              <a:t>①</a:t>
            </a:r>
            <a:endParaRPr lang="en-US" altLang="ko-KR" sz="8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21" name="직사각형 20"/>
          <p:cNvSpPr/>
          <p:nvPr/>
        </p:nvSpPr>
        <p:spPr>
          <a:xfrm rot="10800000" flipV="1">
            <a:off x="1666245" y="2216971"/>
            <a:ext cx="1429379" cy="159015"/>
          </a:xfrm>
          <a:prstGeom prst="rect">
            <a:avLst/>
          </a:prstGeom>
          <a:solidFill>
            <a:srgbClr val="FF0000">
              <a:alpha val="24000"/>
            </a:srgbClr>
          </a:solidFill>
          <a:ln w="127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b="1" dirty="0" smtClean="0">
                <a:solidFill>
                  <a:srgbClr val="FF0000"/>
                </a:solidFill>
                <a:latin typeface="+mn-ea"/>
              </a:rPr>
              <a:t>②</a:t>
            </a:r>
            <a:endParaRPr lang="en-US" altLang="ko-KR" sz="8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22" name="직사각형 21"/>
          <p:cNvSpPr/>
          <p:nvPr/>
        </p:nvSpPr>
        <p:spPr>
          <a:xfrm rot="10800000" flipV="1">
            <a:off x="3871282" y="2219325"/>
            <a:ext cx="1524630" cy="159015"/>
          </a:xfrm>
          <a:prstGeom prst="rect">
            <a:avLst/>
          </a:prstGeom>
          <a:solidFill>
            <a:srgbClr val="FF0000">
              <a:alpha val="24000"/>
            </a:srgbClr>
          </a:solidFill>
          <a:ln w="127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b="1" dirty="0" smtClean="0">
                <a:solidFill>
                  <a:srgbClr val="FF0000"/>
                </a:solidFill>
                <a:latin typeface="+mn-ea"/>
              </a:rPr>
              <a:t>③</a:t>
            </a:r>
            <a:endParaRPr lang="en-US" altLang="ko-KR" sz="8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23" name="직사각형 22"/>
          <p:cNvSpPr/>
          <p:nvPr/>
        </p:nvSpPr>
        <p:spPr>
          <a:xfrm rot="10800000" flipV="1">
            <a:off x="1661485" y="2375987"/>
            <a:ext cx="1434139" cy="159015"/>
          </a:xfrm>
          <a:prstGeom prst="rect">
            <a:avLst/>
          </a:prstGeom>
          <a:solidFill>
            <a:srgbClr val="FF0000">
              <a:alpha val="24000"/>
            </a:srgbClr>
          </a:solidFill>
          <a:ln w="127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b="1" dirty="0" smtClean="0">
                <a:solidFill>
                  <a:srgbClr val="FF0000"/>
                </a:solidFill>
                <a:latin typeface="+mn-ea"/>
              </a:rPr>
              <a:t>④</a:t>
            </a:r>
            <a:endParaRPr lang="en-US" altLang="ko-KR" sz="8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24" name="직사각형 23"/>
          <p:cNvSpPr/>
          <p:nvPr/>
        </p:nvSpPr>
        <p:spPr>
          <a:xfrm rot="10800000" flipV="1">
            <a:off x="3871281" y="2379694"/>
            <a:ext cx="1524630" cy="292368"/>
          </a:xfrm>
          <a:prstGeom prst="rect">
            <a:avLst/>
          </a:prstGeom>
          <a:solidFill>
            <a:srgbClr val="FF0000">
              <a:alpha val="24000"/>
            </a:srgbClr>
          </a:solidFill>
          <a:ln w="127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b="1" dirty="0" smtClean="0">
                <a:solidFill>
                  <a:srgbClr val="FF0000"/>
                </a:solidFill>
                <a:latin typeface="+mn-ea"/>
              </a:rPr>
              <a:t>⑤</a:t>
            </a:r>
            <a:endParaRPr lang="en-US" altLang="ko-KR" sz="8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25" name="직사각형 24"/>
          <p:cNvSpPr/>
          <p:nvPr/>
        </p:nvSpPr>
        <p:spPr>
          <a:xfrm rot="10800000" flipV="1">
            <a:off x="1666247" y="2672062"/>
            <a:ext cx="3729663" cy="159016"/>
          </a:xfrm>
          <a:prstGeom prst="rect">
            <a:avLst/>
          </a:prstGeom>
          <a:solidFill>
            <a:srgbClr val="FF0000">
              <a:alpha val="24000"/>
            </a:srgbClr>
          </a:solidFill>
          <a:ln w="127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b="1" dirty="0" smtClean="0">
                <a:solidFill>
                  <a:srgbClr val="FF0000"/>
                </a:solidFill>
                <a:latin typeface="+mn-ea"/>
              </a:rPr>
              <a:t>⑥</a:t>
            </a:r>
            <a:endParaRPr lang="en-US" altLang="ko-KR" sz="8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27" name="직사각형 26"/>
          <p:cNvSpPr/>
          <p:nvPr/>
        </p:nvSpPr>
        <p:spPr>
          <a:xfrm rot="10800000" flipV="1">
            <a:off x="859883" y="2986707"/>
            <a:ext cx="806363" cy="161306"/>
          </a:xfrm>
          <a:prstGeom prst="rect">
            <a:avLst/>
          </a:prstGeom>
          <a:solidFill>
            <a:srgbClr val="FF0000">
              <a:alpha val="24000"/>
            </a:srgbClr>
          </a:solidFill>
          <a:ln w="127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b="1" dirty="0" smtClean="0">
                <a:solidFill>
                  <a:srgbClr val="FF0000"/>
                </a:solidFill>
                <a:latin typeface="+mn-ea"/>
              </a:rPr>
              <a:t>⑦</a:t>
            </a:r>
            <a:endParaRPr lang="en-US" altLang="ko-KR" sz="8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32" name="직사각형 31"/>
          <p:cNvSpPr/>
          <p:nvPr/>
        </p:nvSpPr>
        <p:spPr>
          <a:xfrm rot="10800000" flipV="1">
            <a:off x="1666246" y="2987326"/>
            <a:ext cx="1434140" cy="161306"/>
          </a:xfrm>
          <a:prstGeom prst="rect">
            <a:avLst/>
          </a:prstGeom>
          <a:solidFill>
            <a:srgbClr val="FF0000">
              <a:alpha val="24000"/>
            </a:srgbClr>
          </a:solidFill>
          <a:ln w="127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b="1" dirty="0" smtClean="0">
                <a:solidFill>
                  <a:srgbClr val="FF0000"/>
                </a:solidFill>
                <a:latin typeface="+mn-ea"/>
              </a:rPr>
              <a:t>⑧</a:t>
            </a:r>
            <a:endParaRPr lang="en-US" altLang="ko-KR" sz="8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39" name="직사각형 38"/>
          <p:cNvSpPr/>
          <p:nvPr/>
        </p:nvSpPr>
        <p:spPr>
          <a:xfrm rot="10800000" flipV="1">
            <a:off x="3100386" y="2831079"/>
            <a:ext cx="495302" cy="317553"/>
          </a:xfrm>
          <a:prstGeom prst="rect">
            <a:avLst/>
          </a:prstGeom>
          <a:solidFill>
            <a:srgbClr val="FF0000">
              <a:alpha val="24000"/>
            </a:srgbClr>
          </a:solidFill>
          <a:ln w="127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 smtClean="0">
                <a:solidFill>
                  <a:srgbClr val="FF0000"/>
                </a:solidFill>
                <a:latin typeface="+mn-ea"/>
              </a:rPr>
              <a:t>⑨</a:t>
            </a:r>
            <a:endParaRPr lang="en-US" altLang="ko-KR" sz="800" b="1" dirty="0" smtClean="0">
              <a:solidFill>
                <a:srgbClr val="FF0000"/>
              </a:solidFill>
              <a:latin typeface="+mn-ea"/>
            </a:endParaRPr>
          </a:p>
          <a:p>
            <a:pPr algn="ctr"/>
            <a:endParaRPr lang="en-US" altLang="ko-KR" sz="8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40" name="직사각형 39"/>
          <p:cNvSpPr/>
          <p:nvPr/>
        </p:nvSpPr>
        <p:spPr>
          <a:xfrm rot="10800000" flipV="1">
            <a:off x="3590925" y="2831700"/>
            <a:ext cx="275594" cy="317553"/>
          </a:xfrm>
          <a:prstGeom prst="rect">
            <a:avLst/>
          </a:prstGeom>
          <a:solidFill>
            <a:srgbClr val="FF0000">
              <a:alpha val="24000"/>
            </a:srgbClr>
          </a:solidFill>
          <a:ln w="127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 smtClean="0">
                <a:solidFill>
                  <a:srgbClr val="FF0000"/>
                </a:solidFill>
                <a:latin typeface="+mn-ea"/>
              </a:rPr>
              <a:t>⑩</a:t>
            </a:r>
            <a:endParaRPr lang="en-US" altLang="ko-KR" sz="800" b="1" dirty="0" smtClean="0">
              <a:solidFill>
                <a:srgbClr val="FF0000"/>
              </a:solidFill>
              <a:latin typeface="+mn-ea"/>
            </a:endParaRPr>
          </a:p>
          <a:p>
            <a:pPr algn="ctr"/>
            <a:endParaRPr lang="en-US" altLang="ko-KR" sz="8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41" name="직사각형 40"/>
          <p:cNvSpPr/>
          <p:nvPr/>
        </p:nvSpPr>
        <p:spPr>
          <a:xfrm rot="10800000" flipV="1">
            <a:off x="3871595" y="2827930"/>
            <a:ext cx="476567" cy="317553"/>
          </a:xfrm>
          <a:prstGeom prst="rect">
            <a:avLst/>
          </a:prstGeom>
          <a:solidFill>
            <a:srgbClr val="FF0000">
              <a:alpha val="24000"/>
            </a:srgbClr>
          </a:solidFill>
          <a:ln w="127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 smtClean="0">
                <a:solidFill>
                  <a:srgbClr val="FF0000"/>
                </a:solidFill>
                <a:latin typeface="+mn-ea"/>
              </a:rPr>
              <a:t>⑪</a:t>
            </a:r>
            <a:endParaRPr lang="en-US" altLang="ko-KR" sz="800" b="1" dirty="0" smtClean="0">
              <a:solidFill>
                <a:srgbClr val="FF0000"/>
              </a:solidFill>
              <a:latin typeface="+mn-ea"/>
            </a:endParaRPr>
          </a:p>
          <a:p>
            <a:pPr algn="ctr"/>
            <a:endParaRPr lang="en-US" altLang="ko-KR" sz="8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42" name="직사각형 41"/>
          <p:cNvSpPr/>
          <p:nvPr/>
        </p:nvSpPr>
        <p:spPr>
          <a:xfrm rot="10800000" flipV="1">
            <a:off x="4348161" y="2826316"/>
            <a:ext cx="561976" cy="317553"/>
          </a:xfrm>
          <a:prstGeom prst="rect">
            <a:avLst/>
          </a:prstGeom>
          <a:solidFill>
            <a:srgbClr val="FF0000">
              <a:alpha val="24000"/>
            </a:srgbClr>
          </a:solidFill>
          <a:ln w="127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 smtClean="0">
                <a:solidFill>
                  <a:srgbClr val="FF0000"/>
                </a:solidFill>
                <a:latin typeface="+mn-ea"/>
              </a:rPr>
              <a:t>⑫</a:t>
            </a:r>
            <a:endParaRPr lang="en-US" altLang="ko-KR" sz="800" b="1" dirty="0" smtClean="0">
              <a:solidFill>
                <a:srgbClr val="FF0000"/>
              </a:solidFill>
              <a:latin typeface="+mn-ea"/>
            </a:endParaRPr>
          </a:p>
          <a:p>
            <a:pPr algn="ctr"/>
            <a:endParaRPr lang="en-US" altLang="ko-KR" sz="8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43" name="직사각형 42"/>
          <p:cNvSpPr/>
          <p:nvPr/>
        </p:nvSpPr>
        <p:spPr>
          <a:xfrm rot="10800000" flipV="1">
            <a:off x="4910137" y="2826316"/>
            <a:ext cx="485775" cy="317553"/>
          </a:xfrm>
          <a:prstGeom prst="rect">
            <a:avLst/>
          </a:prstGeom>
          <a:solidFill>
            <a:srgbClr val="FF0000">
              <a:alpha val="24000"/>
            </a:srgbClr>
          </a:solidFill>
          <a:ln w="127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 smtClean="0">
                <a:solidFill>
                  <a:srgbClr val="FF0000"/>
                </a:solidFill>
                <a:latin typeface="+mn-ea"/>
              </a:rPr>
              <a:t>⑬</a:t>
            </a:r>
            <a:endParaRPr lang="en-US" altLang="ko-KR" sz="800" b="1" dirty="0" smtClean="0">
              <a:solidFill>
                <a:srgbClr val="FF0000"/>
              </a:solidFill>
              <a:latin typeface="+mn-ea"/>
            </a:endParaRPr>
          </a:p>
          <a:p>
            <a:pPr algn="ctr"/>
            <a:endParaRPr lang="en-US" altLang="ko-KR" sz="8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44" name="직사각형 43"/>
          <p:cNvSpPr/>
          <p:nvPr/>
        </p:nvSpPr>
        <p:spPr>
          <a:xfrm rot="10800000" flipV="1">
            <a:off x="2514600" y="5738813"/>
            <a:ext cx="585786" cy="500681"/>
          </a:xfrm>
          <a:prstGeom prst="rect">
            <a:avLst/>
          </a:prstGeom>
          <a:solidFill>
            <a:srgbClr val="FF0000">
              <a:alpha val="24000"/>
            </a:srgbClr>
          </a:solidFill>
          <a:ln w="127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 smtClean="0">
                <a:solidFill>
                  <a:srgbClr val="FF0000"/>
                </a:solidFill>
                <a:latin typeface="+mn-ea"/>
              </a:rPr>
              <a:t>⑭</a:t>
            </a:r>
            <a:endParaRPr lang="en-US" altLang="ko-KR" sz="800" b="1" dirty="0" smtClean="0">
              <a:solidFill>
                <a:srgbClr val="FF0000"/>
              </a:solidFill>
              <a:latin typeface="+mn-ea"/>
            </a:endParaRPr>
          </a:p>
          <a:p>
            <a:pPr algn="ctr"/>
            <a:endParaRPr lang="en-US" altLang="ko-KR" sz="800" b="1" dirty="0" smtClean="0">
              <a:solidFill>
                <a:srgbClr val="FF0000"/>
              </a:solidFill>
              <a:latin typeface="+mn-ea"/>
            </a:endParaRPr>
          </a:p>
          <a:p>
            <a:pPr algn="ctr"/>
            <a:endParaRPr lang="en-US" altLang="ko-KR" sz="8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45" name="직사각형 44"/>
          <p:cNvSpPr/>
          <p:nvPr/>
        </p:nvSpPr>
        <p:spPr>
          <a:xfrm rot="10800000" flipV="1">
            <a:off x="3152444" y="5739432"/>
            <a:ext cx="576276" cy="500681"/>
          </a:xfrm>
          <a:prstGeom prst="rect">
            <a:avLst/>
          </a:prstGeom>
          <a:solidFill>
            <a:srgbClr val="FF0000">
              <a:alpha val="24000"/>
            </a:srgbClr>
          </a:solidFill>
          <a:ln w="127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 smtClean="0">
                <a:solidFill>
                  <a:srgbClr val="FF0000"/>
                </a:solidFill>
                <a:latin typeface="+mn-ea"/>
              </a:rPr>
              <a:t>⑮</a:t>
            </a:r>
            <a:endParaRPr lang="en-US" altLang="ko-KR" sz="800" b="1" dirty="0" smtClean="0">
              <a:solidFill>
                <a:srgbClr val="FF0000"/>
              </a:solidFill>
              <a:latin typeface="+mn-ea"/>
            </a:endParaRPr>
          </a:p>
          <a:p>
            <a:pPr algn="ctr"/>
            <a:endParaRPr lang="en-US" altLang="ko-KR" sz="800" b="1" dirty="0" smtClean="0">
              <a:solidFill>
                <a:srgbClr val="FF0000"/>
              </a:solidFill>
              <a:latin typeface="+mn-ea"/>
            </a:endParaRPr>
          </a:p>
          <a:p>
            <a:pPr algn="ctr"/>
            <a:endParaRPr lang="en-US" altLang="ko-KR" sz="800" b="1" dirty="0">
              <a:solidFill>
                <a:srgbClr val="FF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0033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010CD-12E9-4091-8357-9D5CDF929741}" type="slidenum">
              <a:rPr lang="ko-KR" altLang="en-US" smtClean="0"/>
              <a:pPr/>
              <a:t>63</a:t>
            </a:fld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562846" y="584200"/>
            <a:ext cx="637995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800" dirty="0" smtClean="0">
                <a:solidFill>
                  <a:srgbClr val="F15C2A"/>
                </a:solidFill>
                <a:latin typeface="+mn-ea"/>
              </a:rPr>
              <a:t>9. </a:t>
            </a:r>
            <a:r>
              <a:rPr lang="ko-KR" altLang="en-US" sz="800" dirty="0" smtClean="0">
                <a:solidFill>
                  <a:srgbClr val="F15C2A"/>
                </a:solidFill>
                <a:latin typeface="+mn-ea"/>
              </a:rPr>
              <a:t>시스템 관리</a:t>
            </a:r>
            <a:endParaRPr lang="en-US" altLang="ko-KR" sz="800" dirty="0">
              <a:solidFill>
                <a:srgbClr val="F15C2A"/>
              </a:solidFill>
              <a:latin typeface="+mn-ea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60388" y="745783"/>
            <a:ext cx="4299254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400" b="1" spc="-50" dirty="0" smtClean="0">
                <a:solidFill>
                  <a:srgbClr val="F15C2A"/>
                </a:solidFill>
                <a:latin typeface="+mn-ea"/>
              </a:rPr>
              <a:t>이렇게 해보세요 </a:t>
            </a:r>
            <a:r>
              <a:rPr lang="en-US" altLang="ko-KR" sz="1400" b="1" spc="-50" dirty="0" smtClean="0">
                <a:solidFill>
                  <a:srgbClr val="F15C2A"/>
                </a:solidFill>
                <a:latin typeface="+mn-ea"/>
              </a:rPr>
              <a:t>– </a:t>
            </a:r>
            <a:r>
              <a:rPr lang="ko-KR" altLang="en-US" sz="1400" b="1" spc="-50" dirty="0" smtClean="0">
                <a:solidFill>
                  <a:srgbClr val="F15C2A"/>
                </a:solidFill>
                <a:latin typeface="+mn-ea"/>
              </a:rPr>
              <a:t>등록방법 및 순서 </a:t>
            </a:r>
            <a:r>
              <a:rPr lang="en-US" altLang="ko-KR" sz="1400" b="1" spc="-50" dirty="0" smtClean="0">
                <a:solidFill>
                  <a:srgbClr val="F15C2A"/>
                </a:solidFill>
                <a:latin typeface="+mn-ea"/>
              </a:rPr>
              <a:t>| </a:t>
            </a:r>
            <a:r>
              <a:rPr lang="ko-KR" altLang="en-US" sz="1400" b="1" spc="-50" dirty="0" smtClean="0">
                <a:solidFill>
                  <a:srgbClr val="F15C2A"/>
                </a:solidFill>
                <a:latin typeface="+mn-ea"/>
              </a:rPr>
              <a:t>매입관리 </a:t>
            </a:r>
            <a:r>
              <a:rPr lang="en-US" altLang="ko-KR" sz="1400" b="1" spc="-50" dirty="0" smtClean="0">
                <a:solidFill>
                  <a:srgbClr val="F15C2A"/>
                </a:solidFill>
                <a:latin typeface="+mn-ea"/>
              </a:rPr>
              <a:t>&gt; </a:t>
            </a:r>
            <a:r>
              <a:rPr lang="ko-KR" altLang="en-US" sz="1400" b="1" spc="-50" dirty="0" smtClean="0">
                <a:solidFill>
                  <a:srgbClr val="F15C2A"/>
                </a:solidFill>
                <a:latin typeface="+mn-ea"/>
              </a:rPr>
              <a:t>매입 등록</a:t>
            </a:r>
            <a:endParaRPr lang="ko-KR" altLang="en-US" sz="1400" b="1" spc="-50" dirty="0">
              <a:solidFill>
                <a:srgbClr val="F15C2A"/>
              </a:solidFill>
              <a:latin typeface="+mn-e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330044" y="1447799"/>
            <a:ext cx="2423556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dirty="0">
                <a:latin typeface="+mn-ea"/>
              </a:rPr>
              <a:t>① 신규버튼 클릭</a:t>
            </a:r>
            <a:endParaRPr lang="en-US" altLang="ko-KR" sz="1000" dirty="0" smtClean="0">
              <a:latin typeface="+mn-ea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dirty="0">
                <a:latin typeface="+mn-ea"/>
              </a:rPr>
              <a:t>② </a:t>
            </a:r>
            <a:r>
              <a:rPr lang="ko-KR" altLang="en-US" sz="1000" dirty="0" smtClean="0">
                <a:latin typeface="+mn-ea"/>
              </a:rPr>
              <a:t>확정일자 선택</a:t>
            </a:r>
            <a:endParaRPr lang="en-US" altLang="ko-KR" sz="1000" spc="-30" dirty="0" smtClean="0">
              <a:latin typeface="+mn-ea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dirty="0">
                <a:latin typeface="+mn-ea"/>
              </a:rPr>
              <a:t>③ </a:t>
            </a:r>
            <a:r>
              <a:rPr lang="ko-KR" altLang="en-US" sz="1000" dirty="0" smtClean="0">
                <a:latin typeface="+mn-ea"/>
              </a:rPr>
              <a:t>매입구분 선택</a:t>
            </a:r>
            <a:r>
              <a:rPr lang="en-US" altLang="ko-KR" sz="1000" dirty="0" smtClean="0">
                <a:latin typeface="+mn-ea"/>
              </a:rPr>
              <a:t>(</a:t>
            </a:r>
            <a:r>
              <a:rPr lang="ko-KR" altLang="en-US" sz="1000" dirty="0" smtClean="0">
                <a:latin typeface="+mn-ea"/>
              </a:rPr>
              <a:t>정상</a:t>
            </a:r>
            <a:r>
              <a:rPr lang="en-US" altLang="ko-KR" sz="1000" dirty="0" smtClean="0">
                <a:latin typeface="+mn-ea"/>
              </a:rPr>
              <a:t>/</a:t>
            </a:r>
            <a:r>
              <a:rPr lang="ko-KR" altLang="en-US" sz="1000" dirty="0" smtClean="0">
                <a:latin typeface="+mn-ea"/>
              </a:rPr>
              <a:t>반품</a:t>
            </a:r>
            <a:r>
              <a:rPr lang="en-US" altLang="ko-KR" sz="1000" dirty="0" smtClean="0">
                <a:latin typeface="+mn-ea"/>
              </a:rPr>
              <a:t>)</a:t>
            </a: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dirty="0">
                <a:latin typeface="+mn-ea"/>
              </a:rPr>
              <a:t>④ </a:t>
            </a:r>
            <a:r>
              <a:rPr lang="ko-KR" altLang="en-US" sz="1000" dirty="0" err="1" smtClean="0">
                <a:latin typeface="+mn-ea"/>
              </a:rPr>
              <a:t>매입처</a:t>
            </a:r>
            <a:r>
              <a:rPr lang="ko-KR" altLang="en-US" sz="1000" dirty="0" smtClean="0">
                <a:latin typeface="+mn-ea"/>
              </a:rPr>
              <a:t> 선택</a:t>
            </a:r>
            <a:endParaRPr lang="en-US" altLang="ko-KR" sz="1000" dirty="0" smtClean="0">
              <a:latin typeface="+mn-ea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dirty="0">
                <a:latin typeface="+mn-ea"/>
              </a:rPr>
              <a:t>⑤ </a:t>
            </a:r>
            <a:r>
              <a:rPr lang="ko-KR" altLang="en-US" sz="1000" dirty="0" smtClean="0">
                <a:latin typeface="+mn-ea"/>
              </a:rPr>
              <a:t>현금결제 선택</a:t>
            </a:r>
            <a:endParaRPr lang="en-US" altLang="ko-KR" sz="1000" dirty="0" smtClean="0">
              <a:latin typeface="+mn-ea"/>
            </a:endParaRPr>
          </a:p>
          <a:p>
            <a:pPr marL="742950" lvl="1" indent="-285750">
              <a:spcAft>
                <a:spcPts val="300"/>
              </a:spcAft>
              <a:buFontTx/>
              <a:buChar char="-"/>
            </a:pPr>
            <a:r>
              <a:rPr lang="ko-KR" altLang="en-US" sz="1000" dirty="0" smtClean="0">
                <a:latin typeface="+mn-ea"/>
              </a:rPr>
              <a:t>체크해제 시 외상매입</a:t>
            </a:r>
            <a:endParaRPr lang="en-US" altLang="ko-KR" sz="1000" dirty="0" smtClean="0">
              <a:latin typeface="+mn-ea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dirty="0">
                <a:latin typeface="+mn-ea"/>
              </a:rPr>
              <a:t>⑥ </a:t>
            </a:r>
            <a:r>
              <a:rPr lang="ko-KR" altLang="en-US" sz="1000" dirty="0" smtClean="0">
                <a:latin typeface="+mn-ea"/>
              </a:rPr>
              <a:t>전체 할인금액 입력</a:t>
            </a:r>
            <a:endParaRPr lang="en-US" altLang="ko-KR" sz="1000" dirty="0" smtClean="0">
              <a:latin typeface="+mn-ea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dirty="0">
                <a:latin typeface="+mn-ea"/>
              </a:rPr>
              <a:t>⑦ </a:t>
            </a:r>
            <a:r>
              <a:rPr lang="ko-KR" altLang="en-US" sz="1000" dirty="0" smtClean="0">
                <a:latin typeface="+mn-ea"/>
              </a:rPr>
              <a:t>매입수량</a:t>
            </a:r>
            <a:r>
              <a:rPr lang="en-US" altLang="ko-KR" sz="1000" dirty="0" smtClean="0">
                <a:latin typeface="+mn-ea"/>
              </a:rPr>
              <a:t>/</a:t>
            </a:r>
            <a:r>
              <a:rPr lang="ko-KR" altLang="en-US" sz="1000" dirty="0" smtClean="0">
                <a:latin typeface="+mn-ea"/>
              </a:rPr>
              <a:t>매입단가 입력</a:t>
            </a:r>
            <a:endParaRPr lang="en-US" altLang="ko-KR" sz="1000" dirty="0" smtClean="0">
              <a:latin typeface="+mn-ea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dirty="0">
                <a:latin typeface="+mn-ea"/>
              </a:rPr>
              <a:t>⑧ 입력내용으로 </a:t>
            </a:r>
            <a:r>
              <a:rPr lang="ko-KR" altLang="en-US" sz="1000" dirty="0" smtClean="0">
                <a:latin typeface="+mn-ea"/>
              </a:rPr>
              <a:t>매입처리</a:t>
            </a:r>
            <a:endParaRPr lang="en-US" altLang="ko-KR" sz="1000" dirty="0" smtClean="0">
              <a:latin typeface="+mn-ea"/>
            </a:endParaRPr>
          </a:p>
        </p:txBody>
      </p:sp>
      <p:pic>
        <p:nvPicPr>
          <p:cNvPr id="5122" name="Picture 2" descr="C:\Users\jsk\Desktop\캡처.JPG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600" y="1447200"/>
            <a:ext cx="6681600" cy="456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직사각형 22"/>
          <p:cNvSpPr/>
          <p:nvPr/>
        </p:nvSpPr>
        <p:spPr>
          <a:xfrm rot="10800000" flipV="1">
            <a:off x="740662" y="1290638"/>
            <a:ext cx="256345" cy="514351"/>
          </a:xfrm>
          <a:prstGeom prst="rect">
            <a:avLst/>
          </a:prstGeom>
          <a:solidFill>
            <a:srgbClr val="FF0000">
              <a:alpha val="24000"/>
            </a:srgbClr>
          </a:solidFill>
          <a:ln w="127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 smtClean="0">
                <a:solidFill>
                  <a:srgbClr val="FF0000"/>
                </a:solidFill>
                <a:latin typeface="+mn-ea"/>
              </a:rPr>
              <a:t>①</a:t>
            </a:r>
            <a:endParaRPr lang="en-US" altLang="ko-KR" sz="800" b="1" dirty="0" smtClean="0">
              <a:solidFill>
                <a:srgbClr val="FF0000"/>
              </a:solidFill>
              <a:latin typeface="+mn-ea"/>
            </a:endParaRPr>
          </a:p>
          <a:p>
            <a:pPr algn="ctr"/>
            <a:endParaRPr lang="en-US" altLang="ko-KR" sz="800" b="1" dirty="0">
              <a:solidFill>
                <a:srgbClr val="FF0000"/>
              </a:solidFill>
              <a:latin typeface="+mn-ea"/>
            </a:endParaRPr>
          </a:p>
          <a:p>
            <a:pPr algn="ctr"/>
            <a:endParaRPr lang="en-US" altLang="ko-KR" sz="800" b="1" dirty="0" smtClean="0">
              <a:solidFill>
                <a:srgbClr val="FF0000"/>
              </a:solidFill>
              <a:latin typeface="+mn-ea"/>
            </a:endParaRPr>
          </a:p>
          <a:p>
            <a:pPr algn="ctr"/>
            <a:endParaRPr lang="ko-KR" altLang="en-US" sz="800" b="1" dirty="0" smtClean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24" name="직사각형 23"/>
          <p:cNvSpPr/>
          <p:nvPr/>
        </p:nvSpPr>
        <p:spPr>
          <a:xfrm rot="10800000" flipV="1">
            <a:off x="1154988" y="1290638"/>
            <a:ext cx="256345" cy="519114"/>
          </a:xfrm>
          <a:prstGeom prst="rect">
            <a:avLst/>
          </a:prstGeom>
          <a:solidFill>
            <a:srgbClr val="FF0000">
              <a:alpha val="24000"/>
            </a:srgbClr>
          </a:solidFill>
          <a:ln w="127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 smtClean="0">
                <a:solidFill>
                  <a:srgbClr val="FF0000"/>
                </a:solidFill>
                <a:latin typeface="+mn-ea"/>
              </a:rPr>
              <a:t>⑧</a:t>
            </a:r>
            <a:endParaRPr lang="en-US" altLang="ko-KR" sz="800" b="1" dirty="0" smtClean="0">
              <a:solidFill>
                <a:srgbClr val="FF0000"/>
              </a:solidFill>
              <a:latin typeface="+mn-ea"/>
            </a:endParaRPr>
          </a:p>
          <a:p>
            <a:pPr algn="ctr"/>
            <a:endParaRPr lang="en-US" altLang="ko-KR" sz="800" b="1" dirty="0">
              <a:solidFill>
                <a:srgbClr val="FF0000"/>
              </a:solidFill>
              <a:latin typeface="+mn-ea"/>
            </a:endParaRPr>
          </a:p>
          <a:p>
            <a:pPr algn="ctr"/>
            <a:endParaRPr lang="en-US" altLang="ko-KR" sz="800" b="1" dirty="0" smtClean="0">
              <a:solidFill>
                <a:srgbClr val="FF0000"/>
              </a:solidFill>
              <a:latin typeface="+mn-ea"/>
            </a:endParaRPr>
          </a:p>
          <a:p>
            <a:pPr algn="ctr"/>
            <a:endParaRPr lang="en-US" altLang="ko-KR" sz="8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25" name="직사각형 24"/>
          <p:cNvSpPr/>
          <p:nvPr/>
        </p:nvSpPr>
        <p:spPr>
          <a:xfrm rot="10800000" flipV="1">
            <a:off x="2227187" y="2076688"/>
            <a:ext cx="425526" cy="99537"/>
          </a:xfrm>
          <a:prstGeom prst="rect">
            <a:avLst/>
          </a:prstGeom>
          <a:solidFill>
            <a:srgbClr val="FF0000">
              <a:alpha val="24000"/>
            </a:srgbClr>
          </a:solidFill>
          <a:ln w="127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800" b="1" dirty="0" smtClean="0">
                <a:solidFill>
                  <a:srgbClr val="FF0000"/>
                </a:solidFill>
                <a:latin typeface="+mn-ea"/>
              </a:rPr>
              <a:t>②</a:t>
            </a:r>
            <a:endParaRPr lang="en-US" altLang="ko-KR" sz="8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27" name="직사각형 26"/>
          <p:cNvSpPr/>
          <p:nvPr/>
        </p:nvSpPr>
        <p:spPr>
          <a:xfrm rot="10800000" flipV="1">
            <a:off x="2227185" y="2179320"/>
            <a:ext cx="425527" cy="103348"/>
          </a:xfrm>
          <a:prstGeom prst="rect">
            <a:avLst/>
          </a:prstGeom>
          <a:solidFill>
            <a:srgbClr val="FF0000">
              <a:alpha val="24000"/>
            </a:srgbClr>
          </a:solidFill>
          <a:ln w="127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800" b="1" dirty="0" smtClean="0">
                <a:solidFill>
                  <a:srgbClr val="FF0000"/>
                </a:solidFill>
                <a:latin typeface="+mn-ea"/>
              </a:rPr>
              <a:t>③</a:t>
            </a:r>
            <a:endParaRPr lang="en-US" altLang="ko-KR" sz="8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32" name="직사각형 31"/>
          <p:cNvSpPr/>
          <p:nvPr/>
        </p:nvSpPr>
        <p:spPr>
          <a:xfrm rot="10800000" flipV="1">
            <a:off x="2227185" y="2292194"/>
            <a:ext cx="958927" cy="103349"/>
          </a:xfrm>
          <a:prstGeom prst="rect">
            <a:avLst/>
          </a:prstGeom>
          <a:solidFill>
            <a:srgbClr val="FF0000">
              <a:alpha val="24000"/>
            </a:srgbClr>
          </a:solidFill>
          <a:ln w="127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800" b="1" dirty="0" smtClean="0">
                <a:solidFill>
                  <a:srgbClr val="FF0000"/>
                </a:solidFill>
                <a:latin typeface="+mn-ea"/>
              </a:rPr>
              <a:t>④</a:t>
            </a:r>
            <a:endParaRPr lang="en-US" altLang="ko-KR" sz="8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39" name="직사각형 38"/>
          <p:cNvSpPr/>
          <p:nvPr/>
        </p:nvSpPr>
        <p:spPr>
          <a:xfrm rot="10800000" flipV="1">
            <a:off x="3498769" y="2097884"/>
            <a:ext cx="492206" cy="103352"/>
          </a:xfrm>
          <a:prstGeom prst="rect">
            <a:avLst/>
          </a:prstGeom>
          <a:solidFill>
            <a:srgbClr val="FF0000">
              <a:alpha val="24000"/>
            </a:srgbClr>
          </a:solidFill>
          <a:ln w="127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800" b="1" dirty="0" smtClean="0">
                <a:solidFill>
                  <a:srgbClr val="FF0000"/>
                </a:solidFill>
                <a:latin typeface="+mn-ea"/>
              </a:rPr>
              <a:t>⑤</a:t>
            </a:r>
            <a:endParaRPr lang="en-US" altLang="ko-KR" sz="8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40" name="직사각형 39"/>
          <p:cNvSpPr/>
          <p:nvPr/>
        </p:nvSpPr>
        <p:spPr>
          <a:xfrm rot="10800000" flipV="1">
            <a:off x="2812969" y="2593183"/>
            <a:ext cx="720806" cy="103353"/>
          </a:xfrm>
          <a:prstGeom prst="rect">
            <a:avLst/>
          </a:prstGeom>
          <a:solidFill>
            <a:srgbClr val="FF0000">
              <a:alpha val="24000"/>
            </a:srgbClr>
          </a:solidFill>
          <a:ln w="127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800" b="1" dirty="0" smtClean="0">
                <a:solidFill>
                  <a:srgbClr val="FF0000"/>
                </a:solidFill>
                <a:latin typeface="+mn-ea"/>
              </a:rPr>
              <a:t>⑥</a:t>
            </a:r>
            <a:endParaRPr lang="en-US" altLang="ko-KR" sz="8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44" name="직사각형 43"/>
          <p:cNvSpPr/>
          <p:nvPr/>
        </p:nvSpPr>
        <p:spPr>
          <a:xfrm rot="10800000" flipV="1">
            <a:off x="3630571" y="3298033"/>
            <a:ext cx="660441" cy="235742"/>
          </a:xfrm>
          <a:prstGeom prst="rect">
            <a:avLst/>
          </a:prstGeom>
          <a:solidFill>
            <a:srgbClr val="FF0000">
              <a:alpha val="24000"/>
            </a:srgbClr>
          </a:solidFill>
          <a:ln w="127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b="1" dirty="0" smtClean="0">
              <a:solidFill>
                <a:srgbClr val="FF0000"/>
              </a:solidFill>
              <a:latin typeface="+mn-ea"/>
            </a:endParaRPr>
          </a:p>
          <a:p>
            <a:pPr algn="ctr"/>
            <a:r>
              <a:rPr lang="ko-KR" altLang="en-US" sz="800" b="1" dirty="0" smtClean="0">
                <a:solidFill>
                  <a:srgbClr val="FF0000"/>
                </a:solidFill>
                <a:latin typeface="+mn-ea"/>
              </a:rPr>
              <a:t>⑦</a:t>
            </a:r>
            <a:endParaRPr lang="en-US" altLang="ko-KR" sz="800" b="1" dirty="0">
              <a:solidFill>
                <a:srgbClr val="FF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8503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010CD-12E9-4091-8357-9D5CDF929741}" type="slidenum">
              <a:rPr lang="ko-KR" altLang="en-US" smtClean="0"/>
              <a:pPr/>
              <a:t>64</a:t>
            </a:fld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562846" y="584200"/>
            <a:ext cx="637995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800" dirty="0" smtClean="0">
                <a:solidFill>
                  <a:srgbClr val="F15C2A"/>
                </a:solidFill>
                <a:latin typeface="+mn-ea"/>
              </a:rPr>
              <a:t>9. </a:t>
            </a:r>
            <a:r>
              <a:rPr lang="ko-KR" altLang="en-US" sz="800" dirty="0" smtClean="0">
                <a:solidFill>
                  <a:srgbClr val="F15C2A"/>
                </a:solidFill>
                <a:latin typeface="+mn-ea"/>
              </a:rPr>
              <a:t>시스템 관리</a:t>
            </a:r>
            <a:endParaRPr lang="en-US" altLang="ko-KR" sz="800" dirty="0">
              <a:solidFill>
                <a:srgbClr val="F15C2A"/>
              </a:solidFill>
              <a:latin typeface="+mn-ea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60388" y="745783"/>
            <a:ext cx="4615046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400" b="1" spc="-50" dirty="0" smtClean="0">
                <a:solidFill>
                  <a:srgbClr val="F15C2A"/>
                </a:solidFill>
                <a:latin typeface="+mn-ea"/>
              </a:rPr>
              <a:t>이렇게 해보세요 </a:t>
            </a:r>
            <a:r>
              <a:rPr lang="en-US" altLang="ko-KR" sz="1400" b="1" spc="-50" dirty="0" smtClean="0">
                <a:solidFill>
                  <a:srgbClr val="F15C2A"/>
                </a:solidFill>
                <a:latin typeface="+mn-ea"/>
              </a:rPr>
              <a:t>– </a:t>
            </a:r>
            <a:r>
              <a:rPr lang="ko-KR" altLang="en-US" sz="1400" b="1" spc="-50" dirty="0" smtClean="0">
                <a:solidFill>
                  <a:srgbClr val="F15C2A"/>
                </a:solidFill>
                <a:latin typeface="+mn-ea"/>
              </a:rPr>
              <a:t>등록방법 및 순서 </a:t>
            </a:r>
            <a:r>
              <a:rPr lang="en-US" altLang="ko-KR" sz="1400" b="1" spc="-50" dirty="0" smtClean="0">
                <a:solidFill>
                  <a:srgbClr val="F15C2A"/>
                </a:solidFill>
                <a:latin typeface="+mn-ea"/>
              </a:rPr>
              <a:t>| </a:t>
            </a:r>
            <a:r>
              <a:rPr lang="ko-KR" altLang="en-US" sz="1400" b="1" spc="-50" dirty="0" smtClean="0">
                <a:solidFill>
                  <a:srgbClr val="F15C2A"/>
                </a:solidFill>
                <a:latin typeface="+mn-ea"/>
              </a:rPr>
              <a:t>매입관리 </a:t>
            </a:r>
            <a:r>
              <a:rPr lang="en-US" altLang="ko-KR" sz="1400" b="1" spc="-50" dirty="0" smtClean="0">
                <a:solidFill>
                  <a:srgbClr val="F15C2A"/>
                </a:solidFill>
                <a:latin typeface="+mn-ea"/>
              </a:rPr>
              <a:t>&gt; </a:t>
            </a:r>
            <a:r>
              <a:rPr lang="ko-KR" altLang="en-US" sz="1400" b="1" spc="-50" dirty="0" smtClean="0">
                <a:solidFill>
                  <a:srgbClr val="F15C2A"/>
                </a:solidFill>
                <a:latin typeface="+mn-ea"/>
              </a:rPr>
              <a:t>미지급금 지급</a:t>
            </a:r>
            <a:endParaRPr lang="ko-KR" altLang="en-US" sz="1400" b="1" spc="-50" dirty="0">
              <a:solidFill>
                <a:srgbClr val="F15C2A"/>
              </a:solidFill>
              <a:latin typeface="+mn-e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330044" y="1447799"/>
            <a:ext cx="242355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dirty="0">
                <a:latin typeface="+mn-ea"/>
              </a:rPr>
              <a:t>① </a:t>
            </a:r>
            <a:r>
              <a:rPr lang="ko-KR" altLang="en-US" sz="1000" dirty="0" err="1" smtClean="0">
                <a:latin typeface="+mn-ea"/>
              </a:rPr>
              <a:t>매입처</a:t>
            </a:r>
            <a:r>
              <a:rPr lang="ko-KR" altLang="en-US" sz="1000" dirty="0" smtClean="0">
                <a:latin typeface="+mn-ea"/>
              </a:rPr>
              <a:t> 선택</a:t>
            </a:r>
            <a:endParaRPr lang="en-US" altLang="ko-KR" sz="1000" dirty="0" smtClean="0">
              <a:latin typeface="+mn-ea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dirty="0">
                <a:latin typeface="+mn-ea"/>
              </a:rPr>
              <a:t>② </a:t>
            </a:r>
            <a:r>
              <a:rPr lang="ko-KR" altLang="en-US" sz="1000" dirty="0" smtClean="0">
                <a:latin typeface="+mn-ea"/>
              </a:rPr>
              <a:t>미지급 잔액 조회</a:t>
            </a:r>
            <a:endParaRPr lang="en-US" altLang="ko-KR" sz="1000" spc="-30" dirty="0" smtClean="0">
              <a:latin typeface="+mn-ea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dirty="0">
                <a:latin typeface="+mn-ea"/>
              </a:rPr>
              <a:t>③ </a:t>
            </a:r>
            <a:r>
              <a:rPr lang="ko-KR" altLang="en-US" sz="1000" dirty="0" smtClean="0">
                <a:latin typeface="+mn-ea"/>
              </a:rPr>
              <a:t>미지급 잔액 확인</a:t>
            </a:r>
            <a:endParaRPr lang="en-US" altLang="ko-KR" sz="1000" dirty="0" smtClean="0">
              <a:latin typeface="+mn-ea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dirty="0">
                <a:latin typeface="+mn-ea"/>
              </a:rPr>
              <a:t>④ </a:t>
            </a:r>
            <a:r>
              <a:rPr lang="ko-KR" altLang="en-US" sz="1000" dirty="0" smtClean="0">
                <a:latin typeface="+mn-ea"/>
              </a:rPr>
              <a:t>결제처리</a:t>
            </a:r>
            <a:r>
              <a:rPr lang="en-US" altLang="ko-KR" sz="1000" dirty="0" smtClean="0">
                <a:latin typeface="+mn-ea"/>
              </a:rPr>
              <a:t>(</a:t>
            </a:r>
            <a:r>
              <a:rPr lang="ko-KR" altLang="en-US" sz="1000" dirty="0" smtClean="0">
                <a:latin typeface="+mn-ea"/>
              </a:rPr>
              <a:t>현금</a:t>
            </a:r>
            <a:r>
              <a:rPr lang="en-US" altLang="ko-KR" sz="1000" dirty="0" smtClean="0">
                <a:latin typeface="+mn-ea"/>
              </a:rPr>
              <a:t>)</a:t>
            </a: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dirty="0">
                <a:latin typeface="+mn-ea"/>
              </a:rPr>
              <a:t>⑤ </a:t>
            </a:r>
            <a:r>
              <a:rPr lang="ko-KR" altLang="en-US" sz="1000" dirty="0" smtClean="0">
                <a:latin typeface="+mn-ea"/>
              </a:rPr>
              <a:t>결제처리</a:t>
            </a:r>
            <a:r>
              <a:rPr lang="en-US" altLang="ko-KR" sz="1000" dirty="0" smtClean="0">
                <a:latin typeface="+mn-ea"/>
              </a:rPr>
              <a:t>(</a:t>
            </a:r>
            <a:r>
              <a:rPr lang="ko-KR" altLang="en-US" sz="1000" dirty="0" smtClean="0">
                <a:latin typeface="+mn-ea"/>
              </a:rPr>
              <a:t>카드</a:t>
            </a:r>
            <a:r>
              <a:rPr lang="en-US" altLang="ko-KR" sz="1000" dirty="0" smtClean="0">
                <a:latin typeface="+mn-ea"/>
              </a:rPr>
              <a:t>)</a:t>
            </a: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dirty="0" smtClean="0">
                <a:latin typeface="+mn-ea"/>
              </a:rPr>
              <a:t>⑥ 결제처리</a:t>
            </a:r>
            <a:r>
              <a:rPr lang="en-US" altLang="ko-KR" sz="1000" dirty="0" smtClean="0">
                <a:latin typeface="+mn-ea"/>
              </a:rPr>
              <a:t>(</a:t>
            </a:r>
            <a:r>
              <a:rPr lang="ko-KR" altLang="en-US" sz="1000" dirty="0" smtClean="0">
                <a:latin typeface="+mn-ea"/>
              </a:rPr>
              <a:t>계좌이체</a:t>
            </a:r>
            <a:r>
              <a:rPr lang="en-US" altLang="ko-KR" sz="1000" dirty="0" smtClean="0">
                <a:latin typeface="+mn-ea"/>
              </a:rPr>
              <a:t>)</a:t>
            </a: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dirty="0">
                <a:latin typeface="+mn-ea"/>
              </a:rPr>
              <a:t>⑦ </a:t>
            </a:r>
            <a:r>
              <a:rPr lang="ko-KR" altLang="en-US" sz="1000" dirty="0" smtClean="0">
                <a:latin typeface="+mn-ea"/>
              </a:rPr>
              <a:t>결제처리</a:t>
            </a:r>
            <a:r>
              <a:rPr lang="en-US" altLang="ko-KR" sz="1000" dirty="0" smtClean="0">
                <a:latin typeface="+mn-ea"/>
              </a:rPr>
              <a:t>(</a:t>
            </a:r>
            <a:r>
              <a:rPr lang="ko-KR" altLang="en-US" sz="1000" dirty="0" smtClean="0">
                <a:latin typeface="+mn-ea"/>
              </a:rPr>
              <a:t>기타</a:t>
            </a:r>
            <a:r>
              <a:rPr lang="en-US" altLang="ko-KR" sz="1000" dirty="0" smtClean="0">
                <a:latin typeface="+mn-ea"/>
              </a:rPr>
              <a:t>)</a:t>
            </a: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dirty="0">
                <a:latin typeface="+mn-ea"/>
              </a:rPr>
              <a:t>⑧ </a:t>
            </a:r>
            <a:r>
              <a:rPr lang="ko-KR" altLang="en-US" sz="1000" dirty="0" smtClean="0">
                <a:latin typeface="+mn-ea"/>
              </a:rPr>
              <a:t>결제처리</a:t>
            </a:r>
            <a:r>
              <a:rPr lang="en-US" altLang="ko-KR" sz="1000" dirty="0" smtClean="0">
                <a:latin typeface="+mn-ea"/>
              </a:rPr>
              <a:t>(</a:t>
            </a:r>
            <a:r>
              <a:rPr lang="ko-KR" altLang="en-US" sz="1000" dirty="0" smtClean="0">
                <a:latin typeface="+mn-ea"/>
              </a:rPr>
              <a:t>할인</a:t>
            </a:r>
            <a:r>
              <a:rPr lang="en-US" altLang="ko-KR" sz="1000" dirty="0" smtClean="0">
                <a:latin typeface="+mn-ea"/>
              </a:rPr>
              <a:t>)</a:t>
            </a: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dirty="0" smtClean="0">
                <a:latin typeface="+mn-ea"/>
              </a:rPr>
              <a:t>⑨ 결제 후 최종잔액 확인</a:t>
            </a:r>
            <a:endParaRPr lang="en-US" altLang="ko-KR" sz="1000" dirty="0" smtClean="0">
              <a:latin typeface="+mn-ea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dirty="0" smtClean="0">
                <a:latin typeface="+mn-ea"/>
              </a:rPr>
              <a:t>⑩ 결제 확정일자</a:t>
            </a:r>
            <a:endParaRPr lang="en-US" altLang="ko-KR" sz="1000" dirty="0" smtClean="0">
              <a:latin typeface="+mn-ea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dirty="0" smtClean="0">
                <a:latin typeface="+mn-ea"/>
              </a:rPr>
              <a:t>⑪ 기타 참고사항</a:t>
            </a:r>
            <a:endParaRPr lang="en-US" altLang="ko-KR" sz="1000" dirty="0" smtClean="0">
              <a:latin typeface="+mn-ea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dirty="0" smtClean="0">
                <a:latin typeface="+mn-ea"/>
              </a:rPr>
              <a:t>⑫ 결제확정</a:t>
            </a:r>
            <a:endParaRPr lang="en-US" altLang="ko-KR" sz="1000" dirty="0" smtClean="0">
              <a:latin typeface="+mn-ea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dirty="0" smtClean="0">
                <a:latin typeface="+mn-ea"/>
              </a:rPr>
              <a:t>⑬ 창 닫기</a:t>
            </a:r>
            <a:endParaRPr lang="en-US" altLang="ko-KR" sz="1000" dirty="0" smtClean="0">
              <a:latin typeface="+mn-ea"/>
            </a:endParaRPr>
          </a:p>
        </p:txBody>
      </p:sp>
      <p:pic>
        <p:nvPicPr>
          <p:cNvPr id="6146" name="Picture 2" descr="C:\Users\jsk\Desktop\캡처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46" y="1447799"/>
            <a:ext cx="5857875" cy="3752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jsk\Desktop\캡처.JPG"/>
          <p:cNvPicPr preferRelativeResize="0"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6846" y="4110798"/>
            <a:ext cx="3148012" cy="1909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직사각형 17"/>
          <p:cNvSpPr/>
          <p:nvPr/>
        </p:nvSpPr>
        <p:spPr>
          <a:xfrm rot="10800000" flipV="1">
            <a:off x="1636635" y="1809987"/>
            <a:ext cx="2192415" cy="209313"/>
          </a:xfrm>
          <a:prstGeom prst="rect">
            <a:avLst/>
          </a:prstGeom>
          <a:solidFill>
            <a:srgbClr val="FF0000">
              <a:alpha val="24000"/>
            </a:srgbClr>
          </a:solidFill>
          <a:ln w="127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800" b="1" dirty="0" smtClean="0">
                <a:solidFill>
                  <a:srgbClr val="FF0000"/>
                </a:solidFill>
                <a:latin typeface="+mn-ea"/>
              </a:rPr>
              <a:t>①</a:t>
            </a:r>
            <a:endParaRPr lang="en-US" altLang="ko-KR" sz="8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19" name="직사각형 18"/>
          <p:cNvSpPr/>
          <p:nvPr/>
        </p:nvSpPr>
        <p:spPr>
          <a:xfrm rot="10800000" flipV="1">
            <a:off x="4513741" y="1805342"/>
            <a:ext cx="1734658" cy="647345"/>
          </a:xfrm>
          <a:prstGeom prst="rect">
            <a:avLst/>
          </a:prstGeom>
          <a:solidFill>
            <a:srgbClr val="FF0000">
              <a:alpha val="24000"/>
            </a:srgbClr>
          </a:solidFill>
          <a:ln w="127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b="1" dirty="0" smtClean="0">
              <a:solidFill>
                <a:srgbClr val="FF0000"/>
              </a:solidFill>
              <a:latin typeface="+mn-ea"/>
            </a:endParaRPr>
          </a:p>
          <a:p>
            <a:pPr algn="ctr"/>
            <a:endParaRPr lang="en-US" altLang="ko-KR" sz="800" b="1" dirty="0">
              <a:solidFill>
                <a:srgbClr val="FF0000"/>
              </a:solidFill>
              <a:latin typeface="+mn-ea"/>
            </a:endParaRPr>
          </a:p>
          <a:p>
            <a:pPr algn="ctr"/>
            <a:endParaRPr lang="en-US" altLang="ko-KR" sz="800" b="1" dirty="0" smtClean="0">
              <a:solidFill>
                <a:srgbClr val="FF0000"/>
              </a:solidFill>
              <a:latin typeface="+mn-ea"/>
            </a:endParaRPr>
          </a:p>
          <a:p>
            <a:pPr algn="ctr"/>
            <a:r>
              <a:rPr lang="ko-KR" altLang="en-US" sz="800" b="1" dirty="0" smtClean="0">
                <a:solidFill>
                  <a:srgbClr val="FF0000"/>
                </a:solidFill>
                <a:latin typeface="+mn-ea"/>
              </a:rPr>
              <a:t>②</a:t>
            </a:r>
            <a:endParaRPr lang="en-US" altLang="ko-KR" sz="8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20" name="직사각형 19"/>
          <p:cNvSpPr/>
          <p:nvPr/>
        </p:nvSpPr>
        <p:spPr>
          <a:xfrm rot="10800000" flipV="1">
            <a:off x="1799116" y="2638779"/>
            <a:ext cx="1110772" cy="199671"/>
          </a:xfrm>
          <a:prstGeom prst="rect">
            <a:avLst/>
          </a:prstGeom>
          <a:solidFill>
            <a:srgbClr val="FF0000">
              <a:alpha val="24000"/>
            </a:srgbClr>
          </a:solidFill>
          <a:ln w="127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b="1" dirty="0" smtClean="0">
                <a:solidFill>
                  <a:srgbClr val="FF0000"/>
                </a:solidFill>
                <a:latin typeface="+mn-ea"/>
              </a:rPr>
              <a:t>③</a:t>
            </a:r>
            <a:endParaRPr lang="en-US" altLang="ko-KR" sz="8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21" name="직사각형 20"/>
          <p:cNvSpPr/>
          <p:nvPr/>
        </p:nvSpPr>
        <p:spPr>
          <a:xfrm rot="10800000" flipV="1">
            <a:off x="1799115" y="2867200"/>
            <a:ext cx="1110772" cy="199671"/>
          </a:xfrm>
          <a:prstGeom prst="rect">
            <a:avLst/>
          </a:prstGeom>
          <a:solidFill>
            <a:srgbClr val="FF0000">
              <a:alpha val="24000"/>
            </a:srgbClr>
          </a:solidFill>
          <a:ln w="127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b="1" dirty="0" smtClean="0">
                <a:solidFill>
                  <a:srgbClr val="FF0000"/>
                </a:solidFill>
                <a:latin typeface="+mn-ea"/>
              </a:rPr>
              <a:t>④</a:t>
            </a:r>
            <a:endParaRPr lang="en-US" altLang="ko-KR" sz="8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22" name="직사각형 21"/>
          <p:cNvSpPr/>
          <p:nvPr/>
        </p:nvSpPr>
        <p:spPr>
          <a:xfrm rot="10800000" flipV="1">
            <a:off x="1799116" y="3095621"/>
            <a:ext cx="1110772" cy="199671"/>
          </a:xfrm>
          <a:prstGeom prst="rect">
            <a:avLst/>
          </a:prstGeom>
          <a:solidFill>
            <a:srgbClr val="FF0000">
              <a:alpha val="24000"/>
            </a:srgbClr>
          </a:solidFill>
          <a:ln w="127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b="1" dirty="0" smtClean="0">
                <a:solidFill>
                  <a:srgbClr val="FF0000"/>
                </a:solidFill>
                <a:latin typeface="+mn-ea"/>
              </a:rPr>
              <a:t>⑤</a:t>
            </a:r>
            <a:endParaRPr lang="en-US" altLang="ko-KR" sz="8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26" name="직사각형 25"/>
          <p:cNvSpPr/>
          <p:nvPr/>
        </p:nvSpPr>
        <p:spPr>
          <a:xfrm rot="10800000" flipV="1">
            <a:off x="1799116" y="3323685"/>
            <a:ext cx="1110772" cy="199671"/>
          </a:xfrm>
          <a:prstGeom prst="rect">
            <a:avLst/>
          </a:prstGeom>
          <a:solidFill>
            <a:srgbClr val="FF0000">
              <a:alpha val="24000"/>
            </a:srgbClr>
          </a:solidFill>
          <a:ln w="127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b="1" dirty="0" smtClean="0">
                <a:solidFill>
                  <a:srgbClr val="FF0000"/>
                </a:solidFill>
                <a:latin typeface="+mn-ea"/>
              </a:rPr>
              <a:t>⑥</a:t>
            </a:r>
            <a:endParaRPr lang="en-US" altLang="ko-KR" sz="8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28" name="직사각형 27"/>
          <p:cNvSpPr/>
          <p:nvPr/>
        </p:nvSpPr>
        <p:spPr>
          <a:xfrm rot="10800000" flipV="1">
            <a:off x="1799116" y="3551935"/>
            <a:ext cx="1110772" cy="199671"/>
          </a:xfrm>
          <a:prstGeom prst="rect">
            <a:avLst/>
          </a:prstGeom>
          <a:solidFill>
            <a:srgbClr val="FF0000">
              <a:alpha val="24000"/>
            </a:srgbClr>
          </a:solidFill>
          <a:ln w="127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b="1" dirty="0" smtClean="0">
                <a:solidFill>
                  <a:srgbClr val="FF0000"/>
                </a:solidFill>
                <a:latin typeface="+mn-ea"/>
              </a:rPr>
              <a:t>⑦</a:t>
            </a:r>
            <a:endParaRPr lang="en-US" altLang="ko-KR" sz="8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29" name="직사각형 28"/>
          <p:cNvSpPr/>
          <p:nvPr/>
        </p:nvSpPr>
        <p:spPr>
          <a:xfrm rot="10800000" flipV="1">
            <a:off x="1799116" y="3784007"/>
            <a:ext cx="1110772" cy="199671"/>
          </a:xfrm>
          <a:prstGeom prst="rect">
            <a:avLst/>
          </a:prstGeom>
          <a:solidFill>
            <a:srgbClr val="FF0000">
              <a:alpha val="24000"/>
            </a:srgbClr>
          </a:solidFill>
          <a:ln w="127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b="1" dirty="0" smtClean="0">
                <a:solidFill>
                  <a:srgbClr val="FF0000"/>
                </a:solidFill>
                <a:latin typeface="+mn-ea"/>
              </a:rPr>
              <a:t>⑧</a:t>
            </a:r>
            <a:endParaRPr lang="en-US" altLang="ko-KR" sz="8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30" name="직사각형 29"/>
          <p:cNvSpPr/>
          <p:nvPr/>
        </p:nvSpPr>
        <p:spPr>
          <a:xfrm rot="10800000" flipV="1">
            <a:off x="1799116" y="4010963"/>
            <a:ext cx="1110772" cy="199671"/>
          </a:xfrm>
          <a:prstGeom prst="rect">
            <a:avLst/>
          </a:prstGeom>
          <a:solidFill>
            <a:srgbClr val="FF0000">
              <a:alpha val="24000"/>
            </a:srgbClr>
          </a:solidFill>
          <a:ln w="127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b="1" dirty="0" smtClean="0">
                <a:solidFill>
                  <a:srgbClr val="FF0000"/>
                </a:solidFill>
                <a:latin typeface="+mn-ea"/>
              </a:rPr>
              <a:t>⑨</a:t>
            </a:r>
            <a:endParaRPr lang="en-US" altLang="ko-KR" sz="8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31" name="직사각형 30"/>
          <p:cNvSpPr/>
          <p:nvPr/>
        </p:nvSpPr>
        <p:spPr>
          <a:xfrm rot="10800000" flipV="1">
            <a:off x="4085116" y="2867201"/>
            <a:ext cx="1629884" cy="199671"/>
          </a:xfrm>
          <a:prstGeom prst="rect">
            <a:avLst/>
          </a:prstGeom>
          <a:solidFill>
            <a:srgbClr val="FF0000">
              <a:alpha val="24000"/>
            </a:srgbClr>
          </a:solidFill>
          <a:ln w="127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800" b="1" dirty="0" smtClean="0">
                <a:solidFill>
                  <a:srgbClr val="FF0000"/>
                </a:solidFill>
                <a:latin typeface="+mn-ea"/>
              </a:rPr>
              <a:t>⑩</a:t>
            </a:r>
            <a:endParaRPr lang="en-US" altLang="ko-KR" sz="8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33" name="직사각형 32"/>
          <p:cNvSpPr/>
          <p:nvPr/>
        </p:nvSpPr>
        <p:spPr>
          <a:xfrm rot="10800000" flipV="1">
            <a:off x="4085115" y="3100207"/>
            <a:ext cx="2015647" cy="199671"/>
          </a:xfrm>
          <a:prstGeom prst="rect">
            <a:avLst/>
          </a:prstGeom>
          <a:solidFill>
            <a:srgbClr val="FF0000">
              <a:alpha val="24000"/>
            </a:srgbClr>
          </a:solidFill>
          <a:ln w="127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800" b="1" dirty="0" smtClean="0">
                <a:solidFill>
                  <a:srgbClr val="FF0000"/>
                </a:solidFill>
                <a:latin typeface="+mn-ea"/>
              </a:rPr>
              <a:t>⑪</a:t>
            </a:r>
            <a:endParaRPr lang="en-US" altLang="ko-KR" sz="8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34" name="직사각형 33"/>
          <p:cNvSpPr/>
          <p:nvPr/>
        </p:nvSpPr>
        <p:spPr>
          <a:xfrm rot="10800000" flipV="1">
            <a:off x="3077288" y="4286250"/>
            <a:ext cx="837483" cy="718604"/>
          </a:xfrm>
          <a:prstGeom prst="rect">
            <a:avLst/>
          </a:prstGeom>
          <a:solidFill>
            <a:srgbClr val="FF0000">
              <a:alpha val="24000"/>
            </a:srgbClr>
          </a:solidFill>
          <a:ln w="127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 smtClean="0">
                <a:solidFill>
                  <a:srgbClr val="FF0000"/>
                </a:solidFill>
                <a:latin typeface="+mn-ea"/>
              </a:rPr>
              <a:t>⑫</a:t>
            </a:r>
            <a:endParaRPr lang="en-US" altLang="ko-KR" sz="800" b="1" dirty="0" smtClean="0">
              <a:solidFill>
                <a:srgbClr val="FF0000"/>
              </a:solidFill>
              <a:latin typeface="+mn-ea"/>
            </a:endParaRPr>
          </a:p>
          <a:p>
            <a:pPr algn="ctr"/>
            <a:endParaRPr lang="en-US" altLang="ko-KR" sz="800" b="1" dirty="0">
              <a:solidFill>
                <a:srgbClr val="FF0000"/>
              </a:solidFill>
              <a:latin typeface="+mn-ea"/>
            </a:endParaRPr>
          </a:p>
          <a:p>
            <a:pPr algn="ctr"/>
            <a:endParaRPr lang="en-US" altLang="ko-KR" sz="800" b="1" dirty="0" smtClean="0">
              <a:solidFill>
                <a:srgbClr val="FF0000"/>
              </a:solidFill>
              <a:latin typeface="+mn-ea"/>
            </a:endParaRPr>
          </a:p>
          <a:p>
            <a:pPr algn="ctr"/>
            <a:endParaRPr lang="en-US" altLang="ko-KR" sz="8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35" name="직사각형 34"/>
          <p:cNvSpPr/>
          <p:nvPr/>
        </p:nvSpPr>
        <p:spPr>
          <a:xfrm rot="10800000" flipV="1">
            <a:off x="5410916" y="4286251"/>
            <a:ext cx="837483" cy="718604"/>
          </a:xfrm>
          <a:prstGeom prst="rect">
            <a:avLst/>
          </a:prstGeom>
          <a:solidFill>
            <a:srgbClr val="FF0000">
              <a:alpha val="24000"/>
            </a:srgbClr>
          </a:solidFill>
          <a:ln w="127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 smtClean="0">
                <a:solidFill>
                  <a:srgbClr val="FF0000"/>
                </a:solidFill>
                <a:latin typeface="+mn-ea"/>
              </a:rPr>
              <a:t>⑬</a:t>
            </a:r>
            <a:endParaRPr lang="en-US" altLang="ko-KR" sz="800" b="1" dirty="0" smtClean="0">
              <a:solidFill>
                <a:srgbClr val="FF0000"/>
              </a:solidFill>
              <a:latin typeface="+mn-ea"/>
            </a:endParaRPr>
          </a:p>
          <a:p>
            <a:pPr algn="ctr"/>
            <a:endParaRPr lang="en-US" altLang="ko-KR" sz="800" b="1" dirty="0">
              <a:solidFill>
                <a:srgbClr val="FF0000"/>
              </a:solidFill>
              <a:latin typeface="+mn-ea"/>
            </a:endParaRPr>
          </a:p>
          <a:p>
            <a:pPr algn="ctr"/>
            <a:endParaRPr lang="en-US" altLang="ko-KR" sz="800" b="1" dirty="0" smtClean="0">
              <a:solidFill>
                <a:srgbClr val="FF0000"/>
              </a:solidFill>
              <a:latin typeface="+mn-ea"/>
            </a:endParaRPr>
          </a:p>
          <a:p>
            <a:pPr algn="ctr"/>
            <a:endParaRPr lang="en-US" altLang="ko-KR" sz="8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36" name="직사각형 35"/>
          <p:cNvSpPr/>
          <p:nvPr/>
        </p:nvSpPr>
        <p:spPr>
          <a:xfrm rot="10800000" flipV="1">
            <a:off x="6707753" y="4359738"/>
            <a:ext cx="2033343" cy="135732"/>
          </a:xfrm>
          <a:prstGeom prst="rect">
            <a:avLst/>
          </a:prstGeom>
          <a:solidFill>
            <a:srgbClr val="FF0000">
              <a:alpha val="24000"/>
            </a:srgbClr>
          </a:solidFill>
          <a:ln w="127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altLang="ko-KR" sz="8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5149377" y="6145335"/>
            <a:ext cx="3706263" cy="162000"/>
          </a:xfrm>
          <a:prstGeom prst="rect">
            <a:avLst/>
          </a:prstGeom>
          <a:solidFill>
            <a:srgbClr val="F15C2A">
              <a:alpha val="11000"/>
            </a:srgbClr>
          </a:solidFill>
          <a:ln w="6350">
            <a:solidFill>
              <a:srgbClr val="F15C2A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 err="1" smtClean="0">
                <a:solidFill>
                  <a:srgbClr val="EE5D28"/>
                </a:solidFill>
                <a:latin typeface="+mn-ea"/>
              </a:rPr>
              <a:t>매입처코드</a:t>
            </a:r>
            <a:r>
              <a:rPr lang="en-US" altLang="ko-KR" sz="800" dirty="0" smtClean="0">
                <a:solidFill>
                  <a:srgbClr val="EE5D28"/>
                </a:solidFill>
                <a:latin typeface="+mn-ea"/>
              </a:rPr>
              <a:t>   </a:t>
            </a:r>
            <a:r>
              <a:rPr lang="ko-KR" altLang="en-US" sz="800" dirty="0" err="1" smtClean="0">
                <a:solidFill>
                  <a:srgbClr val="EE5D28"/>
                </a:solidFill>
                <a:latin typeface="+mn-ea"/>
              </a:rPr>
              <a:t>매입처명</a:t>
            </a:r>
            <a:r>
              <a:rPr lang="ko-KR" altLang="en-US" sz="800" dirty="0" smtClean="0">
                <a:solidFill>
                  <a:srgbClr val="EE5D28"/>
                </a:solidFill>
                <a:latin typeface="+mn-ea"/>
              </a:rPr>
              <a:t>   대표전화   담당자   사업자번호</a:t>
            </a:r>
            <a:endParaRPr lang="en-US" altLang="ko-KR" sz="800" dirty="0" smtClean="0">
              <a:solidFill>
                <a:srgbClr val="EE5D28"/>
              </a:solidFill>
              <a:latin typeface="+mn-ea"/>
            </a:endParaRPr>
          </a:p>
        </p:txBody>
      </p:sp>
      <p:cxnSp>
        <p:nvCxnSpPr>
          <p:cNvPr id="38" name="직선 화살표 연결선 37"/>
          <p:cNvCxnSpPr>
            <a:stCxn id="36" idx="2"/>
            <a:endCxn id="37" idx="0"/>
          </p:cNvCxnSpPr>
          <p:nvPr/>
        </p:nvCxnSpPr>
        <p:spPr>
          <a:xfrm flipH="1">
            <a:off x="7002509" y="4495470"/>
            <a:ext cx="721915" cy="1649865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/>
          <p:cNvSpPr/>
          <p:nvPr/>
        </p:nvSpPr>
        <p:spPr>
          <a:xfrm>
            <a:off x="6486846" y="4110798"/>
            <a:ext cx="3148012" cy="1909035"/>
          </a:xfrm>
          <a:prstGeom prst="rect">
            <a:avLst/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+mn-ea"/>
            </a:endParaRPr>
          </a:p>
        </p:txBody>
      </p:sp>
      <p:cxnSp>
        <p:nvCxnSpPr>
          <p:cNvPr id="68" name="직선 화살표 연결선 67"/>
          <p:cNvCxnSpPr>
            <a:stCxn id="18" idx="1"/>
            <a:endCxn id="41" idx="0"/>
          </p:cNvCxnSpPr>
          <p:nvPr/>
        </p:nvCxnSpPr>
        <p:spPr>
          <a:xfrm>
            <a:off x="3829050" y="1914644"/>
            <a:ext cx="4231802" cy="219615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9059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:\Users\jsk\Desktop\캡처.JPG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600" y="1447200"/>
            <a:ext cx="6681600" cy="456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010CD-12E9-4091-8357-9D5CDF929741}" type="slidenum">
              <a:rPr lang="ko-KR" altLang="en-US" smtClean="0"/>
              <a:pPr/>
              <a:t>65</a:t>
            </a:fld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562846" y="584200"/>
            <a:ext cx="637995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800" dirty="0" smtClean="0">
                <a:solidFill>
                  <a:srgbClr val="F15C2A"/>
                </a:solidFill>
                <a:latin typeface="+mn-ea"/>
              </a:rPr>
              <a:t>9. </a:t>
            </a:r>
            <a:r>
              <a:rPr lang="ko-KR" altLang="en-US" sz="800" dirty="0" smtClean="0">
                <a:solidFill>
                  <a:srgbClr val="F15C2A"/>
                </a:solidFill>
                <a:latin typeface="+mn-ea"/>
              </a:rPr>
              <a:t>시스템 관리</a:t>
            </a:r>
            <a:endParaRPr lang="en-US" altLang="ko-KR" sz="800" dirty="0">
              <a:solidFill>
                <a:srgbClr val="F15C2A"/>
              </a:solidFill>
              <a:latin typeface="+mn-ea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60388" y="745783"/>
            <a:ext cx="4299254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400" b="1" spc="-50" dirty="0" smtClean="0">
                <a:solidFill>
                  <a:srgbClr val="F15C2A"/>
                </a:solidFill>
                <a:latin typeface="+mn-ea"/>
              </a:rPr>
              <a:t>이렇게 해보세요 </a:t>
            </a:r>
            <a:r>
              <a:rPr lang="en-US" altLang="ko-KR" sz="1400" b="1" spc="-50" dirty="0" smtClean="0">
                <a:solidFill>
                  <a:srgbClr val="F15C2A"/>
                </a:solidFill>
                <a:latin typeface="+mn-ea"/>
              </a:rPr>
              <a:t>– </a:t>
            </a:r>
            <a:r>
              <a:rPr lang="ko-KR" altLang="en-US" sz="1400" b="1" spc="-50" dirty="0" smtClean="0">
                <a:solidFill>
                  <a:srgbClr val="F15C2A"/>
                </a:solidFill>
                <a:latin typeface="+mn-ea"/>
              </a:rPr>
              <a:t>등록방법 및 순서 </a:t>
            </a:r>
            <a:r>
              <a:rPr lang="en-US" altLang="ko-KR" sz="1400" b="1" spc="-50" dirty="0" smtClean="0">
                <a:solidFill>
                  <a:srgbClr val="F15C2A"/>
                </a:solidFill>
                <a:latin typeface="+mn-ea"/>
              </a:rPr>
              <a:t>| </a:t>
            </a:r>
            <a:r>
              <a:rPr lang="ko-KR" altLang="en-US" sz="1400" b="1" spc="-50" dirty="0" smtClean="0">
                <a:solidFill>
                  <a:srgbClr val="F15C2A"/>
                </a:solidFill>
                <a:latin typeface="+mn-ea"/>
              </a:rPr>
              <a:t>영업관리 </a:t>
            </a:r>
            <a:r>
              <a:rPr lang="en-US" altLang="ko-KR" sz="1400" b="1" spc="-50" dirty="0" smtClean="0">
                <a:solidFill>
                  <a:srgbClr val="F15C2A"/>
                </a:solidFill>
                <a:latin typeface="+mn-ea"/>
              </a:rPr>
              <a:t>&gt; </a:t>
            </a:r>
            <a:r>
              <a:rPr lang="ko-KR" altLang="en-US" sz="1400" b="1" spc="-50" dirty="0" smtClean="0">
                <a:solidFill>
                  <a:srgbClr val="F15C2A"/>
                </a:solidFill>
                <a:latin typeface="+mn-ea"/>
              </a:rPr>
              <a:t>매출 등록</a:t>
            </a:r>
            <a:endParaRPr lang="ko-KR" altLang="en-US" sz="1400" b="1" spc="-50" dirty="0">
              <a:solidFill>
                <a:srgbClr val="F15C2A"/>
              </a:solidFill>
              <a:latin typeface="+mn-e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330044" y="1447799"/>
            <a:ext cx="2423556" cy="1977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dirty="0">
                <a:latin typeface="+mn-ea"/>
              </a:rPr>
              <a:t>① 신규버튼 클릭</a:t>
            </a:r>
            <a:endParaRPr lang="en-US" altLang="ko-KR" sz="1000" dirty="0" smtClean="0">
              <a:latin typeface="+mn-ea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dirty="0">
                <a:latin typeface="+mn-ea"/>
              </a:rPr>
              <a:t>② </a:t>
            </a:r>
            <a:r>
              <a:rPr lang="ko-KR" altLang="en-US" sz="1000" dirty="0" smtClean="0">
                <a:latin typeface="+mn-ea"/>
              </a:rPr>
              <a:t>확정일자 선택</a:t>
            </a:r>
            <a:endParaRPr lang="en-US" altLang="ko-KR" sz="1000" spc="-30" dirty="0" smtClean="0">
              <a:latin typeface="+mn-ea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dirty="0">
                <a:latin typeface="+mn-ea"/>
              </a:rPr>
              <a:t>③ </a:t>
            </a:r>
            <a:r>
              <a:rPr lang="ko-KR" altLang="en-US" sz="1000" dirty="0" smtClean="0">
                <a:latin typeface="+mn-ea"/>
              </a:rPr>
              <a:t>판매구분 선택</a:t>
            </a:r>
            <a:r>
              <a:rPr lang="en-US" altLang="ko-KR" sz="1000" dirty="0" smtClean="0">
                <a:latin typeface="+mn-ea"/>
              </a:rPr>
              <a:t>(</a:t>
            </a:r>
            <a:r>
              <a:rPr lang="ko-KR" altLang="en-US" sz="1000" dirty="0" smtClean="0">
                <a:latin typeface="+mn-ea"/>
              </a:rPr>
              <a:t>정상</a:t>
            </a:r>
            <a:r>
              <a:rPr lang="en-US" altLang="ko-KR" sz="1000" dirty="0" smtClean="0">
                <a:latin typeface="+mn-ea"/>
              </a:rPr>
              <a:t>/</a:t>
            </a:r>
            <a:r>
              <a:rPr lang="ko-KR" altLang="en-US" sz="1000" dirty="0" smtClean="0">
                <a:latin typeface="+mn-ea"/>
              </a:rPr>
              <a:t>반품</a:t>
            </a:r>
            <a:r>
              <a:rPr lang="en-US" altLang="ko-KR" sz="1000" dirty="0" smtClean="0">
                <a:latin typeface="+mn-ea"/>
              </a:rPr>
              <a:t>)</a:t>
            </a: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dirty="0">
                <a:latin typeface="+mn-ea"/>
              </a:rPr>
              <a:t>④ </a:t>
            </a:r>
            <a:r>
              <a:rPr lang="ko-KR" altLang="en-US" sz="1000" dirty="0" smtClean="0">
                <a:latin typeface="+mn-ea"/>
              </a:rPr>
              <a:t>고객 선택</a:t>
            </a:r>
            <a:endParaRPr lang="en-US" altLang="ko-KR" sz="1000" dirty="0" smtClean="0">
              <a:latin typeface="+mn-ea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dirty="0">
                <a:latin typeface="+mn-ea"/>
              </a:rPr>
              <a:t>⑤ </a:t>
            </a:r>
            <a:r>
              <a:rPr lang="ko-KR" altLang="en-US" sz="1000" dirty="0" smtClean="0">
                <a:latin typeface="+mn-ea"/>
              </a:rPr>
              <a:t>결제처리</a:t>
            </a:r>
            <a:r>
              <a:rPr lang="en-US" altLang="ko-KR" sz="1000" dirty="0" smtClean="0">
                <a:latin typeface="+mn-ea"/>
              </a:rPr>
              <a:t>(</a:t>
            </a:r>
            <a:r>
              <a:rPr lang="ko-KR" altLang="en-US" sz="1000" dirty="0" smtClean="0">
                <a:latin typeface="+mn-ea"/>
              </a:rPr>
              <a:t>현금</a:t>
            </a:r>
            <a:r>
              <a:rPr lang="en-US" altLang="ko-KR" sz="1000" dirty="0" smtClean="0">
                <a:latin typeface="+mn-ea"/>
              </a:rPr>
              <a:t>)</a:t>
            </a: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dirty="0">
                <a:latin typeface="+mn-ea"/>
              </a:rPr>
              <a:t>⑥ </a:t>
            </a:r>
            <a:r>
              <a:rPr lang="ko-KR" altLang="en-US" sz="1000" dirty="0" smtClean="0">
                <a:latin typeface="+mn-ea"/>
              </a:rPr>
              <a:t>결제처리</a:t>
            </a:r>
            <a:r>
              <a:rPr lang="en-US" altLang="ko-KR" sz="1000" dirty="0" smtClean="0">
                <a:latin typeface="+mn-ea"/>
              </a:rPr>
              <a:t>(</a:t>
            </a:r>
            <a:r>
              <a:rPr lang="ko-KR" altLang="en-US" sz="1000" dirty="0" smtClean="0">
                <a:latin typeface="+mn-ea"/>
              </a:rPr>
              <a:t>카드</a:t>
            </a:r>
            <a:r>
              <a:rPr lang="en-US" altLang="ko-KR" sz="1000" dirty="0" smtClean="0">
                <a:latin typeface="+mn-ea"/>
              </a:rPr>
              <a:t>)</a:t>
            </a: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dirty="0">
                <a:latin typeface="+mn-ea"/>
              </a:rPr>
              <a:t>⑦ </a:t>
            </a:r>
            <a:r>
              <a:rPr lang="ko-KR" altLang="en-US" sz="1000" dirty="0" smtClean="0">
                <a:latin typeface="+mn-ea"/>
              </a:rPr>
              <a:t>결제처리</a:t>
            </a:r>
            <a:r>
              <a:rPr lang="en-US" altLang="ko-KR" sz="1000" dirty="0" smtClean="0">
                <a:latin typeface="+mn-ea"/>
              </a:rPr>
              <a:t>(</a:t>
            </a:r>
            <a:r>
              <a:rPr lang="ko-KR" altLang="en-US" sz="1000" dirty="0" smtClean="0">
                <a:latin typeface="+mn-ea"/>
              </a:rPr>
              <a:t>외상</a:t>
            </a:r>
            <a:r>
              <a:rPr lang="en-US" altLang="ko-KR" sz="1000" dirty="0" smtClean="0">
                <a:latin typeface="+mn-ea"/>
              </a:rPr>
              <a:t>)</a:t>
            </a: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dirty="0">
                <a:latin typeface="+mn-ea"/>
              </a:rPr>
              <a:t>⑧ </a:t>
            </a:r>
            <a:r>
              <a:rPr lang="ko-KR" altLang="en-US" sz="1000" dirty="0" smtClean="0">
                <a:latin typeface="+mn-ea"/>
              </a:rPr>
              <a:t>판매수량</a:t>
            </a:r>
            <a:r>
              <a:rPr lang="en-US" altLang="ko-KR" sz="1000" dirty="0" smtClean="0">
                <a:latin typeface="+mn-ea"/>
              </a:rPr>
              <a:t>/</a:t>
            </a:r>
            <a:r>
              <a:rPr lang="ko-KR" altLang="en-US" sz="1000" dirty="0" smtClean="0">
                <a:latin typeface="+mn-ea"/>
              </a:rPr>
              <a:t>판매단가 입력</a:t>
            </a:r>
            <a:endParaRPr lang="en-US" altLang="ko-KR" sz="1000" dirty="0" smtClean="0">
              <a:latin typeface="+mn-ea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dirty="0" smtClean="0">
                <a:latin typeface="+mn-ea"/>
              </a:rPr>
              <a:t>⑨ 할인금액 입력</a:t>
            </a:r>
            <a:endParaRPr lang="en-US" altLang="ko-KR" sz="1000" dirty="0" smtClean="0">
              <a:latin typeface="+mn-ea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dirty="0" smtClean="0">
                <a:latin typeface="+mn-ea"/>
              </a:rPr>
              <a:t>⑩ 입력 내용으로 매출처리</a:t>
            </a:r>
            <a:endParaRPr lang="en-US" altLang="ko-KR" sz="1000" dirty="0" smtClean="0">
              <a:latin typeface="+mn-ea"/>
            </a:endParaRPr>
          </a:p>
        </p:txBody>
      </p:sp>
      <p:sp>
        <p:nvSpPr>
          <p:cNvPr id="23" name="직사각형 22"/>
          <p:cNvSpPr/>
          <p:nvPr/>
        </p:nvSpPr>
        <p:spPr>
          <a:xfrm rot="10800000" flipV="1">
            <a:off x="774003" y="1290638"/>
            <a:ext cx="256345" cy="514351"/>
          </a:xfrm>
          <a:prstGeom prst="rect">
            <a:avLst/>
          </a:prstGeom>
          <a:solidFill>
            <a:srgbClr val="FF0000">
              <a:alpha val="24000"/>
            </a:srgbClr>
          </a:solidFill>
          <a:ln w="127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 smtClean="0">
                <a:solidFill>
                  <a:srgbClr val="FF0000"/>
                </a:solidFill>
                <a:latin typeface="+mn-ea"/>
              </a:rPr>
              <a:t>①</a:t>
            </a:r>
            <a:endParaRPr lang="en-US" altLang="ko-KR" sz="800" b="1" dirty="0" smtClean="0">
              <a:solidFill>
                <a:srgbClr val="FF0000"/>
              </a:solidFill>
              <a:latin typeface="+mn-ea"/>
            </a:endParaRPr>
          </a:p>
          <a:p>
            <a:pPr algn="ctr"/>
            <a:endParaRPr lang="en-US" altLang="ko-KR" sz="800" b="1" dirty="0">
              <a:solidFill>
                <a:srgbClr val="FF0000"/>
              </a:solidFill>
              <a:latin typeface="+mn-ea"/>
            </a:endParaRPr>
          </a:p>
          <a:p>
            <a:pPr algn="ctr"/>
            <a:endParaRPr lang="en-US" altLang="ko-KR" sz="800" b="1" dirty="0" smtClean="0">
              <a:solidFill>
                <a:srgbClr val="FF0000"/>
              </a:solidFill>
              <a:latin typeface="+mn-ea"/>
            </a:endParaRPr>
          </a:p>
          <a:p>
            <a:pPr algn="ctr"/>
            <a:endParaRPr lang="ko-KR" altLang="en-US" sz="800" b="1" dirty="0" smtClean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24" name="직사각형 23"/>
          <p:cNvSpPr/>
          <p:nvPr/>
        </p:nvSpPr>
        <p:spPr>
          <a:xfrm rot="10800000" flipV="1">
            <a:off x="1240722" y="1290638"/>
            <a:ext cx="256345" cy="519114"/>
          </a:xfrm>
          <a:prstGeom prst="rect">
            <a:avLst/>
          </a:prstGeom>
          <a:solidFill>
            <a:srgbClr val="FF0000">
              <a:alpha val="24000"/>
            </a:srgbClr>
          </a:solidFill>
          <a:ln w="127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 smtClean="0">
                <a:solidFill>
                  <a:srgbClr val="FF0000"/>
                </a:solidFill>
                <a:latin typeface="+mn-ea"/>
              </a:rPr>
              <a:t>⑩</a:t>
            </a:r>
            <a:endParaRPr lang="en-US" altLang="ko-KR" sz="800" b="1" dirty="0" smtClean="0">
              <a:solidFill>
                <a:srgbClr val="FF0000"/>
              </a:solidFill>
              <a:latin typeface="+mn-ea"/>
            </a:endParaRPr>
          </a:p>
          <a:p>
            <a:pPr algn="ctr"/>
            <a:endParaRPr lang="en-US" altLang="ko-KR" sz="800" b="1" dirty="0">
              <a:solidFill>
                <a:srgbClr val="FF0000"/>
              </a:solidFill>
              <a:latin typeface="+mn-ea"/>
            </a:endParaRPr>
          </a:p>
          <a:p>
            <a:pPr algn="ctr"/>
            <a:endParaRPr lang="en-US" altLang="ko-KR" sz="800" b="1" dirty="0" smtClean="0">
              <a:solidFill>
                <a:srgbClr val="FF0000"/>
              </a:solidFill>
              <a:latin typeface="+mn-ea"/>
            </a:endParaRPr>
          </a:p>
          <a:p>
            <a:pPr algn="ctr"/>
            <a:endParaRPr lang="en-US" altLang="ko-KR" sz="8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25" name="직사각형 24"/>
          <p:cNvSpPr/>
          <p:nvPr/>
        </p:nvSpPr>
        <p:spPr>
          <a:xfrm rot="10800000" flipV="1">
            <a:off x="2409147" y="2070743"/>
            <a:ext cx="700766" cy="99539"/>
          </a:xfrm>
          <a:prstGeom prst="rect">
            <a:avLst/>
          </a:prstGeom>
          <a:solidFill>
            <a:srgbClr val="FF0000">
              <a:alpha val="24000"/>
            </a:srgbClr>
          </a:solidFill>
          <a:ln w="127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800" b="1" dirty="0" smtClean="0">
                <a:solidFill>
                  <a:srgbClr val="FF0000"/>
                </a:solidFill>
                <a:latin typeface="+mn-ea"/>
              </a:rPr>
              <a:t>②</a:t>
            </a:r>
            <a:endParaRPr lang="en-US" altLang="ko-KR" sz="8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27" name="직사각형 26"/>
          <p:cNvSpPr/>
          <p:nvPr/>
        </p:nvSpPr>
        <p:spPr>
          <a:xfrm rot="10800000" flipV="1">
            <a:off x="2409145" y="2179320"/>
            <a:ext cx="700767" cy="103348"/>
          </a:xfrm>
          <a:prstGeom prst="rect">
            <a:avLst/>
          </a:prstGeom>
          <a:solidFill>
            <a:srgbClr val="FF0000">
              <a:alpha val="24000"/>
            </a:srgbClr>
          </a:solidFill>
          <a:ln w="127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800" b="1" dirty="0" smtClean="0">
                <a:solidFill>
                  <a:srgbClr val="FF0000"/>
                </a:solidFill>
                <a:latin typeface="+mn-ea"/>
              </a:rPr>
              <a:t>③</a:t>
            </a:r>
            <a:endParaRPr lang="en-US" altLang="ko-KR" sz="8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32" name="직사각형 31"/>
          <p:cNvSpPr/>
          <p:nvPr/>
        </p:nvSpPr>
        <p:spPr>
          <a:xfrm rot="10800000" flipV="1">
            <a:off x="2409143" y="2292194"/>
            <a:ext cx="764227" cy="103350"/>
          </a:xfrm>
          <a:prstGeom prst="rect">
            <a:avLst/>
          </a:prstGeom>
          <a:solidFill>
            <a:srgbClr val="FF0000">
              <a:alpha val="24000"/>
            </a:srgbClr>
          </a:solidFill>
          <a:ln w="127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800" b="1" dirty="0" smtClean="0">
                <a:solidFill>
                  <a:srgbClr val="FF0000"/>
                </a:solidFill>
                <a:latin typeface="+mn-ea"/>
              </a:rPr>
              <a:t>④</a:t>
            </a:r>
            <a:endParaRPr lang="en-US" altLang="ko-KR" sz="8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39" name="직사각형 38"/>
          <p:cNvSpPr/>
          <p:nvPr/>
        </p:nvSpPr>
        <p:spPr>
          <a:xfrm rot="10800000" flipV="1">
            <a:off x="4938712" y="2179320"/>
            <a:ext cx="433386" cy="96684"/>
          </a:xfrm>
          <a:prstGeom prst="rect">
            <a:avLst/>
          </a:prstGeom>
          <a:solidFill>
            <a:srgbClr val="FF0000">
              <a:alpha val="24000"/>
            </a:srgbClr>
          </a:solidFill>
          <a:ln w="127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800" b="1" dirty="0" smtClean="0">
                <a:solidFill>
                  <a:srgbClr val="FF0000"/>
                </a:solidFill>
                <a:latin typeface="+mn-ea"/>
              </a:rPr>
              <a:t>⑤</a:t>
            </a:r>
            <a:endParaRPr lang="en-US" altLang="ko-KR" sz="8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44" name="직사각형 43"/>
          <p:cNvSpPr/>
          <p:nvPr/>
        </p:nvSpPr>
        <p:spPr>
          <a:xfrm rot="10800000" flipV="1">
            <a:off x="3960790" y="3307558"/>
            <a:ext cx="739797" cy="235743"/>
          </a:xfrm>
          <a:prstGeom prst="rect">
            <a:avLst/>
          </a:prstGeom>
          <a:solidFill>
            <a:srgbClr val="FF0000">
              <a:alpha val="24000"/>
            </a:srgbClr>
          </a:solidFill>
          <a:ln w="127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b="1" dirty="0" smtClean="0">
              <a:solidFill>
                <a:srgbClr val="FF0000"/>
              </a:solidFill>
              <a:latin typeface="+mn-ea"/>
            </a:endParaRPr>
          </a:p>
          <a:p>
            <a:pPr algn="ctr"/>
            <a:r>
              <a:rPr lang="ko-KR" altLang="en-US" sz="800" b="1" dirty="0" smtClean="0">
                <a:solidFill>
                  <a:srgbClr val="FF0000"/>
                </a:solidFill>
                <a:latin typeface="+mn-ea"/>
              </a:rPr>
              <a:t>⑧</a:t>
            </a:r>
            <a:endParaRPr lang="en-US" altLang="ko-KR" sz="8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18" name="직사각형 17"/>
          <p:cNvSpPr/>
          <p:nvPr/>
        </p:nvSpPr>
        <p:spPr>
          <a:xfrm rot="10800000" flipV="1">
            <a:off x="5524498" y="2170283"/>
            <a:ext cx="433386" cy="96684"/>
          </a:xfrm>
          <a:prstGeom prst="rect">
            <a:avLst/>
          </a:prstGeom>
          <a:solidFill>
            <a:srgbClr val="FF0000">
              <a:alpha val="24000"/>
            </a:srgbClr>
          </a:solidFill>
          <a:ln w="127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800" b="1" dirty="0" smtClean="0">
                <a:solidFill>
                  <a:srgbClr val="FF0000"/>
                </a:solidFill>
                <a:latin typeface="+mn-ea"/>
              </a:rPr>
              <a:t>⑥</a:t>
            </a:r>
            <a:endParaRPr lang="en-US" altLang="ko-KR" sz="8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19" name="직사각형 18"/>
          <p:cNvSpPr/>
          <p:nvPr/>
        </p:nvSpPr>
        <p:spPr>
          <a:xfrm rot="10800000" flipV="1">
            <a:off x="4938712" y="2282669"/>
            <a:ext cx="433386" cy="96684"/>
          </a:xfrm>
          <a:prstGeom prst="rect">
            <a:avLst/>
          </a:prstGeom>
          <a:solidFill>
            <a:srgbClr val="FF0000">
              <a:alpha val="24000"/>
            </a:srgbClr>
          </a:solidFill>
          <a:ln w="127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b="1" dirty="0" smtClean="0">
                <a:solidFill>
                  <a:srgbClr val="FF0000"/>
                </a:solidFill>
                <a:latin typeface="+mn-ea"/>
              </a:rPr>
              <a:t>⑦</a:t>
            </a:r>
            <a:endParaRPr lang="en-US" altLang="ko-KR" sz="8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20" name="직사각형 19"/>
          <p:cNvSpPr/>
          <p:nvPr/>
        </p:nvSpPr>
        <p:spPr>
          <a:xfrm rot="10800000" flipV="1">
            <a:off x="5803878" y="3307559"/>
            <a:ext cx="369898" cy="235743"/>
          </a:xfrm>
          <a:prstGeom prst="rect">
            <a:avLst/>
          </a:prstGeom>
          <a:solidFill>
            <a:srgbClr val="FF0000">
              <a:alpha val="24000"/>
            </a:srgbClr>
          </a:solidFill>
          <a:ln w="127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b="1" dirty="0" smtClean="0">
              <a:solidFill>
                <a:srgbClr val="FF0000"/>
              </a:solidFill>
              <a:latin typeface="+mn-ea"/>
            </a:endParaRPr>
          </a:p>
          <a:p>
            <a:pPr algn="ctr"/>
            <a:r>
              <a:rPr lang="ko-KR" altLang="en-US" sz="800" b="1" dirty="0" smtClean="0">
                <a:solidFill>
                  <a:srgbClr val="FF0000"/>
                </a:solidFill>
                <a:latin typeface="+mn-ea"/>
              </a:rPr>
              <a:t>⑨</a:t>
            </a:r>
            <a:endParaRPr lang="en-US" altLang="ko-KR" sz="800" b="1" dirty="0">
              <a:solidFill>
                <a:srgbClr val="FF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97755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C:\Users\jsk\Desktop\캡처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600" y="1447200"/>
            <a:ext cx="5867400" cy="5019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9" name="Picture 3" descr="C:\Users\jsk\Desktop\캡처.JPG"/>
          <p:cNvPicPr preferRelativeResize="0"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0965" y="4409459"/>
            <a:ext cx="3146400" cy="190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010CD-12E9-4091-8357-9D5CDF929741}" type="slidenum">
              <a:rPr lang="ko-KR" altLang="en-US" smtClean="0"/>
              <a:pPr/>
              <a:t>66</a:t>
            </a:fld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62846" y="584200"/>
            <a:ext cx="637995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800" dirty="0" smtClean="0">
                <a:solidFill>
                  <a:srgbClr val="F15C2A"/>
                </a:solidFill>
                <a:latin typeface="+mn-ea"/>
              </a:rPr>
              <a:t>9. </a:t>
            </a:r>
            <a:r>
              <a:rPr lang="ko-KR" altLang="en-US" sz="800" dirty="0" smtClean="0">
                <a:solidFill>
                  <a:srgbClr val="F15C2A"/>
                </a:solidFill>
                <a:latin typeface="+mn-ea"/>
              </a:rPr>
              <a:t>시스템 관리</a:t>
            </a:r>
            <a:endParaRPr lang="en-US" altLang="ko-KR" sz="800" dirty="0">
              <a:solidFill>
                <a:srgbClr val="F15C2A"/>
              </a:solidFill>
              <a:latin typeface="+mn-ea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60388" y="745783"/>
            <a:ext cx="4461158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400" b="1" spc="-50" dirty="0" smtClean="0">
                <a:solidFill>
                  <a:srgbClr val="F15C2A"/>
                </a:solidFill>
                <a:latin typeface="+mn-ea"/>
              </a:rPr>
              <a:t>이렇게 해보세요 </a:t>
            </a:r>
            <a:r>
              <a:rPr lang="en-US" altLang="ko-KR" sz="1400" b="1" spc="-50" dirty="0" smtClean="0">
                <a:solidFill>
                  <a:srgbClr val="F15C2A"/>
                </a:solidFill>
                <a:latin typeface="+mn-ea"/>
              </a:rPr>
              <a:t>– </a:t>
            </a:r>
            <a:r>
              <a:rPr lang="ko-KR" altLang="en-US" sz="1400" b="1" spc="-50" dirty="0" smtClean="0">
                <a:solidFill>
                  <a:srgbClr val="F15C2A"/>
                </a:solidFill>
                <a:latin typeface="+mn-ea"/>
              </a:rPr>
              <a:t>등록방법 및 순서 </a:t>
            </a:r>
            <a:r>
              <a:rPr lang="en-US" altLang="ko-KR" sz="1400" b="1" spc="-50" dirty="0" smtClean="0">
                <a:solidFill>
                  <a:srgbClr val="F15C2A"/>
                </a:solidFill>
                <a:latin typeface="+mn-ea"/>
              </a:rPr>
              <a:t>| </a:t>
            </a:r>
            <a:r>
              <a:rPr lang="ko-KR" altLang="en-US" sz="1400" b="1" spc="-50" dirty="0" smtClean="0">
                <a:solidFill>
                  <a:srgbClr val="F15C2A"/>
                </a:solidFill>
                <a:latin typeface="+mn-ea"/>
              </a:rPr>
              <a:t>영업관리 </a:t>
            </a:r>
            <a:r>
              <a:rPr lang="en-US" altLang="ko-KR" sz="1400" b="1" spc="-50" dirty="0" smtClean="0">
                <a:solidFill>
                  <a:srgbClr val="F15C2A"/>
                </a:solidFill>
                <a:latin typeface="+mn-ea"/>
              </a:rPr>
              <a:t>&gt; </a:t>
            </a:r>
            <a:r>
              <a:rPr lang="ko-KR" altLang="en-US" sz="1400" b="1" spc="-50" dirty="0" smtClean="0">
                <a:solidFill>
                  <a:srgbClr val="F15C2A"/>
                </a:solidFill>
                <a:latin typeface="+mn-ea"/>
              </a:rPr>
              <a:t>미수금 등록</a:t>
            </a:r>
            <a:endParaRPr lang="ko-KR" altLang="en-US" sz="1400" b="1" spc="-50" dirty="0">
              <a:solidFill>
                <a:srgbClr val="F15C2A"/>
              </a:solidFill>
              <a:latin typeface="+mn-e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330044" y="1447799"/>
            <a:ext cx="2423556" cy="29392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dirty="0">
                <a:latin typeface="+mn-ea"/>
              </a:rPr>
              <a:t>① </a:t>
            </a:r>
            <a:r>
              <a:rPr lang="ko-KR" altLang="en-US" sz="1000" dirty="0" smtClean="0">
                <a:latin typeface="+mn-ea"/>
              </a:rPr>
              <a:t>고객 선택</a:t>
            </a:r>
            <a:endParaRPr lang="en-US" altLang="ko-KR" sz="1000" dirty="0" smtClean="0">
              <a:latin typeface="+mn-ea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dirty="0">
                <a:latin typeface="+mn-ea"/>
              </a:rPr>
              <a:t>② </a:t>
            </a:r>
            <a:r>
              <a:rPr lang="ko-KR" altLang="en-US" sz="1000" dirty="0" smtClean="0">
                <a:latin typeface="+mn-ea"/>
              </a:rPr>
              <a:t>미수금 잔액 조회</a:t>
            </a:r>
            <a:endParaRPr lang="en-US" altLang="ko-KR" sz="1000" spc="-30" dirty="0" smtClean="0">
              <a:latin typeface="+mn-ea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dirty="0">
                <a:latin typeface="+mn-ea"/>
              </a:rPr>
              <a:t>③ </a:t>
            </a:r>
            <a:r>
              <a:rPr lang="ko-KR" altLang="en-US" sz="1000" dirty="0" smtClean="0">
                <a:latin typeface="+mn-ea"/>
              </a:rPr>
              <a:t>미수금 잔액 확인</a:t>
            </a:r>
            <a:endParaRPr lang="en-US" altLang="ko-KR" sz="1000" dirty="0" smtClean="0">
              <a:latin typeface="+mn-ea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dirty="0">
                <a:latin typeface="+mn-ea"/>
              </a:rPr>
              <a:t>④ </a:t>
            </a:r>
            <a:r>
              <a:rPr lang="ko-KR" altLang="en-US" sz="1000" dirty="0" smtClean="0">
                <a:latin typeface="+mn-ea"/>
              </a:rPr>
              <a:t>결제처리</a:t>
            </a:r>
            <a:r>
              <a:rPr lang="en-US" altLang="ko-KR" sz="1000" dirty="0" smtClean="0">
                <a:latin typeface="+mn-ea"/>
              </a:rPr>
              <a:t>(</a:t>
            </a:r>
            <a:r>
              <a:rPr lang="ko-KR" altLang="en-US" sz="1000" dirty="0" smtClean="0">
                <a:latin typeface="+mn-ea"/>
              </a:rPr>
              <a:t>현금</a:t>
            </a:r>
            <a:r>
              <a:rPr lang="en-US" altLang="ko-KR" sz="1000" dirty="0" smtClean="0">
                <a:latin typeface="+mn-ea"/>
              </a:rPr>
              <a:t>)</a:t>
            </a: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dirty="0">
                <a:latin typeface="+mn-ea"/>
              </a:rPr>
              <a:t>⑤ </a:t>
            </a:r>
            <a:r>
              <a:rPr lang="ko-KR" altLang="en-US" sz="1000" dirty="0" smtClean="0">
                <a:latin typeface="+mn-ea"/>
              </a:rPr>
              <a:t>결제처리</a:t>
            </a:r>
            <a:r>
              <a:rPr lang="en-US" altLang="ko-KR" sz="1000" dirty="0" smtClean="0">
                <a:latin typeface="+mn-ea"/>
              </a:rPr>
              <a:t>(</a:t>
            </a:r>
            <a:r>
              <a:rPr lang="ko-KR" altLang="en-US" sz="1000" dirty="0" smtClean="0">
                <a:latin typeface="+mn-ea"/>
              </a:rPr>
              <a:t>계좌이체</a:t>
            </a:r>
            <a:r>
              <a:rPr lang="en-US" altLang="ko-KR" sz="1000" dirty="0" smtClean="0">
                <a:latin typeface="+mn-ea"/>
              </a:rPr>
              <a:t>)</a:t>
            </a: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dirty="0" smtClean="0">
                <a:latin typeface="+mn-ea"/>
              </a:rPr>
              <a:t>⑥ 결제처리</a:t>
            </a:r>
            <a:r>
              <a:rPr lang="en-US" altLang="ko-KR" sz="1000" dirty="0" smtClean="0">
                <a:latin typeface="+mn-ea"/>
              </a:rPr>
              <a:t>(</a:t>
            </a:r>
            <a:r>
              <a:rPr lang="ko-KR" altLang="en-US" sz="1000" dirty="0" smtClean="0">
                <a:latin typeface="+mn-ea"/>
              </a:rPr>
              <a:t>할인</a:t>
            </a:r>
            <a:r>
              <a:rPr lang="en-US" altLang="ko-KR" sz="1000" dirty="0" smtClean="0">
                <a:latin typeface="+mn-ea"/>
              </a:rPr>
              <a:t>)</a:t>
            </a: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dirty="0">
                <a:latin typeface="+mn-ea"/>
              </a:rPr>
              <a:t>⑦ </a:t>
            </a:r>
            <a:r>
              <a:rPr lang="ko-KR" altLang="en-US" sz="1000" dirty="0" smtClean="0">
                <a:latin typeface="+mn-ea"/>
              </a:rPr>
              <a:t>결제처리</a:t>
            </a:r>
            <a:r>
              <a:rPr lang="en-US" altLang="ko-KR" sz="1000" dirty="0" smtClean="0">
                <a:latin typeface="+mn-ea"/>
              </a:rPr>
              <a:t>(</a:t>
            </a:r>
            <a:r>
              <a:rPr lang="ko-KR" altLang="en-US" sz="1000" dirty="0" smtClean="0">
                <a:latin typeface="+mn-ea"/>
              </a:rPr>
              <a:t>기타</a:t>
            </a:r>
            <a:r>
              <a:rPr lang="en-US" altLang="ko-KR" sz="1000" dirty="0" smtClean="0">
                <a:latin typeface="+mn-ea"/>
              </a:rPr>
              <a:t>)</a:t>
            </a: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dirty="0">
                <a:latin typeface="+mn-ea"/>
              </a:rPr>
              <a:t>⑧ </a:t>
            </a:r>
            <a:r>
              <a:rPr lang="ko-KR" altLang="en-US" sz="1000" dirty="0" smtClean="0">
                <a:latin typeface="+mn-ea"/>
              </a:rPr>
              <a:t>결제처리</a:t>
            </a:r>
            <a:r>
              <a:rPr lang="en-US" altLang="ko-KR" sz="1000" dirty="0" smtClean="0">
                <a:latin typeface="+mn-ea"/>
              </a:rPr>
              <a:t>(</a:t>
            </a:r>
            <a:r>
              <a:rPr lang="ko-KR" altLang="en-US" sz="1000" dirty="0" smtClean="0">
                <a:latin typeface="+mn-ea"/>
              </a:rPr>
              <a:t>포인트</a:t>
            </a:r>
            <a:r>
              <a:rPr lang="en-US" altLang="ko-KR" sz="1000" dirty="0" smtClean="0">
                <a:latin typeface="+mn-ea"/>
              </a:rPr>
              <a:t>)</a:t>
            </a: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dirty="0" smtClean="0">
                <a:latin typeface="+mn-ea"/>
              </a:rPr>
              <a:t>⑨ 결제처리</a:t>
            </a:r>
            <a:r>
              <a:rPr lang="en-US" altLang="ko-KR" sz="1000" dirty="0" smtClean="0">
                <a:latin typeface="+mn-ea"/>
              </a:rPr>
              <a:t>(</a:t>
            </a:r>
            <a:r>
              <a:rPr lang="ko-KR" altLang="en-US" sz="1000" dirty="0" smtClean="0">
                <a:latin typeface="+mn-ea"/>
              </a:rPr>
              <a:t>상품권</a:t>
            </a:r>
            <a:r>
              <a:rPr lang="en-US" altLang="ko-KR" sz="1000" dirty="0" smtClean="0">
                <a:latin typeface="+mn-ea"/>
              </a:rPr>
              <a:t>)</a:t>
            </a: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dirty="0" smtClean="0">
                <a:latin typeface="+mn-ea"/>
              </a:rPr>
              <a:t>⑩ 결제 확정일자</a:t>
            </a:r>
            <a:endParaRPr lang="en-US" altLang="ko-KR" sz="1000" dirty="0" smtClean="0">
              <a:latin typeface="+mn-ea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dirty="0" smtClean="0">
                <a:latin typeface="+mn-ea"/>
              </a:rPr>
              <a:t>⑪ 기타 참고사항</a:t>
            </a:r>
            <a:endParaRPr lang="en-US" altLang="ko-KR" sz="1000" dirty="0" smtClean="0">
              <a:latin typeface="+mn-ea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dirty="0" smtClean="0">
                <a:latin typeface="+mn-ea"/>
              </a:rPr>
              <a:t>⑫ 결제 </a:t>
            </a:r>
            <a:r>
              <a:rPr lang="ko-KR" altLang="en-US" sz="1000" dirty="0">
                <a:latin typeface="+mn-ea"/>
              </a:rPr>
              <a:t>후 최종잔액 </a:t>
            </a:r>
            <a:r>
              <a:rPr lang="ko-KR" altLang="en-US" sz="1000" dirty="0" smtClean="0">
                <a:latin typeface="+mn-ea"/>
              </a:rPr>
              <a:t>확인</a:t>
            </a:r>
            <a:endParaRPr lang="en-US" altLang="ko-KR" sz="1000" dirty="0" smtClean="0">
              <a:latin typeface="+mn-ea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dirty="0" smtClean="0">
                <a:latin typeface="+mn-ea"/>
              </a:rPr>
              <a:t>⑬ 카드사 선택</a:t>
            </a:r>
            <a:endParaRPr lang="en-US" altLang="ko-KR" sz="1000" dirty="0" smtClean="0">
              <a:latin typeface="+mn-ea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dirty="0" smtClean="0">
                <a:latin typeface="+mn-ea"/>
              </a:rPr>
              <a:t>⑭ 결제처리</a:t>
            </a:r>
            <a:r>
              <a:rPr lang="en-US" altLang="ko-KR" sz="1000" dirty="0" smtClean="0">
                <a:latin typeface="+mn-ea"/>
              </a:rPr>
              <a:t>(</a:t>
            </a:r>
            <a:r>
              <a:rPr lang="ko-KR" altLang="en-US" sz="1000" dirty="0" smtClean="0">
                <a:latin typeface="+mn-ea"/>
              </a:rPr>
              <a:t>카드</a:t>
            </a:r>
            <a:r>
              <a:rPr lang="en-US" altLang="ko-KR" sz="1000" dirty="0" smtClean="0">
                <a:latin typeface="+mn-ea"/>
              </a:rPr>
              <a:t>)</a:t>
            </a: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dirty="0" smtClean="0">
                <a:latin typeface="+mn-ea"/>
              </a:rPr>
              <a:t>⑮ 결제확정</a:t>
            </a:r>
            <a:endParaRPr lang="en-US" altLang="ko-KR" sz="1000" dirty="0" smtClean="0">
              <a:latin typeface="+mn-ea"/>
            </a:endParaRPr>
          </a:p>
        </p:txBody>
      </p:sp>
      <p:sp>
        <p:nvSpPr>
          <p:cNvPr id="18" name="직사각형 17"/>
          <p:cNvSpPr/>
          <p:nvPr/>
        </p:nvSpPr>
        <p:spPr>
          <a:xfrm rot="10800000" flipV="1">
            <a:off x="1655685" y="1819512"/>
            <a:ext cx="2192415" cy="209313"/>
          </a:xfrm>
          <a:prstGeom prst="rect">
            <a:avLst/>
          </a:prstGeom>
          <a:solidFill>
            <a:srgbClr val="FF0000">
              <a:alpha val="24000"/>
            </a:srgbClr>
          </a:solidFill>
          <a:ln w="127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800" b="1" dirty="0" smtClean="0">
                <a:solidFill>
                  <a:srgbClr val="FF0000"/>
                </a:solidFill>
                <a:latin typeface="+mn-ea"/>
              </a:rPr>
              <a:t>①</a:t>
            </a:r>
            <a:endParaRPr lang="en-US" altLang="ko-KR" sz="8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19" name="직사각형 18"/>
          <p:cNvSpPr/>
          <p:nvPr/>
        </p:nvSpPr>
        <p:spPr>
          <a:xfrm rot="10800000" flipV="1">
            <a:off x="4523266" y="1795818"/>
            <a:ext cx="1734658" cy="690208"/>
          </a:xfrm>
          <a:prstGeom prst="rect">
            <a:avLst/>
          </a:prstGeom>
          <a:solidFill>
            <a:srgbClr val="FF0000">
              <a:alpha val="24000"/>
            </a:srgbClr>
          </a:solidFill>
          <a:ln w="127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b="1" dirty="0" smtClean="0">
              <a:solidFill>
                <a:srgbClr val="FF0000"/>
              </a:solidFill>
              <a:latin typeface="+mn-ea"/>
            </a:endParaRPr>
          </a:p>
          <a:p>
            <a:pPr algn="ctr"/>
            <a:endParaRPr lang="en-US" altLang="ko-KR" sz="800" b="1" dirty="0">
              <a:solidFill>
                <a:srgbClr val="FF0000"/>
              </a:solidFill>
              <a:latin typeface="+mn-ea"/>
            </a:endParaRPr>
          </a:p>
          <a:p>
            <a:pPr algn="ctr"/>
            <a:endParaRPr lang="en-US" altLang="ko-KR" sz="800" b="1" dirty="0" smtClean="0">
              <a:solidFill>
                <a:srgbClr val="FF0000"/>
              </a:solidFill>
              <a:latin typeface="+mn-ea"/>
            </a:endParaRPr>
          </a:p>
          <a:p>
            <a:pPr algn="ctr"/>
            <a:r>
              <a:rPr lang="ko-KR" altLang="en-US" sz="800" b="1" dirty="0" smtClean="0">
                <a:solidFill>
                  <a:srgbClr val="FF0000"/>
                </a:solidFill>
                <a:latin typeface="+mn-ea"/>
              </a:rPr>
              <a:t>②</a:t>
            </a:r>
            <a:endParaRPr lang="en-US" altLang="ko-KR" sz="8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20" name="직사각형 19"/>
          <p:cNvSpPr/>
          <p:nvPr/>
        </p:nvSpPr>
        <p:spPr>
          <a:xfrm rot="10800000" flipV="1">
            <a:off x="1887689" y="2776892"/>
            <a:ext cx="1110772" cy="199671"/>
          </a:xfrm>
          <a:prstGeom prst="rect">
            <a:avLst/>
          </a:prstGeom>
          <a:solidFill>
            <a:srgbClr val="FF0000">
              <a:alpha val="24000"/>
            </a:srgbClr>
          </a:solidFill>
          <a:ln w="127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b="1" dirty="0" smtClean="0">
                <a:solidFill>
                  <a:srgbClr val="FF0000"/>
                </a:solidFill>
                <a:latin typeface="+mn-ea"/>
              </a:rPr>
              <a:t>③</a:t>
            </a:r>
            <a:endParaRPr lang="en-US" altLang="ko-KR" sz="8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21" name="직사각형 20"/>
          <p:cNvSpPr/>
          <p:nvPr/>
        </p:nvSpPr>
        <p:spPr>
          <a:xfrm rot="10800000" flipV="1">
            <a:off x="1887689" y="3019422"/>
            <a:ext cx="1110772" cy="199671"/>
          </a:xfrm>
          <a:prstGeom prst="rect">
            <a:avLst/>
          </a:prstGeom>
          <a:solidFill>
            <a:srgbClr val="FF0000">
              <a:alpha val="24000"/>
            </a:srgbClr>
          </a:solidFill>
          <a:ln w="127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b="1" dirty="0" smtClean="0">
                <a:solidFill>
                  <a:srgbClr val="FF0000"/>
                </a:solidFill>
                <a:latin typeface="+mn-ea"/>
              </a:rPr>
              <a:t>④</a:t>
            </a:r>
            <a:endParaRPr lang="en-US" altLang="ko-KR" sz="8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22" name="직사각형 21"/>
          <p:cNvSpPr/>
          <p:nvPr/>
        </p:nvSpPr>
        <p:spPr>
          <a:xfrm rot="10800000" flipV="1">
            <a:off x="1887689" y="3265107"/>
            <a:ext cx="1110772" cy="199671"/>
          </a:xfrm>
          <a:prstGeom prst="rect">
            <a:avLst/>
          </a:prstGeom>
          <a:solidFill>
            <a:srgbClr val="FF0000">
              <a:alpha val="24000"/>
            </a:srgbClr>
          </a:solidFill>
          <a:ln w="127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b="1" dirty="0" smtClean="0">
                <a:solidFill>
                  <a:srgbClr val="FF0000"/>
                </a:solidFill>
                <a:latin typeface="+mn-ea"/>
              </a:rPr>
              <a:t>⑤</a:t>
            </a:r>
            <a:endParaRPr lang="en-US" altLang="ko-KR" sz="8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26" name="직사각형 25"/>
          <p:cNvSpPr/>
          <p:nvPr/>
        </p:nvSpPr>
        <p:spPr>
          <a:xfrm rot="10800000" flipV="1">
            <a:off x="1887689" y="3493353"/>
            <a:ext cx="1110772" cy="199671"/>
          </a:xfrm>
          <a:prstGeom prst="rect">
            <a:avLst/>
          </a:prstGeom>
          <a:solidFill>
            <a:srgbClr val="FF0000">
              <a:alpha val="24000"/>
            </a:srgbClr>
          </a:solidFill>
          <a:ln w="127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b="1" dirty="0" smtClean="0">
                <a:solidFill>
                  <a:srgbClr val="FF0000"/>
                </a:solidFill>
                <a:latin typeface="+mn-ea"/>
              </a:rPr>
              <a:t>⑥</a:t>
            </a:r>
            <a:endParaRPr lang="en-US" altLang="ko-KR" sz="8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28" name="직사각형 27"/>
          <p:cNvSpPr/>
          <p:nvPr/>
        </p:nvSpPr>
        <p:spPr>
          <a:xfrm rot="10800000" flipV="1">
            <a:off x="4173487" y="2567696"/>
            <a:ext cx="1110772" cy="199671"/>
          </a:xfrm>
          <a:prstGeom prst="rect">
            <a:avLst/>
          </a:prstGeom>
          <a:solidFill>
            <a:srgbClr val="FF0000">
              <a:alpha val="24000"/>
            </a:srgbClr>
          </a:solidFill>
          <a:ln w="127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b="1" dirty="0" smtClean="0">
                <a:solidFill>
                  <a:srgbClr val="FF0000"/>
                </a:solidFill>
                <a:latin typeface="+mn-ea"/>
              </a:rPr>
              <a:t>⑦</a:t>
            </a:r>
            <a:endParaRPr lang="en-US" altLang="ko-KR" sz="8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29" name="직사각형 28"/>
          <p:cNvSpPr/>
          <p:nvPr/>
        </p:nvSpPr>
        <p:spPr>
          <a:xfrm rot="10800000" flipV="1">
            <a:off x="4173487" y="2810226"/>
            <a:ext cx="1110772" cy="199671"/>
          </a:xfrm>
          <a:prstGeom prst="rect">
            <a:avLst/>
          </a:prstGeom>
          <a:solidFill>
            <a:srgbClr val="FF0000">
              <a:alpha val="24000"/>
            </a:srgbClr>
          </a:solidFill>
          <a:ln w="127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b="1" dirty="0" smtClean="0">
                <a:solidFill>
                  <a:srgbClr val="FF0000"/>
                </a:solidFill>
                <a:latin typeface="+mn-ea"/>
              </a:rPr>
              <a:t>⑧</a:t>
            </a:r>
            <a:endParaRPr lang="en-US" altLang="ko-KR" sz="8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30" name="직사각형 29"/>
          <p:cNvSpPr/>
          <p:nvPr/>
        </p:nvSpPr>
        <p:spPr>
          <a:xfrm rot="10800000" flipV="1">
            <a:off x="4171573" y="3038887"/>
            <a:ext cx="1110772" cy="199671"/>
          </a:xfrm>
          <a:prstGeom prst="rect">
            <a:avLst/>
          </a:prstGeom>
          <a:solidFill>
            <a:srgbClr val="FF0000">
              <a:alpha val="24000"/>
            </a:srgbClr>
          </a:solidFill>
          <a:ln w="127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b="1" dirty="0" smtClean="0">
                <a:solidFill>
                  <a:srgbClr val="FF0000"/>
                </a:solidFill>
                <a:latin typeface="+mn-ea"/>
              </a:rPr>
              <a:t>⑨</a:t>
            </a:r>
            <a:endParaRPr lang="en-US" altLang="ko-KR" sz="8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31" name="직사각형 30"/>
          <p:cNvSpPr/>
          <p:nvPr/>
        </p:nvSpPr>
        <p:spPr>
          <a:xfrm rot="10800000" flipV="1">
            <a:off x="4173845" y="3269872"/>
            <a:ext cx="1629884" cy="199671"/>
          </a:xfrm>
          <a:prstGeom prst="rect">
            <a:avLst/>
          </a:prstGeom>
          <a:solidFill>
            <a:srgbClr val="FF0000">
              <a:alpha val="24000"/>
            </a:srgbClr>
          </a:solidFill>
          <a:ln w="127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800" b="1" dirty="0" smtClean="0">
                <a:solidFill>
                  <a:srgbClr val="FF0000"/>
                </a:solidFill>
                <a:latin typeface="+mn-ea"/>
              </a:rPr>
              <a:t>⑩</a:t>
            </a:r>
            <a:endParaRPr lang="en-US" altLang="ko-KR" sz="8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33" name="직사각형 32"/>
          <p:cNvSpPr/>
          <p:nvPr/>
        </p:nvSpPr>
        <p:spPr>
          <a:xfrm rot="10800000" flipV="1">
            <a:off x="4173844" y="3493353"/>
            <a:ext cx="2015647" cy="199671"/>
          </a:xfrm>
          <a:prstGeom prst="rect">
            <a:avLst/>
          </a:prstGeom>
          <a:solidFill>
            <a:srgbClr val="FF0000">
              <a:alpha val="24000"/>
            </a:srgbClr>
          </a:solidFill>
          <a:ln w="127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800" b="1" dirty="0" smtClean="0">
                <a:solidFill>
                  <a:srgbClr val="FF0000"/>
                </a:solidFill>
                <a:latin typeface="+mn-ea"/>
              </a:rPr>
              <a:t>⑪</a:t>
            </a:r>
            <a:endParaRPr lang="en-US" altLang="ko-KR" sz="8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34" name="직사각형 33"/>
          <p:cNvSpPr/>
          <p:nvPr/>
        </p:nvSpPr>
        <p:spPr>
          <a:xfrm rot="10800000" flipV="1">
            <a:off x="1976705" y="4244296"/>
            <a:ext cx="1118919" cy="194169"/>
          </a:xfrm>
          <a:prstGeom prst="rect">
            <a:avLst/>
          </a:prstGeom>
          <a:solidFill>
            <a:srgbClr val="FF0000">
              <a:alpha val="24000"/>
            </a:srgbClr>
          </a:solidFill>
          <a:ln w="127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 smtClean="0">
                <a:solidFill>
                  <a:srgbClr val="FF0000"/>
                </a:solidFill>
                <a:latin typeface="+mn-ea"/>
              </a:rPr>
              <a:t>⑬</a:t>
            </a:r>
            <a:endParaRPr lang="en-US" altLang="ko-KR" sz="800" b="1" dirty="0" smtClean="0">
              <a:solidFill>
                <a:srgbClr val="FF0000"/>
              </a:solidFill>
              <a:latin typeface="+mn-ea"/>
            </a:endParaRPr>
          </a:p>
          <a:p>
            <a:pPr algn="ctr"/>
            <a:endParaRPr lang="en-US" altLang="ko-KR" sz="800" b="1" dirty="0">
              <a:solidFill>
                <a:srgbClr val="FF0000"/>
              </a:solidFill>
              <a:latin typeface="+mn-ea"/>
            </a:endParaRPr>
          </a:p>
          <a:p>
            <a:pPr algn="ctr"/>
            <a:endParaRPr lang="en-US" altLang="ko-KR" sz="800" b="1" dirty="0" smtClean="0">
              <a:solidFill>
                <a:srgbClr val="FF0000"/>
              </a:solidFill>
              <a:latin typeface="+mn-ea"/>
            </a:endParaRPr>
          </a:p>
          <a:p>
            <a:pPr algn="ctr"/>
            <a:endParaRPr lang="en-US" altLang="ko-KR" sz="8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35" name="직사각형 34"/>
          <p:cNvSpPr/>
          <p:nvPr/>
        </p:nvSpPr>
        <p:spPr>
          <a:xfrm rot="10800000" flipV="1">
            <a:off x="3095624" y="5515605"/>
            <a:ext cx="837483" cy="718604"/>
          </a:xfrm>
          <a:prstGeom prst="rect">
            <a:avLst/>
          </a:prstGeom>
          <a:solidFill>
            <a:srgbClr val="FF0000">
              <a:alpha val="24000"/>
            </a:srgbClr>
          </a:solidFill>
          <a:ln w="127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 smtClean="0">
                <a:solidFill>
                  <a:srgbClr val="FF0000"/>
                </a:solidFill>
                <a:latin typeface="+mn-ea"/>
              </a:rPr>
              <a:t>⑮</a:t>
            </a:r>
            <a:endParaRPr lang="en-US" altLang="ko-KR" sz="800" b="1" dirty="0" smtClean="0">
              <a:solidFill>
                <a:srgbClr val="FF0000"/>
              </a:solidFill>
              <a:latin typeface="+mn-ea"/>
            </a:endParaRPr>
          </a:p>
          <a:p>
            <a:pPr algn="ctr"/>
            <a:endParaRPr lang="en-US" altLang="ko-KR" sz="800" b="1" dirty="0">
              <a:solidFill>
                <a:srgbClr val="FF0000"/>
              </a:solidFill>
              <a:latin typeface="+mn-ea"/>
            </a:endParaRPr>
          </a:p>
          <a:p>
            <a:pPr algn="ctr"/>
            <a:endParaRPr lang="en-US" altLang="ko-KR" sz="800" b="1" dirty="0" smtClean="0">
              <a:solidFill>
                <a:srgbClr val="FF0000"/>
              </a:solidFill>
              <a:latin typeface="+mn-ea"/>
            </a:endParaRPr>
          </a:p>
          <a:p>
            <a:pPr algn="ctr"/>
            <a:endParaRPr lang="en-US" altLang="ko-KR" sz="8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36" name="직사각형 35"/>
          <p:cNvSpPr/>
          <p:nvPr/>
        </p:nvSpPr>
        <p:spPr>
          <a:xfrm rot="10800000" flipV="1">
            <a:off x="6200468" y="4666395"/>
            <a:ext cx="2762004" cy="123099"/>
          </a:xfrm>
          <a:prstGeom prst="rect">
            <a:avLst/>
          </a:prstGeom>
          <a:solidFill>
            <a:srgbClr val="FF0000">
              <a:alpha val="24000"/>
            </a:srgbClr>
          </a:solidFill>
          <a:ln w="127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altLang="ko-KR" sz="8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4860563" y="6572225"/>
            <a:ext cx="4259868" cy="162000"/>
          </a:xfrm>
          <a:prstGeom prst="rect">
            <a:avLst/>
          </a:prstGeom>
          <a:solidFill>
            <a:srgbClr val="F15C2A">
              <a:alpha val="11000"/>
            </a:srgbClr>
          </a:solidFill>
          <a:ln w="6350">
            <a:solidFill>
              <a:srgbClr val="F15C2A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 smtClean="0">
                <a:solidFill>
                  <a:srgbClr val="EE5D28"/>
                </a:solidFill>
                <a:latin typeface="+mn-ea"/>
              </a:rPr>
              <a:t>매출처코드</a:t>
            </a:r>
            <a:r>
              <a:rPr lang="en-US" altLang="ko-KR" sz="800" dirty="0" smtClean="0">
                <a:solidFill>
                  <a:srgbClr val="EE5D28"/>
                </a:solidFill>
                <a:latin typeface="+mn-ea"/>
              </a:rPr>
              <a:t>   </a:t>
            </a:r>
            <a:r>
              <a:rPr lang="ko-KR" altLang="en-US" sz="800" dirty="0" err="1" smtClean="0">
                <a:solidFill>
                  <a:srgbClr val="EE5D28"/>
                </a:solidFill>
                <a:latin typeface="+mn-ea"/>
              </a:rPr>
              <a:t>매출처명</a:t>
            </a:r>
            <a:r>
              <a:rPr lang="ko-KR" altLang="en-US" sz="800" dirty="0" smtClean="0">
                <a:solidFill>
                  <a:srgbClr val="EE5D28"/>
                </a:solidFill>
                <a:latin typeface="+mn-ea"/>
              </a:rPr>
              <a:t>   대표전화   가입지점   휴대전화    사업자번호</a:t>
            </a:r>
            <a:endParaRPr lang="en-US" altLang="ko-KR" sz="800" dirty="0" smtClean="0">
              <a:solidFill>
                <a:srgbClr val="EE5D28"/>
              </a:solidFill>
              <a:latin typeface="+mn-ea"/>
            </a:endParaRPr>
          </a:p>
        </p:txBody>
      </p:sp>
      <p:cxnSp>
        <p:nvCxnSpPr>
          <p:cNvPr id="38" name="직선 화살표 연결선 37"/>
          <p:cNvCxnSpPr>
            <a:stCxn id="36" idx="2"/>
            <a:endCxn id="37" idx="0"/>
          </p:cNvCxnSpPr>
          <p:nvPr/>
        </p:nvCxnSpPr>
        <p:spPr>
          <a:xfrm flipH="1">
            <a:off x="6990497" y="4789494"/>
            <a:ext cx="590973" cy="1782731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/>
          <p:cNvSpPr/>
          <p:nvPr/>
        </p:nvSpPr>
        <p:spPr>
          <a:xfrm>
            <a:off x="5972419" y="4390537"/>
            <a:ext cx="3148012" cy="1909035"/>
          </a:xfrm>
          <a:prstGeom prst="rect">
            <a:avLst/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+mn-ea"/>
            </a:endParaRPr>
          </a:p>
        </p:txBody>
      </p:sp>
      <p:sp>
        <p:nvSpPr>
          <p:cNvPr id="32" name="직사각형 31"/>
          <p:cNvSpPr/>
          <p:nvPr/>
        </p:nvSpPr>
        <p:spPr>
          <a:xfrm rot="10800000" flipV="1">
            <a:off x="1887689" y="3728450"/>
            <a:ext cx="1110772" cy="199671"/>
          </a:xfrm>
          <a:prstGeom prst="rect">
            <a:avLst/>
          </a:prstGeom>
          <a:solidFill>
            <a:srgbClr val="FF0000">
              <a:alpha val="24000"/>
            </a:srgbClr>
          </a:solidFill>
          <a:ln w="127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b="1" dirty="0" smtClean="0">
                <a:solidFill>
                  <a:srgbClr val="FF0000"/>
                </a:solidFill>
                <a:latin typeface="+mn-ea"/>
              </a:rPr>
              <a:t>⑫</a:t>
            </a:r>
            <a:endParaRPr lang="en-US" altLang="ko-KR" sz="8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39" name="직사각형 38"/>
          <p:cNvSpPr/>
          <p:nvPr/>
        </p:nvSpPr>
        <p:spPr>
          <a:xfrm rot="10800000" flipV="1">
            <a:off x="1974523" y="4697097"/>
            <a:ext cx="1110772" cy="199671"/>
          </a:xfrm>
          <a:prstGeom prst="rect">
            <a:avLst/>
          </a:prstGeom>
          <a:solidFill>
            <a:srgbClr val="FF0000">
              <a:alpha val="24000"/>
            </a:srgbClr>
          </a:solidFill>
          <a:ln w="127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b="1" dirty="0" smtClean="0">
                <a:solidFill>
                  <a:srgbClr val="FF0000"/>
                </a:solidFill>
                <a:latin typeface="+mn-ea"/>
              </a:rPr>
              <a:t>⑭</a:t>
            </a:r>
            <a:endParaRPr lang="en-US" altLang="ko-KR" sz="800" b="1" dirty="0">
              <a:solidFill>
                <a:srgbClr val="FF0000"/>
              </a:solidFill>
              <a:latin typeface="+mn-ea"/>
            </a:endParaRPr>
          </a:p>
        </p:txBody>
      </p:sp>
      <p:cxnSp>
        <p:nvCxnSpPr>
          <p:cNvPr id="52" name="직선 화살표 연결선 51"/>
          <p:cNvCxnSpPr>
            <a:stCxn id="18" idx="1"/>
            <a:endCxn id="9219" idx="0"/>
          </p:cNvCxnSpPr>
          <p:nvPr/>
        </p:nvCxnSpPr>
        <p:spPr>
          <a:xfrm>
            <a:off x="3848100" y="1924169"/>
            <a:ext cx="3706065" cy="248529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6482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5D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noFill/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5600"/>
              </a:lnSpc>
            </a:pPr>
            <a:r>
              <a:rPr lang="en-US" altLang="ko-KR" sz="4400" b="1" spc="-3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End of document</a:t>
            </a:r>
            <a:endParaRPr lang="ko-KR" altLang="en-US" sz="4400" b="1" spc="-3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464222" y="2284420"/>
            <a:ext cx="38282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pc="-1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유통</a:t>
            </a:r>
            <a:r>
              <a:rPr lang="en-US" altLang="ko-KR" spc="-1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pc="-1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물류 재고 및 </a:t>
            </a:r>
            <a:r>
              <a:rPr lang="ko-KR" altLang="en-US" spc="-15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고객관리 사용자 </a:t>
            </a:r>
            <a:r>
              <a:rPr lang="ko-KR" altLang="en-US" spc="-150" dirty="0" err="1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메뉴얼</a:t>
            </a:r>
            <a:endParaRPr lang="ko-KR" altLang="en-US" spc="-15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29715" y="5114701"/>
            <a:ext cx="2263775" cy="369332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1.0</a:t>
            </a:r>
          </a:p>
          <a:p>
            <a:pPr>
              <a:lnSpc>
                <a:spcPct val="150000"/>
              </a:lnSpc>
            </a:pPr>
            <a:r>
              <a:rPr lang="en-US" altLang="ko-KR" sz="8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2021-02-16</a:t>
            </a:r>
            <a:endParaRPr lang="en-US" altLang="ko-KR" sz="8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60388" y="5801714"/>
            <a:ext cx="2003754" cy="553998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김진석</a:t>
            </a:r>
            <a:r>
              <a:rPr lang="en-US" altLang="ko-KR" sz="8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en-US" altLang="ko-KR" sz="800" dirty="0" err="1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Jin</a:t>
            </a:r>
            <a:r>
              <a:rPr lang="en-US" altLang="ko-KR" sz="8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800" dirty="0" err="1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Seok</a:t>
            </a:r>
            <a:r>
              <a:rPr lang="en-US" altLang="ko-KR" sz="8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Kim)</a:t>
            </a:r>
          </a:p>
          <a:p>
            <a:pPr>
              <a:lnSpc>
                <a:spcPct val="150000"/>
              </a:lnSpc>
            </a:pPr>
            <a:r>
              <a:rPr lang="en-US" altLang="ko-KR" sz="8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stark78@naver.com</a:t>
            </a:r>
            <a:endParaRPr lang="ko-KR" altLang="en-US" sz="8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8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https://github.com/JinSeokKim78/Projects</a:t>
            </a:r>
            <a:endParaRPr lang="ko-KR" altLang="en-US" sz="8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60388" y="5108386"/>
            <a:ext cx="419915" cy="369332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Version.</a:t>
            </a:r>
          </a:p>
          <a:p>
            <a:pPr>
              <a:lnSpc>
                <a:spcPct val="150000"/>
              </a:lnSpc>
            </a:pPr>
            <a:r>
              <a:rPr lang="en-US" altLang="ko-KR" sz="8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Date.</a:t>
            </a:r>
            <a:endParaRPr lang="en-US" altLang="ko-KR" sz="8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295901" y="3885805"/>
            <a:ext cx="4419600" cy="2469907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재고관리 및 고객관리 가능한 프로그램 무료로 배포</a:t>
            </a:r>
            <a:r>
              <a:rPr lang="en-US" altLang="ko-KR" sz="11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1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설치 안내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!</a:t>
            </a:r>
            <a:r>
              <a:rPr lang="ko-KR" altLang="en-US" sz="8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ko-KR" altLang="en-US" sz="8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8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ko-KR" altLang="en-US" sz="8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8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본인이 개발하여</a:t>
            </a:r>
            <a:r>
              <a:rPr lang="en-US" altLang="ko-KR" sz="8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8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현업에서 장기간 사용된 관리 프로그램으로</a:t>
            </a:r>
            <a:r>
              <a:rPr lang="ko-KR" altLang="en-US" sz="8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ko-KR" altLang="en-US" sz="8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8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본래는 </a:t>
            </a:r>
            <a:r>
              <a:rPr lang="en-US" altLang="ko-KR" sz="8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POS</a:t>
            </a:r>
            <a:r>
              <a:rPr lang="ko-KR" altLang="en-US" sz="8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관리 </a:t>
            </a:r>
            <a:r>
              <a:rPr lang="en-US" altLang="ko-KR" sz="8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ERP</a:t>
            </a:r>
            <a:r>
              <a:rPr lang="ko-KR" altLang="en-US" sz="8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시스템으로 사용되었으나 단독으로도 충분히 활용도가 높아서 </a:t>
            </a:r>
            <a:endParaRPr lang="en-US" altLang="ko-KR" sz="800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8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이번 </a:t>
            </a:r>
            <a:r>
              <a:rPr lang="ko-KR" altLang="en-US" sz="8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기회에 배포하게 </a:t>
            </a:r>
            <a:r>
              <a:rPr lang="ko-KR" altLang="en-US" sz="8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되었습니다</a:t>
            </a:r>
            <a:br>
              <a:rPr lang="ko-KR" altLang="en-US" sz="8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8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ko-KR" altLang="en-US" sz="8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8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샘플로 설치파일과 </a:t>
            </a:r>
            <a:r>
              <a:rPr lang="ko-KR" altLang="en-US" sz="800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메뉴얼을</a:t>
            </a:r>
            <a:r>
              <a:rPr lang="ko-KR" altLang="en-US" sz="8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첨부하였습니다</a:t>
            </a:r>
            <a:r>
              <a:rPr lang="ko-KR" altLang="en-US" sz="8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ko-KR" altLang="en-US" sz="8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8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아래 </a:t>
            </a:r>
            <a:r>
              <a:rPr lang="ko-KR" altLang="en-US" sz="8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주소의 프로젝트 링크 페이지로 </a:t>
            </a:r>
            <a:r>
              <a:rPr lang="ko-KR" altLang="en-US" sz="8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이동해서 리스트 중 </a:t>
            </a:r>
            <a:r>
              <a:rPr lang="en-US" altLang="ko-KR" sz="8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SETUP_ERP_Ver1.zip</a:t>
            </a:r>
            <a:r>
              <a:rPr lang="ko-KR" altLang="en-US" sz="8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을 다운로드 </a:t>
            </a:r>
            <a:r>
              <a:rPr lang="en-US" altLang="ko-KR" sz="8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sz="8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설치파일</a:t>
            </a:r>
            <a:r>
              <a:rPr lang="en-US" altLang="ko-KR" sz="8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(setup.exe)</a:t>
            </a:r>
            <a:r>
              <a:rPr lang="ko-KR" altLang="en-US" sz="8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을 설치 후 시연해보고 궁금한 사항 있으면 </a:t>
            </a:r>
            <a:r>
              <a:rPr lang="ko-KR" altLang="en-US" sz="8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메일 남겨주세요</a:t>
            </a:r>
            <a:endParaRPr lang="en-US" altLang="ko-KR" sz="800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8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8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테스트 사용자 계정 </a:t>
            </a:r>
            <a:r>
              <a:rPr lang="en-US" altLang="ko-KR" sz="8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admin/admin</a:t>
            </a:r>
            <a:r>
              <a:rPr lang="ko-KR" altLang="en-US" sz="8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ko-KR" altLang="en-US" sz="8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8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ko-KR" altLang="en-US" sz="8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8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https://github.com/JinSeokKim78/Projects</a:t>
            </a:r>
            <a:endParaRPr lang="en-US" altLang="ko-KR" sz="800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38732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5D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10297562" y="348016"/>
            <a:ext cx="292067" cy="2165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600" dirty="0">
                <a:solidFill>
                  <a:schemeClr val="bg1"/>
                </a:solidFill>
                <a:ea typeface="나눔고딕" panose="020D0604000000000000" pitchFamily="50" charset="-127"/>
              </a:rPr>
              <a:t>5/5</a:t>
            </a:r>
            <a:endParaRPr lang="ko-KR" altLang="en-US" sz="600" dirty="0">
              <a:solidFill>
                <a:schemeClr val="bg1"/>
              </a:solidFill>
              <a:ea typeface="나눔고딕" panose="020D0604000000000000" pitchFamily="50" charset="-127"/>
            </a:endParaRPr>
          </a:p>
        </p:txBody>
      </p:sp>
      <p:sp>
        <p:nvSpPr>
          <p:cNvPr id="9" name="제목 8"/>
          <p:cNvSpPr>
            <a:spLocks noGrp="1"/>
          </p:cNvSpPr>
          <p:nvPr>
            <p:ph type="title"/>
          </p:nvPr>
        </p:nvSpPr>
        <p:spPr>
          <a:xfrm>
            <a:off x="560387" y="1565271"/>
            <a:ext cx="8543925" cy="661720"/>
          </a:xfrm>
        </p:spPr>
        <p:txBody>
          <a:bodyPr/>
          <a:lstStyle/>
          <a:p>
            <a:r>
              <a:rPr lang="ko-KR" altLang="en-US" spc="-150" dirty="0" smtClean="0">
                <a:solidFill>
                  <a:schemeClr val="bg1"/>
                </a:solidFill>
              </a:rPr>
              <a:t>품목관리</a:t>
            </a:r>
            <a:endParaRPr lang="ko-KR" altLang="en-US" spc="-150" dirty="0">
              <a:solidFill>
                <a:schemeClr val="bg1"/>
              </a:solidFill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555116" y="2356608"/>
            <a:ext cx="879049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60388" y="2486226"/>
            <a:ext cx="846386" cy="126957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chemeClr val="bg1"/>
                </a:solidFill>
                <a:latin typeface="+mn-ea"/>
              </a:rPr>
              <a:t>기본정보 관리</a:t>
            </a:r>
            <a:endParaRPr lang="ko-KR" altLang="en-US" sz="11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chemeClr val="bg1"/>
                </a:solidFill>
                <a:latin typeface="+mn-ea"/>
              </a:rPr>
              <a:t>행사 관리 </a:t>
            </a:r>
            <a:endParaRPr lang="en-US" altLang="ko-KR" sz="1100" dirty="0" smtClean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chemeClr val="bg1"/>
                </a:solidFill>
                <a:latin typeface="+mn-ea"/>
              </a:rPr>
              <a:t>분류 </a:t>
            </a:r>
            <a:r>
              <a:rPr lang="ko-KR" altLang="en-US" sz="1100" dirty="0" smtClean="0">
                <a:solidFill>
                  <a:schemeClr val="bg1"/>
                </a:solidFill>
                <a:latin typeface="+mn-ea"/>
              </a:rPr>
              <a:t>관리</a:t>
            </a:r>
            <a:endParaRPr lang="en-US" altLang="ko-KR" sz="1100" dirty="0" smtClean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chemeClr val="bg1"/>
                </a:solidFill>
                <a:latin typeface="+mn-ea"/>
              </a:rPr>
              <a:t>적재위치 </a:t>
            </a:r>
            <a:r>
              <a:rPr lang="ko-KR" altLang="en-US" sz="1100" dirty="0" smtClean="0">
                <a:solidFill>
                  <a:schemeClr val="bg1"/>
                </a:solidFill>
                <a:latin typeface="+mn-ea"/>
              </a:rPr>
              <a:t>관리</a:t>
            </a:r>
            <a:endParaRPr lang="en-US" altLang="ko-KR" sz="1100" dirty="0" smtClean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chemeClr val="bg1"/>
                </a:solidFill>
                <a:latin typeface="+mn-ea"/>
              </a:rPr>
              <a:t>바코드 관리</a:t>
            </a:r>
            <a:endParaRPr lang="ko-KR" altLang="en-US" sz="11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29961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010CD-12E9-4091-8357-9D5CDF929741}" type="slidenum">
              <a:rPr lang="ko-KR" altLang="en-US" smtClean="0"/>
              <a:pPr/>
              <a:t>8</a:t>
            </a:fld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562846" y="584200"/>
            <a:ext cx="506549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800" dirty="0" smtClean="0">
                <a:solidFill>
                  <a:srgbClr val="F15C2A"/>
                </a:solidFill>
                <a:latin typeface="+mn-ea"/>
              </a:rPr>
              <a:t>2. </a:t>
            </a:r>
            <a:r>
              <a:rPr lang="ko-KR" altLang="en-US" sz="800" dirty="0" smtClean="0">
                <a:solidFill>
                  <a:srgbClr val="F15C2A"/>
                </a:solidFill>
                <a:latin typeface="+mn-ea"/>
              </a:rPr>
              <a:t>품목관리</a:t>
            </a:r>
            <a:endParaRPr lang="en-US" altLang="ko-KR" sz="800" dirty="0">
              <a:solidFill>
                <a:srgbClr val="F15C2A"/>
              </a:solidFill>
              <a:latin typeface="+mn-ea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60388" y="745783"/>
            <a:ext cx="1022716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400" b="1" spc="-50" dirty="0" smtClean="0">
                <a:solidFill>
                  <a:srgbClr val="F15C2A"/>
                </a:solidFill>
                <a:latin typeface="+mn-ea"/>
              </a:rPr>
              <a:t>기본정보 관리</a:t>
            </a:r>
            <a:endParaRPr lang="ko-KR" altLang="en-US" sz="1400" b="1" spc="-50" dirty="0">
              <a:solidFill>
                <a:srgbClr val="F15C2A"/>
              </a:solidFill>
              <a:latin typeface="+mn-ea"/>
            </a:endParaRPr>
          </a:p>
        </p:txBody>
      </p:sp>
      <p:pic>
        <p:nvPicPr>
          <p:cNvPr id="1026" name="Picture 2" descr="C:\Users\jsk\Desktop\캡처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46" y="1447800"/>
            <a:ext cx="2674591" cy="1819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직선 연결선 16"/>
          <p:cNvCxnSpPr/>
          <p:nvPr/>
        </p:nvCxnSpPr>
        <p:spPr>
          <a:xfrm>
            <a:off x="3420788" y="1447800"/>
            <a:ext cx="1" cy="3989229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>
            <a:off x="6459263" y="1447799"/>
            <a:ext cx="1" cy="3989229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7" name="Picture 3" descr="C:\Users\jsk\Desktop\캡처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0450" y="1447799"/>
            <a:ext cx="2674800" cy="1841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jsk\Desktop\캡처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3212" y="1454654"/>
            <a:ext cx="2674800" cy="1834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/>
          <p:cNvSpPr txBox="1"/>
          <p:nvPr/>
        </p:nvSpPr>
        <p:spPr>
          <a:xfrm>
            <a:off x="612163" y="3470606"/>
            <a:ext cx="2575956" cy="15927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spc="-30" dirty="0" smtClean="0">
                <a:latin typeface="+mn-ea"/>
              </a:rPr>
              <a:t>품목이름 입력</a:t>
            </a:r>
            <a:endParaRPr lang="en-US" altLang="ko-KR" sz="1000" spc="-30" dirty="0">
              <a:latin typeface="+mn-ea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spc="-30" dirty="0" smtClean="0">
                <a:latin typeface="+mn-ea"/>
              </a:rPr>
              <a:t>구입 거래처 </a:t>
            </a:r>
            <a:r>
              <a:rPr lang="ko-KR" altLang="en-US" sz="1000" spc="-30" dirty="0" smtClean="0">
                <a:latin typeface="+mn-ea"/>
              </a:rPr>
              <a:t>선택</a:t>
            </a:r>
            <a:endParaRPr lang="en-US" altLang="ko-KR" sz="1000" spc="-30" dirty="0">
              <a:latin typeface="+mn-ea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spc="-30" dirty="0" smtClean="0">
                <a:latin typeface="+mn-ea"/>
              </a:rPr>
              <a:t>면</a:t>
            </a:r>
            <a:r>
              <a:rPr lang="en-US" altLang="ko-KR" sz="1000" spc="-30" dirty="0" smtClean="0">
                <a:latin typeface="+mn-ea"/>
              </a:rPr>
              <a:t>/</a:t>
            </a:r>
            <a:r>
              <a:rPr lang="ko-KR" altLang="en-US" sz="1000" spc="-30" dirty="0" smtClean="0">
                <a:latin typeface="+mn-ea"/>
              </a:rPr>
              <a:t>과세 구분</a:t>
            </a:r>
            <a:endParaRPr lang="en-US" altLang="ko-KR" sz="1000" spc="-30" dirty="0">
              <a:latin typeface="+mn-ea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spc="-30" dirty="0" smtClean="0">
                <a:latin typeface="+mn-ea"/>
              </a:rPr>
              <a:t>매입</a:t>
            </a:r>
            <a:r>
              <a:rPr lang="en-US" altLang="ko-KR" sz="1000" spc="-30" dirty="0" smtClean="0">
                <a:latin typeface="+mn-ea"/>
              </a:rPr>
              <a:t>/</a:t>
            </a:r>
            <a:r>
              <a:rPr lang="ko-KR" altLang="en-US" sz="1000" spc="-30" dirty="0" smtClean="0">
                <a:latin typeface="+mn-ea"/>
              </a:rPr>
              <a:t>판매 단가 입력</a:t>
            </a:r>
            <a:endParaRPr lang="en-US" altLang="ko-KR" sz="1000" spc="-30" dirty="0">
              <a:latin typeface="+mn-ea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spc="-30" dirty="0" smtClean="0">
                <a:latin typeface="+mn-ea"/>
              </a:rPr>
              <a:t>단위 선택 및 구성 </a:t>
            </a:r>
            <a:r>
              <a:rPr lang="ko-KR" altLang="en-US" sz="1000" spc="-30" dirty="0" smtClean="0">
                <a:latin typeface="+mn-ea"/>
              </a:rPr>
              <a:t>수량</a:t>
            </a:r>
            <a:r>
              <a:rPr lang="en-US" altLang="ko-KR" sz="1000" spc="-30" dirty="0" smtClean="0">
                <a:latin typeface="+mn-ea"/>
              </a:rPr>
              <a:t>(</a:t>
            </a:r>
            <a:r>
              <a:rPr lang="ko-KR" altLang="en-US" sz="1000" spc="-30" dirty="0" smtClean="0">
                <a:latin typeface="+mn-ea"/>
              </a:rPr>
              <a:t>박스</a:t>
            </a:r>
            <a:r>
              <a:rPr lang="en-US" altLang="ko-KR" sz="1000" spc="-30" dirty="0" smtClean="0">
                <a:latin typeface="+mn-ea"/>
              </a:rPr>
              <a:t>/</a:t>
            </a:r>
            <a:r>
              <a:rPr lang="ko-KR" altLang="en-US" sz="1000" spc="-30" dirty="0" smtClean="0">
                <a:latin typeface="+mn-ea"/>
              </a:rPr>
              <a:t>낱개</a:t>
            </a:r>
            <a:r>
              <a:rPr lang="en-US" altLang="ko-KR" sz="1000" spc="-30" dirty="0" smtClean="0">
                <a:latin typeface="+mn-ea"/>
              </a:rPr>
              <a:t>)</a:t>
            </a:r>
            <a:r>
              <a:rPr lang="ko-KR" altLang="en-US" sz="1000" spc="-30" dirty="0" smtClean="0">
                <a:latin typeface="+mn-ea"/>
              </a:rPr>
              <a:t> </a:t>
            </a:r>
            <a:r>
              <a:rPr lang="ko-KR" altLang="en-US" sz="1000" spc="-30" dirty="0" smtClean="0">
                <a:latin typeface="+mn-ea"/>
              </a:rPr>
              <a:t>입력</a:t>
            </a:r>
            <a:endParaRPr lang="en-US" altLang="ko-KR" sz="1000" spc="-30" dirty="0" smtClean="0">
              <a:latin typeface="+mn-ea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spc="-30" dirty="0" smtClean="0">
                <a:latin typeface="+mn-ea"/>
              </a:rPr>
              <a:t>적정재고 입력</a:t>
            </a:r>
            <a:endParaRPr lang="en-US" altLang="ko-KR" sz="1000" spc="-30" dirty="0" smtClean="0">
              <a:latin typeface="+mn-ea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spc="-30" dirty="0" smtClean="0">
                <a:latin typeface="+mn-ea"/>
              </a:rPr>
              <a:t>할인 가능여부 선택</a:t>
            </a:r>
            <a:endParaRPr lang="en-US" altLang="ko-KR" sz="1000" spc="-30" dirty="0">
              <a:latin typeface="+mn-ea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spc="-30" dirty="0" smtClean="0">
                <a:latin typeface="+mn-ea"/>
              </a:rPr>
              <a:t>기타 관리항목 작성</a:t>
            </a:r>
            <a:r>
              <a:rPr lang="en-US" altLang="ko-KR" sz="1000" spc="-30" dirty="0" smtClean="0">
                <a:latin typeface="+mn-ea"/>
              </a:rPr>
              <a:t>/</a:t>
            </a:r>
            <a:r>
              <a:rPr lang="ko-KR" altLang="en-US" sz="1000" spc="-30" dirty="0" smtClean="0">
                <a:latin typeface="+mn-ea"/>
              </a:rPr>
              <a:t>선택</a:t>
            </a:r>
            <a:endParaRPr lang="en-US" altLang="ko-KR" sz="1000" spc="-30" dirty="0">
              <a:latin typeface="+mn-ea"/>
            </a:endParaRPr>
          </a:p>
        </p:txBody>
      </p:sp>
      <p:pic>
        <p:nvPicPr>
          <p:cNvPr id="1029" name="Picture 5" descr="C:\Users\jsk\Desktop\캡처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388" y="5691187"/>
            <a:ext cx="2333625" cy="23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/>
          <p:cNvSpPr txBox="1"/>
          <p:nvPr/>
        </p:nvSpPr>
        <p:spPr>
          <a:xfrm>
            <a:off x="560387" y="5931639"/>
            <a:ext cx="85550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spc="-30" dirty="0" smtClean="0">
                <a:latin typeface="+mn-ea"/>
              </a:rPr>
              <a:t>&lt;</a:t>
            </a:r>
            <a:r>
              <a:rPr lang="ko-KR" altLang="en-US" sz="1000" b="1" spc="-30" dirty="0" smtClean="0">
                <a:latin typeface="+mn-ea"/>
              </a:rPr>
              <a:t>팝업 창 사용법</a:t>
            </a:r>
            <a:r>
              <a:rPr lang="en-US" altLang="ko-KR" sz="1000" b="1" spc="-30" dirty="0" smtClean="0">
                <a:latin typeface="+mn-ea"/>
              </a:rPr>
              <a:t>&gt;</a:t>
            </a:r>
          </a:p>
          <a:p>
            <a:pPr marL="228600" indent="-228600">
              <a:buAutoNum type="arabicPeriod"/>
            </a:pPr>
            <a:r>
              <a:rPr lang="ko-KR" altLang="en-US" sz="1000" spc="-30" dirty="0" smtClean="0">
                <a:latin typeface="+mn-ea"/>
              </a:rPr>
              <a:t>입력 후 </a:t>
            </a:r>
            <a:r>
              <a:rPr lang="en-US" altLang="ko-KR" sz="1000" spc="-30" dirty="0" smtClean="0">
                <a:latin typeface="+mn-ea"/>
              </a:rPr>
              <a:t>Enter Key, </a:t>
            </a:r>
            <a:r>
              <a:rPr lang="ko-KR" altLang="en-US" sz="1000" spc="-30" dirty="0" smtClean="0">
                <a:latin typeface="+mn-ea"/>
              </a:rPr>
              <a:t>자동으로 검색</a:t>
            </a:r>
            <a:endParaRPr lang="en-US" altLang="ko-KR" sz="1000" spc="-30" dirty="0" smtClean="0">
              <a:latin typeface="+mn-ea"/>
            </a:endParaRPr>
          </a:p>
          <a:p>
            <a:pPr marL="228600" indent="-228600">
              <a:buAutoNum type="arabicPeriod"/>
            </a:pPr>
            <a:r>
              <a:rPr lang="ko-KR" altLang="en-US" sz="1000" spc="-30" dirty="0" smtClean="0">
                <a:latin typeface="+mn-ea"/>
              </a:rPr>
              <a:t>선택 시 커서 포커스</a:t>
            </a:r>
            <a:r>
              <a:rPr lang="en-US" altLang="ko-KR" sz="1000" spc="-30" dirty="0" smtClean="0">
                <a:latin typeface="+mn-ea"/>
              </a:rPr>
              <a:t>, </a:t>
            </a:r>
            <a:r>
              <a:rPr lang="ko-KR" altLang="en-US" sz="1000" spc="-30" dirty="0" smtClean="0">
                <a:latin typeface="+mn-ea"/>
              </a:rPr>
              <a:t>마우스 오른쪽 클릭 또는 </a:t>
            </a:r>
            <a:r>
              <a:rPr lang="en-US" altLang="ko-KR" sz="1000" spc="-30" dirty="0" smtClean="0">
                <a:latin typeface="+mn-ea"/>
              </a:rPr>
              <a:t>F1 key</a:t>
            </a:r>
          </a:p>
          <a:p>
            <a:pPr marL="228600" indent="-228600">
              <a:buAutoNum type="arabicPeriod"/>
            </a:pPr>
            <a:r>
              <a:rPr lang="ko-KR" altLang="en-US" sz="1000" spc="-30" dirty="0" smtClean="0">
                <a:latin typeface="+mn-ea"/>
              </a:rPr>
              <a:t>팝업 창에서 해당목록 선택은 더블클릭</a:t>
            </a:r>
            <a:endParaRPr lang="en-US" altLang="ko-KR" sz="1000" spc="-30" dirty="0">
              <a:latin typeface="+mn-ea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649872" y="3470606"/>
            <a:ext cx="2575956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spc="-30" dirty="0" smtClean="0">
                <a:latin typeface="+mn-ea"/>
              </a:rPr>
              <a:t>묶음단위 </a:t>
            </a:r>
            <a:r>
              <a:rPr lang="ko-KR" altLang="en-US" sz="1000" spc="-30" dirty="0" smtClean="0">
                <a:latin typeface="+mn-ea"/>
              </a:rPr>
              <a:t>품목에 대해서 </a:t>
            </a:r>
            <a:r>
              <a:rPr lang="ko-KR" altLang="en-US" sz="1000" spc="-30" dirty="0" smtClean="0">
                <a:latin typeface="+mn-ea"/>
              </a:rPr>
              <a:t>확인 및 해지</a:t>
            </a:r>
            <a:endParaRPr lang="en-US" altLang="ko-KR" sz="1000" spc="-30" dirty="0" smtClean="0">
              <a:latin typeface="+mn-ea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spc="-30" dirty="0" smtClean="0">
                <a:latin typeface="+mn-ea"/>
              </a:rPr>
              <a:t>낱개로 재고관리를 진행하고자 할 때</a:t>
            </a:r>
            <a:endParaRPr lang="en-US" altLang="ko-KR" sz="1000" spc="-30" dirty="0" smtClean="0">
              <a:latin typeface="+mn-ea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702634" y="3470606"/>
            <a:ext cx="2575956" cy="5924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spc="-30" dirty="0" smtClean="0">
                <a:latin typeface="+mn-ea"/>
              </a:rPr>
              <a:t>바코드가 다른 같은 품목 </a:t>
            </a:r>
            <a:r>
              <a:rPr lang="ko-KR" altLang="en-US" sz="1000" spc="-30" dirty="0" smtClean="0">
                <a:latin typeface="+mn-ea"/>
              </a:rPr>
              <a:t>연결 및 해지</a:t>
            </a:r>
            <a:endParaRPr lang="en-US" altLang="ko-KR" sz="1000" spc="-30" dirty="0" smtClean="0">
              <a:latin typeface="+mn-ea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spc="-30" dirty="0" smtClean="0">
                <a:latin typeface="+mn-ea"/>
              </a:rPr>
              <a:t>바코드는 다르지만 같은 품목으로 관리하고자 할 때</a:t>
            </a:r>
            <a:endParaRPr lang="en-US" altLang="ko-KR" sz="1000" spc="-30" dirty="0">
              <a:latin typeface="+mn-ea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240527" y="2004181"/>
            <a:ext cx="464573" cy="64294"/>
          </a:xfrm>
          <a:prstGeom prst="rect">
            <a:avLst/>
          </a:prstGeom>
          <a:solidFill>
            <a:srgbClr val="FF0000">
              <a:alpha val="24000"/>
            </a:srgbClr>
          </a:solidFill>
          <a:ln w="127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+mn-ea"/>
            </a:endParaRPr>
          </a:p>
        </p:txBody>
      </p:sp>
      <p:cxnSp>
        <p:nvCxnSpPr>
          <p:cNvPr id="18" name="직선 화살표 연결선 17"/>
          <p:cNvCxnSpPr>
            <a:stCxn id="16" idx="2"/>
            <a:endCxn id="20" idx="0"/>
          </p:cNvCxnSpPr>
          <p:nvPr/>
        </p:nvCxnSpPr>
        <p:spPr>
          <a:xfrm flipH="1">
            <a:off x="1725690" y="2068475"/>
            <a:ext cx="747124" cy="3611525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/>
          <p:cNvSpPr/>
          <p:nvPr/>
        </p:nvSpPr>
        <p:spPr>
          <a:xfrm>
            <a:off x="581896" y="5680000"/>
            <a:ext cx="2287587" cy="239787"/>
          </a:xfrm>
          <a:prstGeom prst="rect">
            <a:avLst/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+mn-ea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117076" y="1775579"/>
            <a:ext cx="988448" cy="148469"/>
          </a:xfrm>
          <a:prstGeom prst="rect">
            <a:avLst/>
          </a:prstGeom>
          <a:solidFill>
            <a:srgbClr val="FF0000">
              <a:alpha val="24000"/>
            </a:srgbClr>
          </a:solidFill>
          <a:ln w="127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+mn-ea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8165080" y="1720396"/>
            <a:ext cx="988448" cy="222704"/>
          </a:xfrm>
          <a:prstGeom prst="rect">
            <a:avLst/>
          </a:prstGeom>
          <a:solidFill>
            <a:srgbClr val="FF0000">
              <a:alpha val="24000"/>
            </a:srgbClr>
          </a:solidFill>
          <a:ln w="127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+mn-ea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3600450" y="4266978"/>
            <a:ext cx="4564630" cy="876692"/>
          </a:xfrm>
          <a:prstGeom prst="rect">
            <a:avLst/>
          </a:prstGeom>
          <a:solidFill>
            <a:srgbClr val="F15C2A">
              <a:alpha val="11000"/>
            </a:srgbClr>
          </a:solidFill>
          <a:ln w="6350">
            <a:solidFill>
              <a:srgbClr val="F15C2A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 smtClean="0">
                <a:solidFill>
                  <a:schemeClr val="tx1"/>
                </a:solidFill>
                <a:latin typeface="+mn-ea"/>
              </a:rPr>
              <a:t>품</a:t>
            </a:r>
            <a:r>
              <a:rPr lang="ko-KR" altLang="en-US" sz="1100" b="1" dirty="0">
                <a:solidFill>
                  <a:schemeClr val="tx1"/>
                </a:solidFill>
                <a:latin typeface="+mn-ea"/>
              </a:rPr>
              <a:t>목</a:t>
            </a:r>
            <a:r>
              <a:rPr lang="ko-KR" altLang="en-US" sz="1100" b="1" dirty="0" smtClean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sz="1100" b="1" dirty="0" smtClean="0">
                <a:solidFill>
                  <a:schemeClr val="tx1"/>
                </a:solidFill>
                <a:latin typeface="+mn-ea"/>
              </a:rPr>
              <a:t>생성은</a:t>
            </a:r>
            <a:endParaRPr lang="en-US" altLang="ko-KR" sz="1100" b="1" dirty="0" smtClean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1100" b="1" dirty="0" smtClean="0">
                <a:solidFill>
                  <a:schemeClr val="tx1"/>
                </a:solidFill>
                <a:latin typeface="+mn-ea"/>
              </a:rPr>
              <a:t>통합관리 </a:t>
            </a:r>
            <a:r>
              <a:rPr lang="en-US" altLang="ko-KR" sz="1100" b="1" dirty="0" smtClean="0">
                <a:solidFill>
                  <a:schemeClr val="tx1"/>
                </a:solidFill>
                <a:latin typeface="+mn-ea"/>
              </a:rPr>
              <a:t>&gt; </a:t>
            </a:r>
            <a:r>
              <a:rPr lang="ko-KR" altLang="en-US" sz="1100" b="1" dirty="0" smtClean="0">
                <a:solidFill>
                  <a:schemeClr val="tx1"/>
                </a:solidFill>
                <a:latin typeface="+mn-ea"/>
              </a:rPr>
              <a:t>상품 관리 </a:t>
            </a:r>
            <a:r>
              <a:rPr lang="en-US" altLang="ko-KR" sz="1100" b="1" dirty="0" smtClean="0">
                <a:solidFill>
                  <a:schemeClr val="tx1"/>
                </a:solidFill>
                <a:latin typeface="+mn-ea"/>
              </a:rPr>
              <a:t>&gt; </a:t>
            </a:r>
            <a:r>
              <a:rPr lang="ko-KR" altLang="en-US" sz="1100" b="1" dirty="0" smtClean="0">
                <a:solidFill>
                  <a:schemeClr val="tx1"/>
                </a:solidFill>
                <a:latin typeface="+mn-ea"/>
              </a:rPr>
              <a:t>등록과 동시에 </a:t>
            </a:r>
            <a:r>
              <a:rPr lang="ko-KR" altLang="en-US" sz="1100" b="1" dirty="0" smtClean="0">
                <a:solidFill>
                  <a:schemeClr val="tx1"/>
                </a:solidFill>
                <a:latin typeface="+mn-ea"/>
              </a:rPr>
              <a:t>각 지점 및 창고로 자동배포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63779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010CD-12E9-4091-8357-9D5CDF929741}" type="slidenum">
              <a:rPr lang="ko-KR" altLang="en-US" smtClean="0"/>
              <a:pPr/>
              <a:t>9</a:t>
            </a:fld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562846" y="584200"/>
            <a:ext cx="506549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800" dirty="0">
                <a:solidFill>
                  <a:srgbClr val="F15C2A"/>
                </a:solidFill>
                <a:latin typeface="+mn-ea"/>
              </a:rPr>
              <a:t>2. </a:t>
            </a:r>
            <a:r>
              <a:rPr lang="ko-KR" altLang="en-US" sz="800" dirty="0">
                <a:solidFill>
                  <a:srgbClr val="F15C2A"/>
                </a:solidFill>
                <a:latin typeface="+mn-ea"/>
              </a:rPr>
              <a:t>품목관리</a:t>
            </a:r>
            <a:endParaRPr lang="en-US" altLang="ko-KR" sz="800" dirty="0">
              <a:solidFill>
                <a:srgbClr val="F15C2A"/>
              </a:solidFill>
              <a:latin typeface="+mn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60388" y="745783"/>
            <a:ext cx="690895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400" b="1" spc="-50" dirty="0" smtClean="0">
                <a:solidFill>
                  <a:srgbClr val="F15C2A"/>
                </a:solidFill>
                <a:latin typeface="+mn-ea"/>
              </a:rPr>
              <a:t>행사 관리</a:t>
            </a:r>
            <a:endParaRPr lang="ko-KR" altLang="en-US" sz="1400" b="1" spc="-50" dirty="0">
              <a:solidFill>
                <a:srgbClr val="F15C2A"/>
              </a:solidFill>
              <a:latin typeface="+mn-ea"/>
            </a:endParaRPr>
          </a:p>
        </p:txBody>
      </p:sp>
      <p:pic>
        <p:nvPicPr>
          <p:cNvPr id="2050" name="Picture 2" descr="C:\Users\jsk\Desktop\캡처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388" y="1447799"/>
            <a:ext cx="6681798" cy="4543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7330044" y="1447799"/>
            <a:ext cx="2423556" cy="8233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b="1" spc="-30" dirty="0" smtClean="0">
                <a:latin typeface="+mn-ea"/>
              </a:rPr>
              <a:t>이벤트</a:t>
            </a:r>
            <a:r>
              <a:rPr lang="en-US" altLang="ko-KR" sz="1000" b="1" spc="-30" dirty="0" smtClean="0">
                <a:latin typeface="+mn-ea"/>
              </a:rPr>
              <a:t>/</a:t>
            </a:r>
            <a:r>
              <a:rPr lang="ko-KR" altLang="en-US" sz="1000" b="1" spc="-30" dirty="0" smtClean="0">
                <a:latin typeface="+mn-ea"/>
              </a:rPr>
              <a:t>캠페인 </a:t>
            </a:r>
            <a:r>
              <a:rPr lang="ko-KR" altLang="en-US" sz="1000" b="1" spc="-30" dirty="0" smtClean="0">
                <a:latin typeface="+mn-ea"/>
              </a:rPr>
              <a:t>생성</a:t>
            </a:r>
            <a:endParaRPr lang="en-US" altLang="ko-KR" sz="1000" b="1" spc="-30" dirty="0">
              <a:latin typeface="+mn-ea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spc="-30" dirty="0" smtClean="0">
                <a:latin typeface="+mn-ea"/>
              </a:rPr>
              <a:t>판매기간 선택</a:t>
            </a:r>
            <a:r>
              <a:rPr lang="en-US" altLang="ko-KR" sz="1000" spc="-30" dirty="0" smtClean="0">
                <a:latin typeface="+mn-ea"/>
              </a:rPr>
              <a:t>(</a:t>
            </a:r>
            <a:r>
              <a:rPr lang="ko-KR" altLang="en-US" sz="1000" spc="-30" dirty="0" smtClean="0">
                <a:latin typeface="+mn-ea"/>
              </a:rPr>
              <a:t>기간</a:t>
            </a:r>
            <a:r>
              <a:rPr lang="en-US" altLang="ko-KR" sz="1000" spc="-30" dirty="0" smtClean="0">
                <a:latin typeface="+mn-ea"/>
              </a:rPr>
              <a:t>/</a:t>
            </a:r>
            <a:r>
              <a:rPr lang="ko-KR" altLang="en-US" sz="1000" spc="-30" dirty="0" smtClean="0">
                <a:latin typeface="+mn-ea"/>
              </a:rPr>
              <a:t>요일</a:t>
            </a:r>
            <a:r>
              <a:rPr lang="en-US" altLang="ko-KR" sz="1000" spc="-30" dirty="0" smtClean="0">
                <a:latin typeface="+mn-ea"/>
              </a:rPr>
              <a:t>)</a:t>
            </a:r>
            <a:endParaRPr lang="en-US" altLang="ko-KR" sz="1000" spc="-30" dirty="0">
              <a:latin typeface="+mn-ea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spc="-30" dirty="0" smtClean="0">
                <a:latin typeface="+mn-ea"/>
              </a:rPr>
              <a:t>상품별 </a:t>
            </a:r>
            <a:r>
              <a:rPr lang="ko-KR" altLang="en-US" sz="1000" spc="-30" dirty="0" smtClean="0">
                <a:latin typeface="+mn-ea"/>
              </a:rPr>
              <a:t>원가 </a:t>
            </a:r>
            <a:r>
              <a:rPr lang="ko-KR" altLang="en-US" sz="1000" spc="-30" dirty="0" smtClean="0">
                <a:latin typeface="+mn-ea"/>
              </a:rPr>
              <a:t>및 </a:t>
            </a:r>
            <a:r>
              <a:rPr lang="ko-KR" altLang="en-US" sz="1000" spc="-30" dirty="0" smtClean="0">
                <a:latin typeface="+mn-ea"/>
              </a:rPr>
              <a:t>판매가 </a:t>
            </a:r>
            <a:r>
              <a:rPr lang="ko-KR" altLang="en-US" sz="1000" spc="-30" dirty="0" smtClean="0">
                <a:latin typeface="+mn-ea"/>
              </a:rPr>
              <a:t>입력</a:t>
            </a:r>
            <a:endParaRPr lang="en-US" altLang="ko-KR" sz="1000" spc="-30" dirty="0">
              <a:latin typeface="+mn-ea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000" spc="-30" dirty="0" smtClean="0">
                <a:latin typeface="+mn-ea"/>
              </a:rPr>
              <a:t>할인율 </a:t>
            </a:r>
            <a:r>
              <a:rPr lang="ko-KR" altLang="en-US" sz="1000" spc="-30" dirty="0" smtClean="0">
                <a:latin typeface="+mn-ea"/>
              </a:rPr>
              <a:t>개별</a:t>
            </a:r>
            <a:r>
              <a:rPr lang="en-US" altLang="ko-KR" sz="1000" spc="-30" dirty="0" smtClean="0">
                <a:latin typeface="+mn-ea"/>
              </a:rPr>
              <a:t>/</a:t>
            </a:r>
            <a:r>
              <a:rPr lang="ko-KR" altLang="en-US" sz="1000" spc="-30" dirty="0" smtClean="0">
                <a:latin typeface="+mn-ea"/>
              </a:rPr>
              <a:t>일괄 </a:t>
            </a:r>
            <a:r>
              <a:rPr lang="ko-KR" altLang="en-US" sz="1000" spc="-30" dirty="0" smtClean="0">
                <a:latin typeface="+mn-ea"/>
              </a:rPr>
              <a:t>적용</a:t>
            </a:r>
            <a:endParaRPr lang="en-US" altLang="ko-KR" sz="1000" spc="-30" dirty="0">
              <a:latin typeface="+mn-ea"/>
            </a:endParaRPr>
          </a:p>
        </p:txBody>
      </p:sp>
      <p:sp>
        <p:nvSpPr>
          <p:cNvPr id="7" name="object 47"/>
          <p:cNvSpPr/>
          <p:nvPr/>
        </p:nvSpPr>
        <p:spPr>
          <a:xfrm>
            <a:off x="7904163" y="2607054"/>
            <a:ext cx="763587" cy="370800"/>
          </a:xfrm>
          <a:custGeom>
            <a:avLst/>
            <a:gdLst/>
            <a:ahLst/>
            <a:cxnLst/>
            <a:rect l="l" t="t" r="r" b="b"/>
            <a:pathLst>
              <a:path w="1435100" h="254000">
                <a:moveTo>
                  <a:pt x="1435100" y="254000"/>
                </a:moveTo>
                <a:lnTo>
                  <a:pt x="0" y="254000"/>
                </a:lnTo>
                <a:lnTo>
                  <a:pt x="0" y="0"/>
                </a:lnTo>
                <a:lnTo>
                  <a:pt x="1435100" y="0"/>
                </a:lnTo>
                <a:lnTo>
                  <a:pt x="1435100" y="254000"/>
                </a:lnTo>
                <a:close/>
              </a:path>
            </a:pathLst>
          </a:custGeom>
          <a:solidFill>
            <a:srgbClr val="F15C2A"/>
          </a:solidFill>
          <a:ln>
            <a:noFill/>
          </a:ln>
        </p:spPr>
        <p:txBody>
          <a:bodyPr wrap="square" lIns="0" tIns="0" rIns="0" bIns="0" rtlCol="0"/>
          <a:lstStyle/>
          <a:p>
            <a:pPr algn="ctr"/>
            <a:r>
              <a:rPr lang="ko-KR" altLang="en-US" sz="1100" b="1" dirty="0" smtClean="0">
                <a:solidFill>
                  <a:schemeClr val="bg1"/>
                </a:solidFill>
                <a:latin typeface="+mn-ea"/>
              </a:rPr>
              <a:t>신규</a:t>
            </a:r>
            <a:endParaRPr sz="1100" b="1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3" name="직선 화살표 연결선 2"/>
          <p:cNvCxnSpPr/>
          <p:nvPr/>
        </p:nvCxnSpPr>
        <p:spPr>
          <a:xfrm>
            <a:off x="8285955" y="2971800"/>
            <a:ext cx="1" cy="329230"/>
          </a:xfrm>
          <a:prstGeom prst="straightConnector1">
            <a:avLst/>
          </a:prstGeom>
          <a:ln w="38100">
            <a:solidFill>
              <a:srgbClr val="F25C2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bject 47"/>
          <p:cNvSpPr/>
          <p:nvPr/>
        </p:nvSpPr>
        <p:spPr>
          <a:xfrm>
            <a:off x="7904162" y="3286124"/>
            <a:ext cx="763587" cy="371475"/>
          </a:xfrm>
          <a:custGeom>
            <a:avLst/>
            <a:gdLst/>
            <a:ahLst/>
            <a:cxnLst/>
            <a:rect l="l" t="t" r="r" b="b"/>
            <a:pathLst>
              <a:path w="1435100" h="254000">
                <a:moveTo>
                  <a:pt x="1435100" y="254000"/>
                </a:moveTo>
                <a:lnTo>
                  <a:pt x="0" y="254000"/>
                </a:lnTo>
                <a:lnTo>
                  <a:pt x="0" y="0"/>
                </a:lnTo>
                <a:lnTo>
                  <a:pt x="1435100" y="0"/>
                </a:lnTo>
                <a:lnTo>
                  <a:pt x="1435100" y="254000"/>
                </a:lnTo>
                <a:close/>
              </a:path>
            </a:pathLst>
          </a:custGeom>
          <a:solidFill>
            <a:srgbClr val="F15C2A"/>
          </a:solidFill>
          <a:ln>
            <a:noFill/>
          </a:ln>
        </p:spPr>
        <p:txBody>
          <a:bodyPr wrap="square" lIns="0" tIns="0" rIns="0" bIns="0" rtlCol="0"/>
          <a:lstStyle/>
          <a:p>
            <a:pPr algn="ctr"/>
            <a:r>
              <a:rPr lang="ko-KR" altLang="en-US" sz="1100" b="1" dirty="0" smtClean="0">
                <a:solidFill>
                  <a:schemeClr val="bg1"/>
                </a:solidFill>
                <a:latin typeface="+mn-ea"/>
              </a:rPr>
              <a:t>상세정보</a:t>
            </a:r>
            <a:endParaRPr lang="en-US" altLang="ko-KR" sz="1100" b="1" dirty="0" smtClean="0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ko-KR" altLang="en-US" sz="1100" b="1" dirty="0" smtClean="0">
                <a:solidFill>
                  <a:schemeClr val="bg1"/>
                </a:solidFill>
                <a:latin typeface="+mn-ea"/>
              </a:rPr>
              <a:t>작성</a:t>
            </a:r>
            <a:endParaRPr sz="1100" b="1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16" name="직선 화살표 연결선 15"/>
          <p:cNvCxnSpPr/>
          <p:nvPr/>
        </p:nvCxnSpPr>
        <p:spPr>
          <a:xfrm>
            <a:off x="8285956" y="3657599"/>
            <a:ext cx="1" cy="329230"/>
          </a:xfrm>
          <a:prstGeom prst="straightConnector1">
            <a:avLst/>
          </a:prstGeom>
          <a:ln w="38100">
            <a:solidFill>
              <a:srgbClr val="F25C2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bject 47"/>
          <p:cNvSpPr/>
          <p:nvPr/>
        </p:nvSpPr>
        <p:spPr>
          <a:xfrm>
            <a:off x="7904161" y="3977304"/>
            <a:ext cx="763587" cy="370800"/>
          </a:xfrm>
          <a:custGeom>
            <a:avLst/>
            <a:gdLst/>
            <a:ahLst/>
            <a:cxnLst/>
            <a:rect l="l" t="t" r="r" b="b"/>
            <a:pathLst>
              <a:path w="1435100" h="254000">
                <a:moveTo>
                  <a:pt x="1435100" y="254000"/>
                </a:moveTo>
                <a:lnTo>
                  <a:pt x="0" y="254000"/>
                </a:lnTo>
                <a:lnTo>
                  <a:pt x="0" y="0"/>
                </a:lnTo>
                <a:lnTo>
                  <a:pt x="1435100" y="0"/>
                </a:lnTo>
                <a:lnTo>
                  <a:pt x="1435100" y="254000"/>
                </a:lnTo>
                <a:close/>
              </a:path>
            </a:pathLst>
          </a:custGeom>
          <a:solidFill>
            <a:srgbClr val="F15C2A"/>
          </a:solidFill>
          <a:ln>
            <a:noFill/>
          </a:ln>
        </p:spPr>
        <p:txBody>
          <a:bodyPr wrap="square" lIns="0" tIns="0" rIns="0" bIns="0" rtlCol="0"/>
          <a:lstStyle/>
          <a:p>
            <a:pPr algn="ctr"/>
            <a:r>
              <a:rPr lang="ko-KR" altLang="en-US" sz="1100" b="1" dirty="0" smtClean="0">
                <a:solidFill>
                  <a:schemeClr val="bg1"/>
                </a:solidFill>
                <a:latin typeface="+mn-ea"/>
              </a:rPr>
              <a:t>저장</a:t>
            </a:r>
            <a:endParaRPr lang="en-US" altLang="ko-KR" sz="1100" b="1" dirty="0" smtClean="0">
              <a:solidFill>
                <a:schemeClr val="bg1"/>
              </a:solidFill>
              <a:latin typeface="+mn-ea"/>
            </a:endParaRPr>
          </a:p>
          <a:p>
            <a:pPr algn="ctr"/>
            <a:endParaRPr sz="11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0" name="object 47"/>
          <p:cNvSpPr/>
          <p:nvPr/>
        </p:nvSpPr>
        <p:spPr>
          <a:xfrm>
            <a:off x="7904160" y="4671278"/>
            <a:ext cx="763587" cy="371475"/>
          </a:xfrm>
          <a:custGeom>
            <a:avLst/>
            <a:gdLst/>
            <a:ahLst/>
            <a:cxnLst/>
            <a:rect l="l" t="t" r="r" b="b"/>
            <a:pathLst>
              <a:path w="1435100" h="254000">
                <a:moveTo>
                  <a:pt x="1435100" y="254000"/>
                </a:moveTo>
                <a:lnTo>
                  <a:pt x="0" y="254000"/>
                </a:lnTo>
                <a:lnTo>
                  <a:pt x="0" y="0"/>
                </a:lnTo>
                <a:lnTo>
                  <a:pt x="1435100" y="0"/>
                </a:lnTo>
                <a:lnTo>
                  <a:pt x="1435100" y="25400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wrap="square" lIns="0" tIns="0" rIns="0" bIns="0" rtlCol="0"/>
          <a:lstStyle/>
          <a:p>
            <a:pPr algn="ctr"/>
            <a:r>
              <a:rPr lang="ko-KR" altLang="en-US" sz="1100" b="1" dirty="0" smtClean="0">
                <a:solidFill>
                  <a:schemeClr val="bg1"/>
                </a:solidFill>
                <a:latin typeface="+mn-ea"/>
              </a:rPr>
              <a:t>행사 </a:t>
            </a:r>
            <a:endParaRPr lang="en-US" altLang="ko-KR" sz="1100" b="1" dirty="0" smtClean="0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ko-KR" altLang="en-US" sz="1100" b="1" dirty="0" smtClean="0">
                <a:solidFill>
                  <a:schemeClr val="bg1"/>
                </a:solidFill>
                <a:latin typeface="+mn-ea"/>
              </a:rPr>
              <a:t>선택 삭제</a:t>
            </a:r>
            <a:endParaRPr sz="1100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1027" name="Picture 3" descr="C:\Users\jsk\Desktop\캡처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388" y="6202019"/>
            <a:ext cx="2287587" cy="34206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2949059" y="6096054"/>
            <a:ext cx="50879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spc="-30" dirty="0" smtClean="0">
                <a:latin typeface="+mn-ea"/>
              </a:rPr>
              <a:t>&lt;</a:t>
            </a:r>
            <a:r>
              <a:rPr lang="ko-KR" altLang="en-US" sz="1000" b="1" spc="-30" dirty="0" smtClean="0">
                <a:latin typeface="+mn-ea"/>
              </a:rPr>
              <a:t>팝업 창 사용법</a:t>
            </a:r>
            <a:r>
              <a:rPr lang="en-US" altLang="ko-KR" sz="1000" b="1" spc="-30" dirty="0" smtClean="0">
                <a:latin typeface="+mn-ea"/>
              </a:rPr>
              <a:t>&gt;</a:t>
            </a:r>
          </a:p>
          <a:p>
            <a:pPr marL="228600" indent="-228600">
              <a:buAutoNum type="arabicPeriod"/>
            </a:pPr>
            <a:r>
              <a:rPr lang="ko-KR" altLang="en-US" sz="1000" spc="-30" dirty="0" smtClean="0">
                <a:latin typeface="+mn-ea"/>
              </a:rPr>
              <a:t>입력 후 </a:t>
            </a:r>
            <a:r>
              <a:rPr lang="en-US" altLang="ko-KR" sz="1000" spc="-30" dirty="0" smtClean="0">
                <a:latin typeface="+mn-ea"/>
              </a:rPr>
              <a:t>Enter Key,</a:t>
            </a:r>
            <a:r>
              <a:rPr lang="ko-KR" altLang="en-US" sz="1000" spc="-30" dirty="0" smtClean="0">
                <a:latin typeface="+mn-ea"/>
              </a:rPr>
              <a:t> 자동으로 검색</a:t>
            </a:r>
            <a:endParaRPr lang="en-US" altLang="ko-KR" sz="1000" spc="-30" dirty="0" smtClean="0">
              <a:latin typeface="+mn-ea"/>
            </a:endParaRPr>
          </a:p>
          <a:p>
            <a:pPr marL="228600" indent="-228600">
              <a:buAutoNum type="arabicPeriod"/>
            </a:pPr>
            <a:r>
              <a:rPr lang="ko-KR" altLang="en-US" sz="1000" spc="-30" dirty="0" smtClean="0">
                <a:latin typeface="+mn-ea"/>
              </a:rPr>
              <a:t>선택 시 커서 포커스</a:t>
            </a:r>
            <a:r>
              <a:rPr lang="en-US" altLang="ko-KR" sz="1000" spc="-30" dirty="0" smtClean="0">
                <a:latin typeface="+mn-ea"/>
              </a:rPr>
              <a:t>, </a:t>
            </a:r>
            <a:r>
              <a:rPr lang="ko-KR" altLang="en-US" sz="1000" spc="-30" dirty="0" smtClean="0">
                <a:latin typeface="+mn-ea"/>
              </a:rPr>
              <a:t>마우스 오른쪽 클릭 또는 </a:t>
            </a:r>
            <a:r>
              <a:rPr lang="en-US" altLang="ko-KR" sz="1000" spc="-30" dirty="0" smtClean="0">
                <a:latin typeface="+mn-ea"/>
              </a:rPr>
              <a:t>F1 key</a:t>
            </a:r>
          </a:p>
          <a:p>
            <a:pPr marL="228600" indent="-228600">
              <a:buFontTx/>
              <a:buAutoNum type="arabicPeriod"/>
            </a:pPr>
            <a:r>
              <a:rPr lang="ko-KR" altLang="en-US" sz="1000" spc="-30" dirty="0">
                <a:latin typeface="+mn-ea"/>
              </a:rPr>
              <a:t>팝업 창에서 해당목록 선택은 </a:t>
            </a:r>
            <a:r>
              <a:rPr lang="ko-KR" altLang="en-US" sz="1000" spc="-30" dirty="0" smtClean="0">
                <a:latin typeface="+mn-ea"/>
              </a:rPr>
              <a:t>더블클릭</a:t>
            </a:r>
            <a:endParaRPr lang="en-US" altLang="ko-KR" sz="1000" spc="-30" dirty="0">
              <a:latin typeface="+mn-ea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199252" y="3038475"/>
            <a:ext cx="605862" cy="128588"/>
          </a:xfrm>
          <a:prstGeom prst="rect">
            <a:avLst/>
          </a:prstGeom>
          <a:solidFill>
            <a:srgbClr val="FF0000">
              <a:alpha val="24000"/>
            </a:srgbClr>
          </a:solidFill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+mn-ea"/>
            </a:endParaRPr>
          </a:p>
        </p:txBody>
      </p:sp>
      <p:cxnSp>
        <p:nvCxnSpPr>
          <p:cNvPr id="18" name="직선 화살표 연결선 17"/>
          <p:cNvCxnSpPr>
            <a:stCxn id="15" idx="2"/>
            <a:endCxn id="19" idx="0"/>
          </p:cNvCxnSpPr>
          <p:nvPr/>
        </p:nvCxnSpPr>
        <p:spPr>
          <a:xfrm flipH="1">
            <a:off x="1704182" y="3167063"/>
            <a:ext cx="798001" cy="3025431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560388" y="6192494"/>
            <a:ext cx="2287587" cy="372918"/>
          </a:xfrm>
          <a:prstGeom prst="rect">
            <a:avLst/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46371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ll나눔고딕">
      <a:majorFont>
        <a:latin typeface="나눔고딕"/>
        <a:ea typeface="나눔고딕"/>
        <a:cs typeface=""/>
      </a:majorFont>
      <a:minorFont>
        <a:latin typeface="나눔고딕"/>
        <a:ea typeface="나눔고딕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F15C2A">
            <a:alpha val="24000"/>
          </a:srgbClr>
        </a:solidFill>
        <a:ln w="6350">
          <a:solidFill>
            <a:srgbClr val="F15C2A"/>
          </a:solidFill>
          <a:prstDash val="solid"/>
        </a:ln>
      </a:spPr>
      <a:bodyPr rtlCol="0" anchor="ctr"/>
      <a:lstStyle>
        <a:defPPr algn="ctr">
          <a:defRPr sz="1000" dirty="0">
            <a:latin typeface="+mn-ea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8270</TotalTime>
  <Words>3328</Words>
  <Application>Microsoft Office PowerPoint</Application>
  <PresentationFormat>A4 용지(210x297mm)</PresentationFormat>
  <Paragraphs>1247</Paragraphs>
  <Slides>67</Slides>
  <Notes>67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67</vt:i4>
      </vt:variant>
    </vt:vector>
  </HeadingPairs>
  <TitlesOfParts>
    <vt:vector size="72" baseType="lpstr">
      <vt:lpstr>굴림</vt:lpstr>
      <vt:lpstr>Arial</vt:lpstr>
      <vt:lpstr>나눔고딕</vt:lpstr>
      <vt:lpstr>맑은 고딕</vt:lpstr>
      <vt:lpstr>Office Theme</vt:lpstr>
      <vt:lpstr>유통/물류 재고 및 고객관리</vt:lpstr>
      <vt:lpstr>목차</vt:lpstr>
      <vt:lpstr>Introduction</vt:lpstr>
      <vt:lpstr>PowerPoint 프레젠테이션</vt:lpstr>
      <vt:lpstr>PowerPoint 프레젠테이션</vt:lpstr>
      <vt:lpstr>PowerPoint 프레젠테이션</vt:lpstr>
      <vt:lpstr>품목관리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발주관리</vt:lpstr>
      <vt:lpstr>PowerPoint 프레젠테이션</vt:lpstr>
      <vt:lpstr>PowerPoint 프레젠테이션</vt:lpstr>
      <vt:lpstr>매입관리</vt:lpstr>
      <vt:lpstr>PowerPoint 프레젠테이션</vt:lpstr>
      <vt:lpstr>PowerPoint 프레젠테이션</vt:lpstr>
      <vt:lpstr>PowerPoint 프레젠테이션</vt:lpstr>
      <vt:lpstr>PowerPoint 프레젠테이션</vt:lpstr>
      <vt:lpstr>영업관리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마감관리</vt:lpstr>
      <vt:lpstr>PowerPoint 프레젠테이션</vt:lpstr>
      <vt:lpstr>PowerPoint 프레젠테이션</vt:lpstr>
      <vt:lpstr>PowerPoint 프레젠테이션</vt:lpstr>
      <vt:lpstr>재고관리</vt:lpstr>
      <vt:lpstr>PowerPoint 프레젠테이션</vt:lpstr>
      <vt:lpstr>PowerPoint 프레젠테이션</vt:lpstr>
      <vt:lpstr>PowerPoint 프레젠테이션</vt:lpstr>
      <vt:lpstr>PowerPoint 프레젠테이션</vt:lpstr>
      <vt:lpstr>통합관리</vt:lpstr>
      <vt:lpstr>PowerPoint 프레젠테이션</vt:lpstr>
      <vt:lpstr>PowerPoint 프레젠테이션</vt:lpstr>
      <vt:lpstr>시스템 관리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End of document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박진아</dc:creator>
  <cp:lastModifiedBy>jsk</cp:lastModifiedBy>
  <cp:revision>1271</cp:revision>
  <dcterms:created xsi:type="dcterms:W3CDTF">2015-12-02T06:35:24Z</dcterms:created>
  <dcterms:modified xsi:type="dcterms:W3CDTF">2021-03-02T05:35:21Z</dcterms:modified>
</cp:coreProperties>
</file>